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6" r:id="rId3"/>
    <p:sldId id="286" r:id="rId4"/>
    <p:sldId id="276" r:id="rId5"/>
    <p:sldId id="259" r:id="rId6"/>
    <p:sldId id="278" r:id="rId7"/>
    <p:sldId id="288" r:id="rId8"/>
    <p:sldId id="283" r:id="rId9"/>
    <p:sldId id="277" r:id="rId10"/>
    <p:sldId id="267" r:id="rId11"/>
    <p:sldId id="293" r:id="rId12"/>
    <p:sldId id="290" r:id="rId13"/>
    <p:sldId id="280" r:id="rId14"/>
    <p:sldId id="289" r:id="rId15"/>
    <p:sldId id="284" r:id="rId16"/>
    <p:sldId id="291" r:id="rId17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02A8851-71AE-024E-A5FB-99B8C1B44BF8}">
          <p14:sldIdLst>
            <p14:sldId id="256"/>
          </p14:sldIdLst>
        </p14:section>
        <p14:section name="Body" id="{3E8211FC-CAB3-3145-885F-8A5AFAD58ED4}">
          <p14:sldIdLst>
            <p14:sldId id="286"/>
            <p14:sldId id="276"/>
            <p14:sldId id="259"/>
            <p14:sldId id="278"/>
            <p14:sldId id="288"/>
            <p14:sldId id="283"/>
            <p14:sldId id="277"/>
            <p14:sldId id="267"/>
            <p14:sldId id="293"/>
            <p14:sldId id="290"/>
            <p14:sldId id="280"/>
            <p14:sldId id="289"/>
            <p14:sldId id="28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10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C7FF7-87D7-4B5C-AB5E-4D47AF08E715}" type="datetimeFigureOut">
              <a:rPr lang="en-AU" smtClean="0"/>
              <a:t>5/12/2018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CF99A-2B06-42B7-8AF4-1C63596354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669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B0C03-9300-514A-9A30-F4006272F270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B9AD7-4940-A24F-AC0B-DEE601EA15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B9AD7-4940-A24F-AC0B-DEE601EA15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B9AD7-4940-A24F-AC0B-DEE601EA15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000" y="2160000"/>
            <a:ext cx="8280000" cy="70368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600" b="0" i="0">
                <a:solidFill>
                  <a:srgbClr val="FFFFFF"/>
                </a:solidFill>
                <a:latin typeface="Arial Bold"/>
                <a:cs typeface="Arial Bold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00" y="2952000"/>
            <a:ext cx="82800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5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81854"/>
            <a:ext cx="9152640" cy="3551234"/>
          </a:xfrm>
          <a:prstGeom prst="rect">
            <a:avLst/>
          </a:prstGeom>
        </p:spPr>
      </p:pic>
      <p:pic>
        <p:nvPicPr>
          <p:cNvPr id="8" name="Picture 7" descr="Qld-CoA-Stylised-2LsS-mono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27" y="6234686"/>
            <a:ext cx="1310137" cy="430045"/>
          </a:xfrm>
          <a:prstGeom prst="rect">
            <a:avLst/>
          </a:prstGeom>
        </p:spPr>
      </p:pic>
      <p:pic>
        <p:nvPicPr>
          <p:cNvPr id="3" name="Picture 2" descr="DAF ppt header-std_black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" y="0"/>
            <a:ext cx="91440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7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F ppt footer-std_blac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0"/>
            <a:ext cx="9144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4867" y="2855400"/>
            <a:ext cx="706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solidFill>
                  <a:schemeClr val="bg1"/>
                </a:solidFill>
              </a:rPr>
              <a:t>From heaven to hell…</a:t>
            </a:r>
          </a:p>
          <a:p>
            <a:pPr algn="ctr"/>
            <a:r>
              <a:rPr lang="en-AU" sz="3600" dirty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</a:rPr>
              <a:t>nd how to find a way back!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851" y="4378254"/>
            <a:ext cx="368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>
                <a:solidFill>
                  <a:schemeClr val="bg1"/>
                </a:solidFill>
              </a:rPr>
              <a:t>M. Gabriela </a:t>
            </a:r>
            <a:r>
              <a:rPr lang="en-AU" sz="1600" dirty="0" err="1" smtClean="0">
                <a:solidFill>
                  <a:schemeClr val="bg1"/>
                </a:solidFill>
              </a:rPr>
              <a:t>Borgognone</a:t>
            </a:r>
            <a:endParaRPr lang="en-AU" sz="1600" dirty="0" smtClean="0">
              <a:solidFill>
                <a:schemeClr val="bg1"/>
              </a:solidFill>
            </a:endParaRPr>
          </a:p>
          <a:p>
            <a:pPr algn="r"/>
            <a:r>
              <a:rPr lang="en-AU" sz="1600" dirty="0" smtClean="0">
                <a:solidFill>
                  <a:schemeClr val="bg1"/>
                </a:solidFill>
              </a:rPr>
              <a:t>Senior Biometrician</a:t>
            </a:r>
          </a:p>
          <a:p>
            <a:pPr algn="r"/>
            <a:r>
              <a:rPr lang="en-AU" sz="1600" dirty="0" smtClean="0">
                <a:solidFill>
                  <a:schemeClr val="bg1"/>
                </a:solidFill>
              </a:rPr>
              <a:t>Dept. Agriculture and Fisheries</a:t>
            </a:r>
          </a:p>
          <a:p>
            <a:pPr algn="r"/>
            <a:r>
              <a:rPr lang="en-AU" sz="1600" dirty="0" smtClean="0">
                <a:solidFill>
                  <a:schemeClr val="bg1"/>
                </a:solidFill>
              </a:rPr>
              <a:t>Toowoomba, QLD, Australia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1214" y="121444"/>
            <a:ext cx="3418800" cy="6488902"/>
            <a:chOff x="2622948" y="114300"/>
            <a:chExt cx="3418800" cy="6488902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187786" y="1676206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4206385" y="426773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4169185" y="3403892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4214010" y="2540049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182278" y="81236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4197759" y="-51480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4214011" y="-91532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2948" y="114300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25748" y="138108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6774" y="5688986"/>
            <a:ext cx="32361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794" y="3961300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709" y="2229835"/>
            <a:ext cx="2762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6794" y="501546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45" y="4612141"/>
            <a:ext cx="3357563" cy="881552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flipV="1">
            <a:off x="3721902" y="4077664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284" y="5557837"/>
            <a:ext cx="3910073" cy="8001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3882139" y="170645"/>
            <a:ext cx="5298808" cy="6287881"/>
            <a:chOff x="3882139" y="170645"/>
            <a:chExt cx="5298808" cy="6287881"/>
          </a:xfrm>
        </p:grpSpPr>
        <p:sp>
          <p:nvSpPr>
            <p:cNvPr id="35" name="TextBox 34"/>
            <p:cNvSpPr txBox="1"/>
            <p:nvPr/>
          </p:nvSpPr>
          <p:spPr>
            <a:xfrm>
              <a:off x="3882139" y="170645"/>
              <a:ext cx="512477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Workshop: </a:t>
              </a:r>
            </a:p>
            <a:p>
              <a:r>
                <a:rPr lang="en-AU" sz="2000" b="1" dirty="0"/>
                <a:t>	</a:t>
              </a:r>
              <a:r>
                <a:rPr lang="en-AU" sz="2000" b="1" dirty="0" smtClean="0"/>
                <a:t>importance of PLANNING research studies</a:t>
              </a:r>
              <a:endParaRPr lang="en-AU" sz="20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2692" y="2111344"/>
              <a:ext cx="42130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Descriptive ≠ Inferential statistics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072692" y="2651137"/>
              <a:ext cx="502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Defining objectives and research questions</a:t>
              </a:r>
              <a:endParaRPr lang="en-AU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72692" y="3190930"/>
              <a:ext cx="4653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Experiments vs Observational studies</a:t>
              </a:r>
              <a:endParaRPr lang="en-AU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72692" y="3730725"/>
              <a:ext cx="3264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Design of Experiments:</a:t>
              </a:r>
              <a:endParaRPr lang="en-AU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42793" y="4156554"/>
              <a:ext cx="4558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Randomisation, replication, local control</a:t>
              </a:r>
              <a:endParaRPr lang="en-AU" sz="2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72692" y="1031758"/>
              <a:ext cx="23514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/>
                <a:t>Scientific method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072692" y="1571551"/>
              <a:ext cx="3401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/>
                <a:t>Definition of Cause &amp; effect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42793" y="4585324"/>
              <a:ext cx="4655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Experimental unit &amp; observational unit</a:t>
              </a:r>
              <a:endParaRPr lang="en-AU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42793" y="5014094"/>
              <a:ext cx="4004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Replication &amp; pseudo-replication</a:t>
              </a:r>
              <a:endParaRPr lang="en-AU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42793" y="5442863"/>
              <a:ext cx="47381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Treatments: </a:t>
              </a:r>
            </a:p>
            <a:p>
              <a:r>
                <a:rPr lang="en-AU" sz="2000" dirty="0" smtClean="0"/>
                <a:t>      Must help answer the research question </a:t>
              </a:r>
            </a:p>
            <a:p>
              <a:r>
                <a:rPr lang="en-AU" sz="2000" dirty="0" smtClean="0"/>
                <a:t>      Need a control treatment?</a:t>
              </a:r>
              <a:endParaRPr lang="en-AU" sz="20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703709" y="1971661"/>
            <a:ext cx="7743593" cy="301377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979055" y="2386032"/>
            <a:ext cx="73066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chemeClr val="bg1"/>
                </a:solidFill>
              </a:rPr>
              <a:t>Relevant: their own data, examples, problems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chemeClr val="bg1"/>
                </a:solidFill>
              </a:rPr>
              <a:t>Interactive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chemeClr val="bg1"/>
                </a:solidFill>
              </a:rPr>
              <a:t>Mixed people up all the time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chemeClr val="bg1"/>
                </a:solidFill>
              </a:rPr>
              <a:t>Role play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9170" y="4193838"/>
            <a:ext cx="163172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Peer pressure</a:t>
            </a:r>
            <a:endParaRPr lang="en-AU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832" y="4720996"/>
            <a:ext cx="2471200" cy="14950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445" r="54815"/>
          <a:stretch/>
        </p:blipFill>
        <p:spPr>
          <a:xfrm>
            <a:off x="6943952" y="681765"/>
            <a:ext cx="1322600" cy="18195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5848" y="2395819"/>
            <a:ext cx="1329498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Improved: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2129" y="3611570"/>
            <a:ext cx="5100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Fish pilot study (analysis methodology):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</a:t>
            </a:r>
            <a:r>
              <a:rPr lang="en-AU" dirty="0" smtClean="0"/>
              <a:t>xperiment had no replicates – fear of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From no reps to 4 reps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Same </a:t>
            </a:r>
            <a:r>
              <a:rPr lang="en-AU" dirty="0"/>
              <a:t>demand on </a:t>
            </a:r>
            <a:r>
              <a:rPr lang="en-AU" dirty="0" smtClean="0"/>
              <a:t>time, money and  samples to analyse</a:t>
            </a:r>
          </a:p>
        </p:txBody>
      </p:sp>
      <p:sp>
        <p:nvSpPr>
          <p:cNvPr id="2" name="Rectangle 1"/>
          <p:cNvSpPr/>
          <p:nvPr/>
        </p:nvSpPr>
        <p:spPr>
          <a:xfrm>
            <a:off x="6943952" y="2654657"/>
            <a:ext cx="1560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Empowered </a:t>
            </a:r>
          </a:p>
          <a:p>
            <a:r>
              <a:rPr lang="en-AU" sz="2000" b="1" dirty="0" smtClean="0"/>
              <a:t>Lab </a:t>
            </a:r>
          </a:p>
          <a:p>
            <a:r>
              <a:rPr lang="en-AU" sz="2000" b="1" dirty="0" smtClean="0"/>
              <a:t>Technicians </a:t>
            </a:r>
            <a:endParaRPr lang="en-AU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049044" y="284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 smtClean="0"/>
              <a:t>Expensive macadamia shelf-life </a:t>
            </a:r>
            <a:r>
              <a:rPr lang="en-AU" dirty="0"/>
              <a:t>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From no reps to 3 reps – no additional costs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9794" y="5773000"/>
            <a:ext cx="235242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Project involvement</a:t>
            </a:r>
            <a:endParaRPr lang="en-AU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909" t="20828" r="23495" b="26808"/>
          <a:stretch/>
        </p:blipFill>
        <p:spPr>
          <a:xfrm>
            <a:off x="1437039" y="5270981"/>
            <a:ext cx="1066016" cy="1004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96" y="3689012"/>
            <a:ext cx="580468" cy="5727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96" y="2881647"/>
            <a:ext cx="580468" cy="5727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5807" y="692727"/>
            <a:ext cx="5098473" cy="1311564"/>
            <a:chOff x="147782" y="692727"/>
            <a:chExt cx="5098473" cy="1311564"/>
          </a:xfrm>
        </p:grpSpPr>
        <p:sp>
          <p:nvSpPr>
            <p:cNvPr id="7" name="TextBox 6"/>
            <p:cNvSpPr txBox="1"/>
            <p:nvPr/>
          </p:nvSpPr>
          <p:spPr>
            <a:xfrm>
              <a:off x="1090429" y="871287"/>
              <a:ext cx="33153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i="1" dirty="0" smtClean="0">
                  <a:solidFill>
                    <a:schemeClr val="accent1">
                      <a:lumMod val="75000"/>
                    </a:schemeClr>
                  </a:solidFill>
                </a:rPr>
                <a:t>“</a:t>
              </a:r>
              <a:r>
                <a:rPr lang="en-AU" sz="2000" i="1" dirty="0">
                  <a:solidFill>
                    <a:schemeClr val="accent1">
                      <a:lumMod val="75000"/>
                    </a:schemeClr>
                  </a:solidFill>
                </a:rPr>
                <a:t>U</a:t>
              </a:r>
              <a:r>
                <a:rPr lang="en-AU" sz="2000" i="1" dirty="0" smtClean="0">
                  <a:solidFill>
                    <a:schemeClr val="accent1">
                      <a:lumMod val="75000"/>
                    </a:schemeClr>
                  </a:solidFill>
                </a:rPr>
                <a:t>ntil we get skilled at this, we could perhaps run the experimental designs by you”</a:t>
              </a:r>
              <a:endParaRPr lang="en-AU" sz="20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17" y="885897"/>
              <a:ext cx="650664" cy="80928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8800" y="885897"/>
              <a:ext cx="650664" cy="8092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7782" y="692727"/>
              <a:ext cx="5098473" cy="13115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631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1214" y="121444"/>
            <a:ext cx="3418800" cy="6488902"/>
            <a:chOff x="2622948" y="114300"/>
            <a:chExt cx="3418800" cy="6488902"/>
          </a:xfrm>
        </p:grpSpPr>
        <p:sp>
          <p:nvSpPr>
            <p:cNvPr id="4" name="Rectangle 3"/>
            <p:cNvSpPr/>
            <p:nvPr/>
          </p:nvSpPr>
          <p:spPr>
            <a:xfrm rot="5400000">
              <a:off x="4187786" y="1676206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ectangle 4"/>
            <p:cNvSpPr/>
            <p:nvPr/>
          </p:nvSpPr>
          <p:spPr>
            <a:xfrm rot="5400000">
              <a:off x="4206385" y="426773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/>
            <p:cNvSpPr/>
            <p:nvPr/>
          </p:nvSpPr>
          <p:spPr>
            <a:xfrm rot="5400000">
              <a:off x="4169185" y="3403892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4214010" y="2540049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4182278" y="81236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4197759" y="-51480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4214011" y="-91532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2948" y="114300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25748" y="138108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6774" y="5688986"/>
            <a:ext cx="32361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794" y="3961300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709" y="2229835"/>
            <a:ext cx="2762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794" y="501546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284" y="2007366"/>
            <a:ext cx="3910073" cy="8001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88909" y="3748298"/>
            <a:ext cx="3910073" cy="8001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Curved Left Arrow 20"/>
          <p:cNvSpPr/>
          <p:nvPr/>
        </p:nvSpPr>
        <p:spPr>
          <a:xfrm flipV="1">
            <a:off x="3790937" y="2269130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8" y="2697392"/>
            <a:ext cx="2331244" cy="12114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41091" y="347769"/>
            <a:ext cx="37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Requests for further training:</a:t>
            </a:r>
            <a:endParaRPr lang="en-AU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84212" y="937089"/>
            <a:ext cx="4403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- Understand ANOVA: assumptions, how to read the table, hypotheses, how to present means and LSDs – conclusions </a:t>
            </a:r>
            <a:endParaRPr lang="en-AU" sz="2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518359" y="2229835"/>
            <a:ext cx="1499928" cy="2116186"/>
            <a:chOff x="7158691" y="611327"/>
            <a:chExt cx="1853530" cy="2688937"/>
          </a:xfrm>
        </p:grpSpPr>
        <p:sp>
          <p:nvSpPr>
            <p:cNvPr id="26" name="Right Arrow 25"/>
            <p:cNvSpPr/>
            <p:nvPr/>
          </p:nvSpPr>
          <p:spPr>
            <a:xfrm rot="16200000">
              <a:off x="6721430" y="1582412"/>
              <a:ext cx="2688937" cy="7467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691" y="1389321"/>
              <a:ext cx="1853530" cy="139014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918454" y="4920254"/>
            <a:ext cx="5201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Types of variables &amp; scales of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Summary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Understanding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Data </a:t>
            </a:r>
            <a:r>
              <a:rPr lang="en-AU" sz="2000" dirty="0" smtClean="0"/>
              <a:t>management</a:t>
            </a:r>
            <a:endParaRPr lang="en-AU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420319" y="2316751"/>
            <a:ext cx="2620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- How to determine sample size / number of replicates</a:t>
            </a:r>
            <a:endParaRPr lang="en-A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50272" y="3674921"/>
            <a:ext cx="2280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chemeClr val="accent5">
                    <a:lumMod val="50000"/>
                  </a:schemeClr>
                </a:solidFill>
              </a:rPr>
              <a:t>Examples from beginning to end </a:t>
            </a:r>
            <a:endParaRPr lang="en-A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/>
      <p:bldP spid="24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" y="835054"/>
            <a:ext cx="3577464" cy="222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00" y="291416"/>
            <a:ext cx="3493419" cy="2613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3" y="3619873"/>
            <a:ext cx="3566502" cy="1863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47" y="3700789"/>
            <a:ext cx="2266923" cy="15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60" y="3178750"/>
            <a:ext cx="1726010" cy="230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20201"/>
          <a:stretch/>
        </p:blipFill>
        <p:spPr>
          <a:xfrm>
            <a:off x="6043244" y="5035883"/>
            <a:ext cx="2619375" cy="13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34" y="268651"/>
            <a:ext cx="3140875" cy="242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054" r="11133" b="7787"/>
          <a:stretch/>
        </p:blipFill>
        <p:spPr>
          <a:xfrm>
            <a:off x="478915" y="268651"/>
            <a:ext cx="3529667" cy="2428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405"/>
          <a:stretch/>
        </p:blipFill>
        <p:spPr>
          <a:xfrm>
            <a:off x="3168073" y="2001615"/>
            <a:ext cx="2503054" cy="25793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7" y="3633252"/>
            <a:ext cx="3443793" cy="257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52" y="3642479"/>
            <a:ext cx="3419157" cy="25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2618" y="104780"/>
            <a:ext cx="3451680" cy="6488902"/>
            <a:chOff x="2622948" y="128588"/>
            <a:chExt cx="3451680" cy="6488902"/>
          </a:xfrm>
        </p:grpSpPr>
        <p:grpSp>
          <p:nvGrpSpPr>
            <p:cNvPr id="3" name="Group 2"/>
            <p:cNvGrpSpPr/>
            <p:nvPr/>
          </p:nvGrpSpPr>
          <p:grpSpPr>
            <a:xfrm>
              <a:off x="2622948" y="128588"/>
              <a:ext cx="3418800" cy="6488902"/>
              <a:chOff x="2622948" y="114300"/>
              <a:chExt cx="3418800" cy="6488902"/>
            </a:xfrm>
          </p:grpSpPr>
          <p:sp>
            <p:nvSpPr>
              <p:cNvPr id="8" name="Rectangle 7"/>
              <p:cNvSpPr/>
              <p:nvPr/>
            </p:nvSpPr>
            <p:spPr>
              <a:xfrm rot="5400000">
                <a:off x="4187786" y="1676206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" name="Rectangle 8"/>
              <p:cNvSpPr/>
              <p:nvPr/>
            </p:nvSpPr>
            <p:spPr>
              <a:xfrm rot="5400000">
                <a:off x="4206385" y="426773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5400000">
                <a:off x="4169185" y="3403892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4214010" y="2540049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5400000">
                <a:off x="4182278" y="81236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5400000">
                <a:off x="4197759" y="-51480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4214011" y="-91532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622948" y="114300"/>
                <a:ext cx="216000" cy="64650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825748" y="138108"/>
                <a:ext cx="216000" cy="64650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838508" y="5696130"/>
              <a:ext cx="323612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 smtClean="0">
                  <a:solidFill>
                    <a:schemeClr val="bg1"/>
                  </a:solidFill>
                </a:rPr>
                <a:t>Unconscious incompetence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88528" y="3968444"/>
              <a:ext cx="293608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>
                  <a:solidFill>
                    <a:schemeClr val="bg1"/>
                  </a:solidFill>
                </a:rPr>
                <a:t>C</a:t>
              </a:r>
              <a:r>
                <a:rPr lang="en-AU" sz="1900" b="1" dirty="0" smtClean="0">
                  <a:solidFill>
                    <a:schemeClr val="bg1"/>
                  </a:solidFill>
                </a:rPr>
                <a:t>onscious incompetence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75443" y="2236979"/>
              <a:ext cx="276225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>
                  <a:solidFill>
                    <a:schemeClr val="bg1"/>
                  </a:solidFill>
                </a:rPr>
                <a:t>C</a:t>
              </a:r>
              <a:r>
                <a:rPr lang="en-AU" sz="1900" b="1" dirty="0" smtClean="0">
                  <a:solidFill>
                    <a:schemeClr val="bg1"/>
                  </a:solidFill>
                </a:rPr>
                <a:t>onscious 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88528" y="508690"/>
              <a:ext cx="293608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 smtClean="0">
                  <a:solidFill>
                    <a:schemeClr val="bg1"/>
                  </a:solidFill>
                </a:rPr>
                <a:t>Unconscious 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50" y="4612141"/>
            <a:ext cx="3357563" cy="881552"/>
          </a:xfrm>
          <a:prstGeom prst="rect">
            <a:avLst/>
          </a:prstGeom>
        </p:spPr>
      </p:pic>
      <p:sp>
        <p:nvSpPr>
          <p:cNvPr id="18" name="Curved Left Arrow 17"/>
          <p:cNvSpPr/>
          <p:nvPr/>
        </p:nvSpPr>
        <p:spPr>
          <a:xfrm flipV="1">
            <a:off x="5837038" y="4133080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9" name="Curved Left Arrow 18"/>
          <p:cNvSpPr/>
          <p:nvPr/>
        </p:nvSpPr>
        <p:spPr>
          <a:xfrm flipV="1">
            <a:off x="5905146" y="2365158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8" y="2697392"/>
            <a:ext cx="2331244" cy="1211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5" b="13138"/>
          <a:stretch/>
        </p:blipFill>
        <p:spPr>
          <a:xfrm>
            <a:off x="2525927" y="948703"/>
            <a:ext cx="3114098" cy="1258996"/>
          </a:xfrm>
          <a:prstGeom prst="rect">
            <a:avLst/>
          </a:prstGeom>
        </p:spPr>
      </p:pic>
      <p:sp>
        <p:nvSpPr>
          <p:cNvPr id="22" name="Curved Left Arrow 21"/>
          <p:cNvSpPr/>
          <p:nvPr/>
        </p:nvSpPr>
        <p:spPr>
          <a:xfrm flipV="1">
            <a:off x="5881026" y="586795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84" y="420230"/>
            <a:ext cx="2376597" cy="17824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36" y="5052290"/>
            <a:ext cx="2480546" cy="1378081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200000">
            <a:off x="6569029" y="3234700"/>
            <a:ext cx="2688937" cy="7467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90" y="3041609"/>
            <a:ext cx="1853530" cy="13901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01" y="3850108"/>
            <a:ext cx="2138278" cy="14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630" y="5356850"/>
            <a:ext cx="2207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Unaware of both</a:t>
            </a:r>
          </a:p>
          <a:p>
            <a:r>
              <a:rPr lang="en-AU" sz="2000" dirty="0" smtClean="0"/>
              <a:t>- the skill </a:t>
            </a:r>
          </a:p>
          <a:p>
            <a:r>
              <a:rPr lang="en-AU" sz="2000" dirty="0" smtClean="0"/>
              <a:t>- lack of proficiency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1630" y="3904255"/>
            <a:ext cx="213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Aware of the skill </a:t>
            </a:r>
          </a:p>
          <a:p>
            <a:r>
              <a:rPr lang="en-AU" sz="2000" dirty="0" smtClean="0"/>
              <a:t>Not proficient yet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1630" y="2146400"/>
            <a:ext cx="2237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A</a:t>
            </a:r>
            <a:r>
              <a:rPr lang="en-AU" sz="2000" dirty="0" smtClean="0"/>
              <a:t>ble to use the skill but with effort</a:t>
            </a:r>
            <a:endParaRPr lang="en-A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1630" y="533477"/>
            <a:ext cx="1797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The skill comes second nature</a:t>
            </a:r>
            <a:endParaRPr lang="en-AU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352618" y="104780"/>
            <a:ext cx="3418800" cy="6488902"/>
            <a:chOff x="2622948" y="114300"/>
            <a:chExt cx="3418800" cy="6488902"/>
          </a:xfrm>
        </p:grpSpPr>
        <p:sp>
          <p:nvSpPr>
            <p:cNvPr id="23" name="Rectangle 22"/>
            <p:cNvSpPr/>
            <p:nvPr/>
          </p:nvSpPr>
          <p:spPr>
            <a:xfrm rot="5400000">
              <a:off x="4187786" y="1676206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4206385" y="426773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169185" y="3403892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4214010" y="2540049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4182278" y="81236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4197759" y="-51480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4214011" y="-91532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22948" y="114300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25748" y="138108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68178" y="5672322"/>
            <a:ext cx="32361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8198" y="3944636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7647" y="2213171"/>
            <a:ext cx="2762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8198" y="484882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3" name="Curved Left Arrow 32"/>
          <p:cNvSpPr/>
          <p:nvPr/>
        </p:nvSpPr>
        <p:spPr>
          <a:xfrm flipV="1">
            <a:off x="5837038" y="4151552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4" name="Curved Left Arrow 33"/>
          <p:cNvSpPr/>
          <p:nvPr/>
        </p:nvSpPr>
        <p:spPr>
          <a:xfrm flipV="1">
            <a:off x="5905146" y="2355922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8" name="Curved Left Arrow 37"/>
          <p:cNvSpPr/>
          <p:nvPr/>
        </p:nvSpPr>
        <p:spPr>
          <a:xfrm flipV="1">
            <a:off x="5881026" y="614503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84" y="420230"/>
            <a:ext cx="2376597" cy="17824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36" y="5052290"/>
            <a:ext cx="2480546" cy="1378081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 rot="16200000">
            <a:off x="6569029" y="3234700"/>
            <a:ext cx="2688937" cy="7467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/>
          <p:cNvSpPr/>
          <p:nvPr/>
        </p:nvSpPr>
        <p:spPr>
          <a:xfrm>
            <a:off x="2197247" y="100880"/>
            <a:ext cx="3910073" cy="2828426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/>
          <p:cNvSpPr/>
          <p:nvPr/>
        </p:nvSpPr>
        <p:spPr>
          <a:xfrm>
            <a:off x="2150160" y="5344687"/>
            <a:ext cx="3910073" cy="10608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75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" grpId="0"/>
      <p:bldP spid="3" grpId="0"/>
      <p:bldP spid="4" grpId="0"/>
      <p:bldP spid="5" grpId="0"/>
      <p:bldP spid="33" grpId="0" animBg="1"/>
      <p:bldP spid="34" grpId="0" animBg="1"/>
      <p:bldP spid="38" grpId="0" animBg="1"/>
      <p:bldP spid="41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blipFill dpi="0" rotWithShape="1">
            <a:blip r:embed="rId3">
              <a:alphaModFix amt="41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TextBox 36"/>
          <p:cNvSpPr txBox="1"/>
          <p:nvPr/>
        </p:nvSpPr>
        <p:spPr>
          <a:xfrm>
            <a:off x="4443093" y="935771"/>
            <a:ext cx="44488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Comfortable working with statisticians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Know about experimental 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Design their own replicated field trials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Understand the statistical analyses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Leave complex designs and all data analysis to the statistician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 smtClean="0"/>
              <a:t>Keen to adopt new methodology</a:t>
            </a:r>
            <a:endParaRPr lang="en-AU" sz="20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480" y="3905899"/>
            <a:ext cx="2929838" cy="164803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172444" y="5223644"/>
            <a:ext cx="4925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Researchers </a:t>
            </a:r>
          </a:p>
          <a:p>
            <a:r>
              <a:rPr lang="en-AU" sz="2000" b="1" dirty="0"/>
              <a:t>	</a:t>
            </a:r>
            <a:r>
              <a:rPr lang="en-AU" sz="2000" b="1" dirty="0" smtClean="0"/>
              <a:t>who value </a:t>
            </a:r>
          </a:p>
          <a:p>
            <a:r>
              <a:rPr lang="en-AU" sz="2000" b="1" dirty="0"/>
              <a:t>	</a:t>
            </a:r>
            <a:r>
              <a:rPr lang="en-AU" sz="2000" b="1" dirty="0" smtClean="0"/>
              <a:t>	having a statistician in their team.</a:t>
            </a:r>
            <a:endParaRPr lang="en-AU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533829" y="313847"/>
            <a:ext cx="2101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Plant breeders…</a:t>
            </a:r>
            <a:endParaRPr lang="en-AU" sz="20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465983" y="66043"/>
            <a:ext cx="3451680" cy="6488902"/>
            <a:chOff x="2622948" y="128588"/>
            <a:chExt cx="3451680" cy="6488902"/>
          </a:xfrm>
        </p:grpSpPr>
        <p:grpSp>
          <p:nvGrpSpPr>
            <p:cNvPr id="45" name="Group 44"/>
            <p:cNvGrpSpPr/>
            <p:nvPr/>
          </p:nvGrpSpPr>
          <p:grpSpPr>
            <a:xfrm>
              <a:off x="2622948" y="128588"/>
              <a:ext cx="3418800" cy="6488902"/>
              <a:chOff x="2622948" y="114300"/>
              <a:chExt cx="3418800" cy="6488902"/>
            </a:xfrm>
          </p:grpSpPr>
          <p:sp>
            <p:nvSpPr>
              <p:cNvPr id="50" name="Rectangle 49"/>
              <p:cNvSpPr/>
              <p:nvPr/>
            </p:nvSpPr>
            <p:spPr>
              <a:xfrm rot="5400000">
                <a:off x="4187786" y="1676206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5400000">
                <a:off x="4206385" y="426773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5400000">
                <a:off x="4169185" y="3403892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5400000">
                <a:off x="4214010" y="2540049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5400000">
                <a:off x="4182278" y="81236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5400000">
                <a:off x="4197759" y="-51480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5400000">
                <a:off x="4214011" y="-915323"/>
                <a:ext cx="216000" cy="3240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622948" y="114300"/>
                <a:ext cx="216000" cy="64650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825748" y="138108"/>
                <a:ext cx="216000" cy="64650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838508" y="5696130"/>
              <a:ext cx="323612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 smtClean="0">
                  <a:solidFill>
                    <a:schemeClr val="bg1"/>
                  </a:solidFill>
                </a:rPr>
                <a:t>Unconscious incompetence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8528" y="3968444"/>
              <a:ext cx="293608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>
                  <a:solidFill>
                    <a:schemeClr val="bg1"/>
                  </a:solidFill>
                </a:rPr>
                <a:t>C</a:t>
              </a:r>
              <a:r>
                <a:rPr lang="en-AU" sz="1900" b="1" dirty="0" smtClean="0">
                  <a:solidFill>
                    <a:schemeClr val="bg1"/>
                  </a:solidFill>
                </a:rPr>
                <a:t>onscious incompetence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5443" y="2236979"/>
              <a:ext cx="276225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>
                  <a:solidFill>
                    <a:schemeClr val="bg1"/>
                  </a:solidFill>
                </a:rPr>
                <a:t>C</a:t>
              </a:r>
              <a:r>
                <a:rPr lang="en-AU" sz="1900" b="1" dirty="0" smtClean="0">
                  <a:solidFill>
                    <a:schemeClr val="bg1"/>
                  </a:solidFill>
                </a:rPr>
                <a:t>onscious 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88528" y="508690"/>
              <a:ext cx="293608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900" b="1" dirty="0" smtClean="0">
                  <a:solidFill>
                    <a:schemeClr val="bg1"/>
                  </a:solidFill>
                </a:rPr>
                <a:t>Unconscious competence</a:t>
              </a:r>
              <a:endParaRPr lang="en-AU" sz="1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220657" y="100880"/>
            <a:ext cx="3910073" cy="2828426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16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8389" y="286707"/>
            <a:ext cx="260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Less than 3 years ago…</a:t>
            </a:r>
            <a:endParaRPr lang="en-A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111503" y="791819"/>
            <a:ext cx="176303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Sensory studies</a:t>
            </a:r>
            <a:endParaRPr lang="en-AU" dirty="0"/>
          </a:p>
        </p:txBody>
      </p:sp>
      <p:sp>
        <p:nvSpPr>
          <p:cNvPr id="25" name="TextBox 24"/>
          <p:cNvSpPr txBox="1"/>
          <p:nvPr/>
        </p:nvSpPr>
        <p:spPr>
          <a:xfrm>
            <a:off x="7389562" y="5402906"/>
            <a:ext cx="144415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Product development</a:t>
            </a:r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7952201" y="2879578"/>
            <a:ext cx="108624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Shelf life studies</a:t>
            </a:r>
            <a:endParaRPr lang="en-AU" dirty="0"/>
          </a:p>
        </p:txBody>
      </p:sp>
      <p:sp>
        <p:nvSpPr>
          <p:cNvPr id="27" name="TextBox 26"/>
          <p:cNvSpPr txBox="1"/>
          <p:nvPr/>
        </p:nvSpPr>
        <p:spPr>
          <a:xfrm>
            <a:off x="427423" y="1228022"/>
            <a:ext cx="144304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Food Chemistry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39118" y="614830"/>
            <a:ext cx="6228716" cy="5822157"/>
            <a:chOff x="1693701" y="564542"/>
            <a:chExt cx="6228716" cy="5822157"/>
          </a:xfrm>
        </p:grpSpPr>
        <p:grpSp>
          <p:nvGrpSpPr>
            <p:cNvPr id="30" name="Group 29"/>
            <p:cNvGrpSpPr/>
            <p:nvPr/>
          </p:nvGrpSpPr>
          <p:grpSpPr>
            <a:xfrm>
              <a:off x="2121468" y="999175"/>
              <a:ext cx="5543551" cy="4999774"/>
              <a:chOff x="2121468" y="1292072"/>
              <a:chExt cx="5543551" cy="4999774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566505" y="2685419"/>
                <a:ext cx="2589172" cy="2388001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2754" y="1880556"/>
                <a:ext cx="1008029" cy="858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3877" y="1827163"/>
                <a:ext cx="1358951" cy="9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5074" y="4439235"/>
                <a:ext cx="1267259" cy="840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56"/>
              <a:stretch/>
            </p:blipFill>
            <p:spPr bwMode="auto">
              <a:xfrm>
                <a:off x="6296519" y="3873230"/>
                <a:ext cx="1286520" cy="1144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3152" y="1292072"/>
                <a:ext cx="1070181" cy="1070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468" y="3083474"/>
                <a:ext cx="1251468" cy="93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/>
              <a:srcRect b="11346"/>
              <a:stretch/>
            </p:blipFill>
            <p:spPr>
              <a:xfrm>
                <a:off x="6384837" y="2605008"/>
                <a:ext cx="1280182" cy="113493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0"/>
              <a:srcRect r="30226"/>
              <a:stretch/>
            </p:blipFill>
            <p:spPr>
              <a:xfrm>
                <a:off x="3770722" y="5380339"/>
                <a:ext cx="1135709" cy="91150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/>
              <a:srcRect l="2735" t="17716" b="8813"/>
              <a:stretch/>
            </p:blipFill>
            <p:spPr>
              <a:xfrm>
                <a:off x="5214609" y="5047103"/>
                <a:ext cx="1928428" cy="971865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748735" y="3605702"/>
                <a:ext cx="23375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dirty="0" smtClean="0">
                    <a:solidFill>
                      <a:schemeClr val="bg1"/>
                    </a:solidFill>
                  </a:rPr>
                  <a:t>Food Science group</a:t>
                </a:r>
                <a:endParaRPr lang="en-AU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1693701" y="564542"/>
              <a:ext cx="6228716" cy="5822157"/>
            </a:xfrm>
            <a:prstGeom prst="ellipse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441536" y="5488954"/>
            <a:ext cx="16070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 smtClean="0"/>
              <a:t>Food </a:t>
            </a:r>
            <a:r>
              <a:rPr lang="en-AU" dirty="0"/>
              <a:t>Microbiology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25546" y="3123879"/>
            <a:ext cx="113832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dirty="0"/>
              <a:t>C</a:t>
            </a:r>
            <a:r>
              <a:rPr lang="en-AU" dirty="0" smtClean="0"/>
              <a:t>onsumer studies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2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0176" y="1446459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</a:t>
            </a:r>
            <a:r>
              <a:rPr lang="en-AU" sz="2000" dirty="0" smtClean="0"/>
              <a:t>tatistician </a:t>
            </a:r>
            <a:r>
              <a:rPr lang="en-AU" sz="2000" dirty="0"/>
              <a:t>needed if </a:t>
            </a:r>
            <a:r>
              <a:rPr lang="en-AU" sz="2000" dirty="0" smtClean="0"/>
              <a:t>the final goal is to publish a </a:t>
            </a:r>
            <a:r>
              <a:rPr lang="en-AU" sz="2000" dirty="0"/>
              <a:t>paper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7" y="471054"/>
            <a:ext cx="2092981" cy="1438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0176" y="950442"/>
            <a:ext cx="63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Statisticians just analyse data (and give you the p-value)</a:t>
            </a:r>
            <a:endParaRPr lang="en-A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30176" y="454425"/>
            <a:ext cx="681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Statisticians design experiments that are “too expensive” </a:t>
            </a:r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197"/>
          <a:stretch/>
        </p:blipFill>
        <p:spPr>
          <a:xfrm>
            <a:off x="5994400" y="3118669"/>
            <a:ext cx="2901448" cy="266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86" y="3054017"/>
            <a:ext cx="418710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Left to their own devices for too long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62739" y="3875775"/>
            <a:ext cx="2610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Published papers</a:t>
            </a:r>
            <a:endParaRPr lang="en-A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2738" y="4271930"/>
            <a:ext cx="3302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Statistical software courses</a:t>
            </a:r>
            <a:endParaRPr lang="en-AU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713" y="3939535"/>
            <a:ext cx="1308379" cy="842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770" y="2047124"/>
            <a:ext cx="666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Pilot studies / proof-of-concept </a:t>
            </a:r>
            <a:r>
              <a:rPr lang="en-AU" sz="2000" dirty="0"/>
              <a:t>are not “the real study</a:t>
            </a:r>
            <a:r>
              <a:rPr lang="en-AU" sz="2000" dirty="0" smtClean="0"/>
              <a:t>”  </a:t>
            </a:r>
            <a:r>
              <a:rPr lang="en-AU" sz="2000" dirty="0" smtClean="0">
                <a:sym typeface="Wingdings" panose="05000000000000000000" pitchFamily="2" charset="2"/>
              </a:rPr>
              <a:t></a:t>
            </a:r>
            <a:r>
              <a:rPr lang="en-AU" sz="2000" dirty="0" smtClean="0"/>
              <a:t>  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16635" y="5370164"/>
            <a:ext cx="214416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Fear of variability </a:t>
            </a:r>
            <a:endParaRPr lang="en-AU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6" y="5222881"/>
            <a:ext cx="1057275" cy="10572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7815" y="3496779"/>
            <a:ext cx="218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Relying mainly on:</a:t>
            </a:r>
            <a:endParaRPr lang="en-AU" sz="2000" dirty="0"/>
          </a:p>
        </p:txBody>
      </p:sp>
      <p:sp>
        <p:nvSpPr>
          <p:cNvPr id="16" name="Rectangle 15"/>
          <p:cNvSpPr/>
          <p:nvPr/>
        </p:nvSpPr>
        <p:spPr>
          <a:xfrm>
            <a:off x="2194582" y="5880046"/>
            <a:ext cx="2748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/>
              <a:t>Try to avoid it at all </a:t>
            </a:r>
            <a:r>
              <a:rPr lang="en-AU" sz="2000" dirty="0" smtClean="0"/>
              <a:t>costs</a:t>
            </a:r>
            <a:endParaRPr lang="en-AU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531" y="1767834"/>
            <a:ext cx="1087993" cy="10879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42004" y="5924702"/>
            <a:ext cx="3301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66"/>
                </a:solidFill>
              </a:rPr>
              <a:t>Some statistics workshops??</a:t>
            </a:r>
            <a:endParaRPr lang="en-AU" sz="2000" b="1" dirty="0">
              <a:solidFill>
                <a:srgbClr val="FF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221" y="4656463"/>
            <a:ext cx="327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Own past experience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662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3" grpId="0" animBg="1"/>
      <p:bldP spid="15" grpId="0"/>
      <p:bldP spid="16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0176" y="1446459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</a:t>
            </a:r>
            <a:r>
              <a:rPr lang="en-AU" sz="2000" dirty="0" smtClean="0"/>
              <a:t>tatistician </a:t>
            </a:r>
            <a:r>
              <a:rPr lang="en-AU" sz="2000" dirty="0"/>
              <a:t>needed if </a:t>
            </a:r>
            <a:r>
              <a:rPr lang="en-AU" sz="2000" dirty="0" smtClean="0"/>
              <a:t>the final goal is to publish a </a:t>
            </a:r>
            <a:r>
              <a:rPr lang="en-AU" sz="2000" dirty="0"/>
              <a:t>paper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7" y="471054"/>
            <a:ext cx="2092981" cy="1438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0176" y="950442"/>
            <a:ext cx="63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Statisticians do data analysis (and give you the p-value)</a:t>
            </a:r>
            <a:endParaRPr lang="en-A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30176" y="454425"/>
            <a:ext cx="681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Statisticians design experiments that are “too expensive” </a:t>
            </a:r>
            <a:endParaRPr lang="en-A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197"/>
          <a:stretch/>
        </p:blipFill>
        <p:spPr>
          <a:xfrm>
            <a:off x="5994400" y="3118669"/>
            <a:ext cx="2901448" cy="26636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86" y="3118669"/>
            <a:ext cx="418710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Left to their own devices for too long</a:t>
            </a:r>
            <a:endParaRPr lang="en-A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62739" y="3940427"/>
            <a:ext cx="2610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Published papers</a:t>
            </a:r>
            <a:endParaRPr lang="en-A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62738" y="4336582"/>
            <a:ext cx="3302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Statistical software courses</a:t>
            </a:r>
            <a:endParaRPr lang="en-AU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601" y="3952734"/>
            <a:ext cx="1308379" cy="842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770" y="2047124"/>
            <a:ext cx="666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Pilot studies / proof-of-concept </a:t>
            </a:r>
            <a:r>
              <a:rPr lang="en-AU" sz="2000" dirty="0"/>
              <a:t>are not “the real study</a:t>
            </a:r>
            <a:r>
              <a:rPr lang="en-AU" sz="2000" dirty="0" smtClean="0"/>
              <a:t>”  </a:t>
            </a:r>
            <a:r>
              <a:rPr lang="en-AU" sz="2000" dirty="0" smtClean="0">
                <a:sym typeface="Wingdings" panose="05000000000000000000" pitchFamily="2" charset="2"/>
              </a:rPr>
              <a:t></a:t>
            </a:r>
            <a:r>
              <a:rPr lang="en-AU" sz="2000" dirty="0" smtClean="0"/>
              <a:t>  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16635" y="5370164"/>
            <a:ext cx="238136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Fear of variability </a:t>
            </a:r>
            <a:endParaRPr lang="en-AU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6" y="5222881"/>
            <a:ext cx="1057275" cy="10572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7815" y="3561431"/>
            <a:ext cx="218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Relying mainly on:</a:t>
            </a:r>
            <a:endParaRPr lang="en-AU" sz="2000" dirty="0"/>
          </a:p>
        </p:txBody>
      </p:sp>
      <p:sp>
        <p:nvSpPr>
          <p:cNvPr id="16" name="Rectangle 15"/>
          <p:cNvSpPr/>
          <p:nvPr/>
        </p:nvSpPr>
        <p:spPr>
          <a:xfrm>
            <a:off x="2194582" y="5880046"/>
            <a:ext cx="2748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/>
              <a:t>Try to avoid it at all </a:t>
            </a:r>
            <a:r>
              <a:rPr lang="en-AU" sz="2000" dirty="0" smtClean="0"/>
              <a:t>costs</a:t>
            </a:r>
            <a:endParaRPr lang="en-AU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531" y="1767834"/>
            <a:ext cx="1087993" cy="1087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517" y="1165283"/>
            <a:ext cx="6646915" cy="44312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42004" y="5924702"/>
            <a:ext cx="3301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66"/>
                </a:solidFill>
              </a:rPr>
              <a:t>Some statistics workshops??</a:t>
            </a:r>
            <a:endParaRPr lang="en-AU" sz="20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77" b="3359"/>
          <a:stretch/>
        </p:blipFill>
        <p:spPr>
          <a:xfrm>
            <a:off x="584497" y="951345"/>
            <a:ext cx="8011884" cy="44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70" y="1145610"/>
            <a:ext cx="6864787" cy="45667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2508" y="2105891"/>
            <a:ext cx="8478982" cy="2179782"/>
            <a:chOff x="332508" y="2105891"/>
            <a:chExt cx="8478982" cy="2179782"/>
          </a:xfrm>
        </p:grpSpPr>
        <p:sp>
          <p:nvSpPr>
            <p:cNvPr id="2" name="Rectangle 1"/>
            <p:cNvSpPr/>
            <p:nvPr/>
          </p:nvSpPr>
          <p:spPr>
            <a:xfrm>
              <a:off x="332508" y="2105891"/>
              <a:ext cx="8478982" cy="2179782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37672" y="2734117"/>
              <a:ext cx="6668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400" b="1" dirty="0" smtClean="0">
                  <a:solidFill>
                    <a:schemeClr val="bg1"/>
                  </a:solidFill>
                </a:rPr>
                <a:t>My own awareness!!!!</a:t>
              </a:r>
              <a:endParaRPr lang="en-AU" sz="5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1214" y="121444"/>
            <a:ext cx="3418800" cy="6488902"/>
            <a:chOff x="2622948" y="114300"/>
            <a:chExt cx="3418800" cy="6488902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187786" y="1676206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4206385" y="426773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4169185" y="3403892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4214010" y="2540049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182278" y="81236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4197759" y="-51480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4214011" y="-915323"/>
              <a:ext cx="216000" cy="324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2948" y="114300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25748" y="138108"/>
              <a:ext cx="216000" cy="64650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6774" y="5688986"/>
            <a:ext cx="32361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794" y="3961300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incompetence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709" y="2229835"/>
            <a:ext cx="276225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>
                <a:solidFill>
                  <a:schemeClr val="bg1"/>
                </a:solidFill>
              </a:rPr>
              <a:t>C</a:t>
            </a:r>
            <a:r>
              <a:rPr lang="en-AU" sz="1900" b="1" dirty="0" smtClean="0">
                <a:solidFill>
                  <a:schemeClr val="bg1"/>
                </a:solidFill>
              </a:rPr>
              <a:t>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6794" y="501546"/>
            <a:ext cx="2936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b="1" dirty="0" smtClean="0">
                <a:solidFill>
                  <a:schemeClr val="bg1"/>
                </a:solidFill>
              </a:rPr>
              <a:t>Unconscious competence</a:t>
            </a:r>
            <a:endParaRPr lang="en-AU" sz="1900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45" y="4612141"/>
            <a:ext cx="3357563" cy="881552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flipV="1">
            <a:off x="3721902" y="4077664"/>
            <a:ext cx="650082" cy="1822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284" y="5557837"/>
            <a:ext cx="3910073" cy="8001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3882139" y="170645"/>
            <a:ext cx="5298808" cy="6287881"/>
            <a:chOff x="3882139" y="170645"/>
            <a:chExt cx="5298808" cy="6287881"/>
          </a:xfrm>
        </p:grpSpPr>
        <p:sp>
          <p:nvSpPr>
            <p:cNvPr id="35" name="TextBox 34"/>
            <p:cNvSpPr txBox="1"/>
            <p:nvPr/>
          </p:nvSpPr>
          <p:spPr>
            <a:xfrm>
              <a:off x="3882139" y="170645"/>
              <a:ext cx="5124778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AU" sz="2000" b="1" dirty="0" smtClean="0"/>
                <a:t>Workshop: </a:t>
              </a:r>
            </a:p>
            <a:p>
              <a:r>
                <a:rPr lang="en-AU" sz="2000" b="1" dirty="0"/>
                <a:t>	</a:t>
              </a:r>
              <a:r>
                <a:rPr lang="en-AU" sz="2000" b="1" dirty="0" smtClean="0"/>
                <a:t>importance of PLANNING research studies</a:t>
              </a:r>
              <a:endParaRPr lang="en-AU" sz="20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2692" y="2111344"/>
              <a:ext cx="42130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Descriptive ≠ Inferential statistics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072692" y="2651137"/>
              <a:ext cx="5025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Defining objectives and research questions</a:t>
              </a:r>
              <a:endParaRPr lang="en-AU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72692" y="3190930"/>
              <a:ext cx="4653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Experiments vs Observational studies</a:t>
              </a:r>
              <a:endParaRPr lang="en-AU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72692" y="3730725"/>
              <a:ext cx="3264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 smtClean="0"/>
                <a:t>Design of Experiments:</a:t>
              </a:r>
              <a:endParaRPr lang="en-AU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42793" y="4156554"/>
              <a:ext cx="4558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Randomisation, replication, local control</a:t>
              </a:r>
              <a:endParaRPr lang="en-AU" sz="2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72692" y="1031758"/>
              <a:ext cx="23514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/>
                <a:t>Scientific method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072692" y="1571551"/>
              <a:ext cx="3401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dirty="0"/>
                <a:t>Definition of Cause &amp; effect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42793" y="4585324"/>
              <a:ext cx="4655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Experimental unit &amp; observational unit</a:t>
              </a:r>
              <a:endParaRPr lang="en-AU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42793" y="5014094"/>
              <a:ext cx="4004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 Replication &amp; pseudo-replication</a:t>
              </a:r>
              <a:endParaRPr lang="en-AU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42793" y="5442863"/>
              <a:ext cx="47381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 smtClean="0"/>
                <a:t>- Treatments: </a:t>
              </a:r>
            </a:p>
            <a:p>
              <a:r>
                <a:rPr lang="en-AU" sz="2000" dirty="0" smtClean="0"/>
                <a:t>      Must help answer the research question </a:t>
              </a:r>
            </a:p>
            <a:p>
              <a:r>
                <a:rPr lang="en-AU" sz="2000" dirty="0" smtClean="0"/>
                <a:t>      Need a control treatment?</a:t>
              </a:r>
              <a:endParaRPr lang="en-A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46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586</Words>
  <Application>Microsoft Office PowerPoint</Application>
  <PresentationFormat>On-screen Show (4:3)</PresentationFormat>
  <Paragraphs>134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Bold</vt:lpstr>
      <vt:lpstr>Calibri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Department of Agriculture and Fisheries</dc:creator>
  <cp:lastModifiedBy>BORGOGNONE Gabriela</cp:lastModifiedBy>
  <cp:revision>178</cp:revision>
  <cp:lastPrinted>2018-11-30T06:54:19Z</cp:lastPrinted>
  <dcterms:created xsi:type="dcterms:W3CDTF">2014-10-22T05:27:07Z</dcterms:created>
  <dcterms:modified xsi:type="dcterms:W3CDTF">2018-12-05T10:30:48Z</dcterms:modified>
</cp:coreProperties>
</file>