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4"/>
  </p:notesMasterIdLst>
  <p:sldIdLst>
    <p:sldId id="256" r:id="rId2"/>
    <p:sldId id="257" r:id="rId3"/>
    <p:sldId id="262" r:id="rId4"/>
    <p:sldId id="263" r:id="rId5"/>
    <p:sldId id="267" r:id="rId6"/>
    <p:sldId id="259" r:id="rId7"/>
    <p:sldId id="266" r:id="rId8"/>
    <p:sldId id="265" r:id="rId9"/>
    <p:sldId id="268" r:id="rId10"/>
    <p:sldId id="261" r:id="rId11"/>
    <p:sldId id="264"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8495" autoAdjust="0"/>
  </p:normalViewPr>
  <p:slideViewPr>
    <p:cSldViewPr snapToGrid="0" snapToObjects="1">
      <p:cViewPr>
        <p:scale>
          <a:sx n="52" d="100"/>
          <a:sy n="52" d="100"/>
        </p:scale>
        <p:origin x="2824" y="63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2BDE6-9497-E642-B43D-CE80E6F3210E}" type="datetimeFigureOut">
              <a:rPr lang="en-US" smtClean="0"/>
              <a:t>12/5/18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B3E377-EC7C-484B-A3C8-57C73DA8D211}" type="slidenum">
              <a:rPr lang="en-US" smtClean="0"/>
              <a:t>‹#›</a:t>
            </a:fld>
            <a:endParaRPr lang="en-US"/>
          </a:p>
        </p:txBody>
      </p:sp>
    </p:spTree>
    <p:extLst>
      <p:ext uri="{BB962C8B-B14F-4D97-AF65-F5344CB8AC3E}">
        <p14:creationId xmlns:p14="http://schemas.microsoft.com/office/powerpoint/2010/main" val="4586189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a:t>
            </a:r>
            <a:r>
              <a:rPr lang="en-US" baseline="0" dirty="0"/>
              <a:t> Morning everyone!</a:t>
            </a:r>
            <a:br>
              <a:rPr lang="en-US" baseline="0" dirty="0"/>
            </a:br>
            <a:r>
              <a:rPr lang="en-US" baseline="0" dirty="0"/>
              <a:t>My name is Sarah and I am a part 2 masters student at the University of Canterbury</a:t>
            </a:r>
          </a:p>
          <a:p>
            <a:r>
              <a:rPr lang="en-US" baseline="0" dirty="0"/>
              <a:t>My presentation today will be focused on my current masters thesis topic: Dental Decay in early childhood.</a:t>
            </a:r>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1</a:t>
            </a:fld>
            <a:endParaRPr lang="en-US"/>
          </a:p>
        </p:txBody>
      </p:sp>
    </p:spTree>
    <p:extLst>
      <p:ext uri="{BB962C8B-B14F-4D97-AF65-F5344CB8AC3E}">
        <p14:creationId xmlns:p14="http://schemas.microsoft.com/office/powerpoint/2010/main" val="776965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B3E377-EC7C-484B-A3C8-57C73DA8D211}" type="slidenum">
              <a:rPr lang="en-US" smtClean="0"/>
              <a:t>10</a:t>
            </a:fld>
            <a:endParaRPr lang="en-US"/>
          </a:p>
        </p:txBody>
      </p:sp>
    </p:spTree>
    <p:extLst>
      <p:ext uri="{BB962C8B-B14F-4D97-AF65-F5344CB8AC3E}">
        <p14:creationId xmlns:p14="http://schemas.microsoft.com/office/powerpoint/2010/main" val="3089426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B3E377-EC7C-484B-A3C8-57C73DA8D211}" type="slidenum">
              <a:rPr lang="en-US" smtClean="0"/>
              <a:t>11</a:t>
            </a:fld>
            <a:endParaRPr lang="en-US"/>
          </a:p>
        </p:txBody>
      </p:sp>
    </p:spTree>
    <p:extLst>
      <p:ext uri="{BB962C8B-B14F-4D97-AF65-F5344CB8AC3E}">
        <p14:creationId xmlns:p14="http://schemas.microsoft.com/office/powerpoint/2010/main" val="2034684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B3E377-EC7C-484B-A3C8-57C73DA8D211}" type="slidenum">
              <a:rPr lang="en-US" smtClean="0"/>
              <a:t>12</a:t>
            </a:fld>
            <a:endParaRPr lang="en-US"/>
          </a:p>
        </p:txBody>
      </p:sp>
    </p:spTree>
    <p:extLst>
      <p:ext uri="{BB962C8B-B14F-4D97-AF65-F5344CB8AC3E}">
        <p14:creationId xmlns:p14="http://schemas.microsoft.com/office/powerpoint/2010/main" val="116768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8538" y="427038"/>
            <a:ext cx="2255837" cy="1692275"/>
          </a:xfrm>
        </p:spPr>
      </p:sp>
      <p:sp>
        <p:nvSpPr>
          <p:cNvPr id="3" name="Notes Placeholder 2"/>
          <p:cNvSpPr>
            <a:spLocks noGrp="1"/>
          </p:cNvSpPr>
          <p:nvPr>
            <p:ph type="body" idx="1"/>
          </p:nvPr>
        </p:nvSpPr>
        <p:spPr>
          <a:xfrm>
            <a:off x="511175" y="2297623"/>
            <a:ext cx="5486400" cy="4114800"/>
          </a:xfrm>
        </p:spPr>
        <p:txBody>
          <a:bodyPr/>
          <a:lstStyle/>
          <a:p>
            <a:r>
              <a:rPr lang="en-US" dirty="0"/>
              <a:t>So to begin: why</a:t>
            </a:r>
            <a:r>
              <a:rPr lang="en-US" baseline="0" dirty="0"/>
              <a:t> are dental caries, or dental decay an issue in preschool age Children? They have their milk teeth that will be replaced by adult teeth later on, so why does it matter if their primary teeth have a few caries? Well caries when not treated efficiently can lead to a tooth extraction.</a:t>
            </a:r>
          </a:p>
          <a:p>
            <a:r>
              <a:rPr lang="en-NZ" sz="1200" b="0" i="0" kern="1200" dirty="0">
                <a:solidFill>
                  <a:schemeClr val="tx1"/>
                </a:solidFill>
                <a:effectLst/>
                <a:latin typeface="+mn-lt"/>
                <a:ea typeface="+mn-ea"/>
                <a:cs typeface="+mn-cs"/>
              </a:rPr>
              <a:t>Premature extraction of primary teeth can result in crowding, teeth migration, early eruption of permanent teeth and potential</a:t>
            </a:r>
          </a:p>
          <a:p>
            <a:r>
              <a:rPr lang="en-NZ" sz="1200" b="0" i="0" kern="1200" dirty="0">
                <a:solidFill>
                  <a:schemeClr val="tx1"/>
                </a:solidFill>
                <a:effectLst/>
                <a:latin typeface="+mn-lt"/>
                <a:ea typeface="+mn-ea"/>
                <a:cs typeface="+mn-cs"/>
              </a:rPr>
              <a:t>speech issues </a:t>
            </a:r>
            <a:endParaRPr lang="en-US" dirty="0"/>
          </a:p>
          <a:p>
            <a:r>
              <a:rPr lang="en-US" dirty="0"/>
              <a:t>Early childhood caries have also been associated with:</a:t>
            </a:r>
          </a:p>
          <a:p>
            <a:pPr marL="171450" indent="-171450">
              <a:buFont typeface="Arial"/>
              <a:buChar char="•"/>
            </a:pPr>
            <a:r>
              <a:rPr lang="en-US" dirty="0"/>
              <a:t>Malnutrition</a:t>
            </a:r>
          </a:p>
          <a:p>
            <a:pPr marL="171450" indent="-171450">
              <a:buFont typeface="Arial"/>
              <a:buChar char="•"/>
            </a:pPr>
            <a:r>
              <a:rPr lang="en-US" dirty="0"/>
              <a:t>Childhood obesity</a:t>
            </a:r>
          </a:p>
          <a:p>
            <a:pPr marL="171450" indent="-171450">
              <a:buFont typeface="Arial"/>
              <a:buChar char="•"/>
            </a:pPr>
            <a:r>
              <a:rPr lang="en-US" dirty="0"/>
              <a:t>Higher rates of caries in adulthood</a:t>
            </a:r>
          </a:p>
          <a:p>
            <a:pPr marL="0" indent="0">
              <a:buFont typeface="Arial"/>
              <a:buNone/>
            </a:pPr>
            <a:endParaRPr lang="en-US" dirty="0"/>
          </a:p>
          <a:p>
            <a:pPr marL="0" indent="0">
              <a:buFont typeface="Arial"/>
              <a:buNone/>
            </a:pPr>
            <a:r>
              <a:rPr lang="en-US" dirty="0"/>
              <a:t>And</a:t>
            </a:r>
            <a:r>
              <a:rPr lang="en-US" baseline="0" dirty="0"/>
              <a:t> when they are not treated fast enough they can lead to chronic infections, abscesses, pain and sleeping issues</a:t>
            </a:r>
          </a:p>
          <a:p>
            <a:pPr marL="0" indent="0">
              <a:buFont typeface="Arial"/>
              <a:buNone/>
            </a:pPr>
            <a:r>
              <a:rPr lang="en-US" baseline="0" dirty="0"/>
              <a:t>The California dental association considers tooth caries as the number one chronic health issue in early childhood</a:t>
            </a:r>
          </a:p>
          <a:p>
            <a:pPr marL="0" indent="0">
              <a:buFont typeface="Arial"/>
              <a:buNone/>
            </a:pPr>
            <a:endParaRPr lang="en-US" baseline="0" dirty="0"/>
          </a:p>
          <a:p>
            <a:r>
              <a:rPr lang="en-NZ" sz="1200" b="0" i="0" kern="1200" dirty="0">
                <a:solidFill>
                  <a:schemeClr val="tx1"/>
                </a:solidFill>
                <a:effectLst/>
                <a:latin typeface="+mn-lt"/>
                <a:ea typeface="+mn-ea"/>
                <a:cs typeface="+mn-cs"/>
              </a:rPr>
              <a:t>Oral Health is a key area of development for the World Health Organisation</a:t>
            </a:r>
          </a:p>
          <a:p>
            <a:r>
              <a:rPr lang="en-NZ" sz="1200" b="0" i="0" kern="1200" dirty="0">
                <a:solidFill>
                  <a:schemeClr val="tx1"/>
                </a:solidFill>
                <a:effectLst/>
                <a:latin typeface="+mn-lt"/>
                <a:ea typeface="+mn-ea"/>
                <a:cs typeface="+mn-cs"/>
              </a:rPr>
              <a:t>Oral disease affects approximately half the worlds population and are predominantly preventable or treatable in the early disease stages[7]. </a:t>
            </a:r>
          </a:p>
          <a:p>
            <a:r>
              <a:rPr lang="en-NZ" sz="1200" b="0" i="0" kern="1200" dirty="0">
                <a:solidFill>
                  <a:schemeClr val="tx1"/>
                </a:solidFill>
                <a:effectLst/>
                <a:latin typeface="+mn-lt"/>
                <a:ea typeface="+mn-ea"/>
                <a:cs typeface="+mn-cs"/>
              </a:rPr>
              <a:t>School age children and youth are one of the key target groups for WHO oral health intervention[8]. </a:t>
            </a:r>
          </a:p>
          <a:p>
            <a:r>
              <a:rPr lang="en-NZ" sz="1200" b="0" i="0" kern="1200" dirty="0">
                <a:solidFill>
                  <a:schemeClr val="tx1"/>
                </a:solidFill>
                <a:effectLst/>
                <a:latin typeface="+mn-lt"/>
                <a:ea typeface="+mn-ea"/>
                <a:cs typeface="+mn-cs"/>
              </a:rPr>
              <a:t>Decayed, Filled or Missing Teeth (DFMT) are increasing in developing nations, decreasing in developed nations and</a:t>
            </a:r>
          </a:p>
          <a:p>
            <a:r>
              <a:rPr lang="en-NZ" sz="1200" b="0" i="0" kern="1200" dirty="0">
                <a:solidFill>
                  <a:schemeClr val="tx1"/>
                </a:solidFill>
                <a:effectLst/>
                <a:latin typeface="+mn-lt"/>
                <a:ea typeface="+mn-ea"/>
                <a:cs typeface="+mn-cs"/>
              </a:rPr>
              <a:t>overall are slowly decreasing[9, 10, 11]. </a:t>
            </a:r>
          </a:p>
          <a:p>
            <a:endParaRPr lang="en-NZ" sz="1200" b="0" i="0" kern="1200" dirty="0">
              <a:solidFill>
                <a:schemeClr val="tx1"/>
              </a:solidFill>
              <a:effectLst/>
              <a:latin typeface="+mn-lt"/>
              <a:ea typeface="+mn-ea"/>
              <a:cs typeface="+mn-cs"/>
            </a:endParaRPr>
          </a:p>
          <a:p>
            <a:r>
              <a:rPr lang="en-NZ" sz="1200" b="0" i="0" kern="1200" dirty="0">
                <a:solidFill>
                  <a:schemeClr val="tx1"/>
                </a:solidFill>
                <a:effectLst/>
                <a:latin typeface="+mn-lt"/>
                <a:ea typeface="+mn-ea"/>
                <a:cs typeface="+mn-cs"/>
              </a:rPr>
              <a:t>Although they are decreasing in prevalence internationally, oral diseases are still considered the most common chronic illness</a:t>
            </a:r>
          </a:p>
          <a:p>
            <a:r>
              <a:rPr lang="en-NZ" sz="1200" b="0" i="0" kern="1200" dirty="0">
                <a:solidFill>
                  <a:schemeClr val="tx1"/>
                </a:solidFill>
                <a:effectLst/>
                <a:latin typeface="+mn-lt"/>
                <a:ea typeface="+mn-ea"/>
                <a:cs typeface="+mn-cs"/>
              </a:rPr>
              <a:t>for children, especially for the disadvantaged[11, 12, 13].</a:t>
            </a:r>
          </a:p>
          <a:p>
            <a:r>
              <a:rPr lang="en-NZ" sz="1200" b="0" i="0" kern="1200" dirty="0">
                <a:solidFill>
                  <a:schemeClr val="tx1"/>
                </a:solidFill>
                <a:effectLst/>
                <a:latin typeface="+mn-lt"/>
                <a:ea typeface="+mn-ea"/>
                <a:cs typeface="+mn-cs"/>
              </a:rPr>
              <a:t>Paediatric dental diseases in wealthy nations disproportionately affects the marginalised. </a:t>
            </a:r>
          </a:p>
          <a:p>
            <a:r>
              <a:rPr lang="en-NZ" sz="1200" b="0" i="0" kern="1200" dirty="0">
                <a:solidFill>
                  <a:schemeClr val="tx1"/>
                </a:solidFill>
                <a:effectLst/>
                <a:latin typeface="+mn-lt"/>
                <a:ea typeface="+mn-ea"/>
                <a:cs typeface="+mn-cs"/>
              </a:rPr>
              <a:t>Those in disadvantaged groups have higher rates of dental caries,</a:t>
            </a:r>
          </a:p>
          <a:p>
            <a:r>
              <a:rPr lang="en-NZ" sz="1200" b="0" i="0" kern="1200" dirty="0">
                <a:solidFill>
                  <a:schemeClr val="tx1"/>
                </a:solidFill>
                <a:effectLst/>
                <a:latin typeface="+mn-lt"/>
                <a:ea typeface="+mn-ea"/>
                <a:cs typeface="+mn-cs"/>
              </a:rPr>
              <a:t>more missing teeth and are more likely to have unmet treatment needs[11, 14].</a:t>
            </a:r>
          </a:p>
          <a:p>
            <a:r>
              <a:rPr lang="en-NZ" sz="1200" b="0" i="0" kern="1200" dirty="0">
                <a:solidFill>
                  <a:schemeClr val="tx1"/>
                </a:solidFill>
                <a:effectLst/>
                <a:latin typeface="+mn-lt"/>
                <a:ea typeface="+mn-ea"/>
                <a:cs typeface="+mn-cs"/>
              </a:rPr>
              <a:t>Children who come from higher income families or parents with higher education</a:t>
            </a:r>
          </a:p>
          <a:p>
            <a:r>
              <a:rPr lang="en-NZ" sz="1200" b="0" i="0" kern="1200" dirty="0">
                <a:solidFill>
                  <a:schemeClr val="tx1"/>
                </a:solidFill>
                <a:effectLst/>
                <a:latin typeface="+mn-lt"/>
                <a:ea typeface="+mn-ea"/>
                <a:cs typeface="+mn-cs"/>
              </a:rPr>
              <a:t>levels have lower rates of dental diseases[11, 14].</a:t>
            </a:r>
          </a:p>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2</a:t>
            </a:fld>
            <a:endParaRPr lang="en-US"/>
          </a:p>
        </p:txBody>
      </p:sp>
    </p:spTree>
    <p:extLst>
      <p:ext uri="{BB962C8B-B14F-4D97-AF65-F5344CB8AC3E}">
        <p14:creationId xmlns:p14="http://schemas.microsoft.com/office/powerpoint/2010/main" val="3039046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what are the current stats showing us?</a:t>
            </a:r>
          </a:p>
          <a:p>
            <a:r>
              <a:rPr lang="en-US" baseline="0" dirty="0"/>
              <a:t>From the 2015/16 NZ health survey there are certain children that have been identified at being a higher risk of having dental extractions.</a:t>
            </a:r>
          </a:p>
          <a:p>
            <a:r>
              <a:rPr lang="en-US" baseline="0" dirty="0"/>
              <a:t>These include:</a:t>
            </a:r>
          </a:p>
          <a:p>
            <a:r>
              <a:rPr lang="en-US" baseline="0" dirty="0"/>
              <a:t>Maori and Pacific children are at a higher risk. This held when split by gender.</a:t>
            </a:r>
          </a:p>
          <a:p>
            <a:r>
              <a:rPr lang="en-US" baseline="0" dirty="0"/>
              <a:t>Deprivation does appear to be making quite an impact too, especially for girls.</a:t>
            </a:r>
            <a:endParaRPr lang="en-US" dirty="0"/>
          </a:p>
          <a:p>
            <a:endParaRPr lang="en-US" dirty="0"/>
          </a:p>
          <a:p>
            <a:endParaRPr lang="en-US" dirty="0"/>
          </a:p>
          <a:p>
            <a:endParaRPr lang="en-US" dirty="0"/>
          </a:p>
          <a:p>
            <a:r>
              <a:rPr lang="en-US" dirty="0"/>
              <a:t>For questions</a:t>
            </a:r>
            <a:r>
              <a:rPr lang="en-US" baseline="0" dirty="0"/>
              <a:t> if needed:</a:t>
            </a:r>
            <a:endParaRPr lang="en-US" dirty="0"/>
          </a:p>
          <a:p>
            <a:r>
              <a:rPr lang="en-US" dirty="0"/>
              <a:t>Maori and pacific controlled for age and sex</a:t>
            </a:r>
          </a:p>
          <a:p>
            <a:r>
              <a:rPr lang="en-US" dirty="0"/>
              <a:t>Deprivation controlled for age sex and ethnic group</a:t>
            </a:r>
          </a:p>
        </p:txBody>
      </p:sp>
      <p:sp>
        <p:nvSpPr>
          <p:cNvPr id="4" name="Slide Number Placeholder 3"/>
          <p:cNvSpPr>
            <a:spLocks noGrp="1"/>
          </p:cNvSpPr>
          <p:nvPr>
            <p:ph type="sldNum" sz="quarter" idx="10"/>
          </p:nvPr>
        </p:nvSpPr>
        <p:spPr/>
        <p:txBody>
          <a:bodyPr/>
          <a:lstStyle/>
          <a:p>
            <a:fld id="{8EB3E377-EC7C-484B-A3C8-57C73DA8D211}" type="slidenum">
              <a:rPr lang="en-US" smtClean="0"/>
              <a:t>3</a:t>
            </a:fld>
            <a:endParaRPr lang="en-US"/>
          </a:p>
        </p:txBody>
      </p:sp>
    </p:spTree>
    <p:extLst>
      <p:ext uri="{BB962C8B-B14F-4D97-AF65-F5344CB8AC3E}">
        <p14:creationId xmlns:p14="http://schemas.microsoft.com/office/powerpoint/2010/main" val="3708754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includes:</a:t>
            </a:r>
          </a:p>
          <a:p>
            <a:pPr marL="171450" indent="-171450">
              <a:buFont typeface="Arial"/>
              <a:buChar char="•"/>
            </a:pPr>
            <a:r>
              <a:rPr lang="en-US" dirty="0"/>
              <a:t>Ethnicity</a:t>
            </a:r>
          </a:p>
          <a:p>
            <a:pPr marL="171450" indent="-171450">
              <a:buFont typeface="Arial"/>
              <a:buChar char="•"/>
            </a:pPr>
            <a:r>
              <a:rPr lang="en-US" dirty="0"/>
              <a:t>Last known address (for deprivation score estimates)</a:t>
            </a:r>
          </a:p>
          <a:p>
            <a:pPr marL="171450" indent="-171450">
              <a:buFont typeface="Arial"/>
              <a:buChar char="•"/>
            </a:pPr>
            <a:r>
              <a:rPr lang="en-US" dirty="0"/>
              <a:t>Appointment</a:t>
            </a:r>
            <a:r>
              <a:rPr lang="en-US" baseline="0" dirty="0"/>
              <a:t> attendance</a:t>
            </a:r>
          </a:p>
          <a:p>
            <a:pPr marL="171450" indent="-171450">
              <a:buFont typeface="Arial"/>
              <a:buChar char="•"/>
            </a:pPr>
            <a:r>
              <a:rPr lang="en-US" baseline="0" dirty="0"/>
              <a:t>Gender</a:t>
            </a:r>
          </a:p>
          <a:p>
            <a:pPr marL="171450" indent="-171450">
              <a:buFont typeface="Arial"/>
              <a:buChar char="•"/>
            </a:pPr>
            <a:r>
              <a:rPr lang="en-US" baseline="0" dirty="0" err="1"/>
              <a:t>etc</a:t>
            </a:r>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4</a:t>
            </a:fld>
            <a:endParaRPr lang="en-US"/>
          </a:p>
        </p:txBody>
      </p:sp>
    </p:spTree>
    <p:extLst>
      <p:ext uri="{BB962C8B-B14F-4D97-AF65-F5344CB8AC3E}">
        <p14:creationId xmlns:p14="http://schemas.microsoft.com/office/powerpoint/2010/main" val="1969521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0" i="0" kern="1200" dirty="0">
                <a:solidFill>
                  <a:schemeClr val="tx1"/>
                </a:solidFill>
                <a:effectLst/>
                <a:latin typeface="+mn-lt"/>
                <a:ea typeface="+mn-ea"/>
                <a:cs typeface="+mn-cs"/>
              </a:rPr>
              <a:t>Study Design</a:t>
            </a:r>
          </a:p>
          <a:p>
            <a:r>
              <a:rPr lang="en-NZ" sz="1200" b="0" i="0" kern="1200" dirty="0">
                <a:solidFill>
                  <a:schemeClr val="tx1"/>
                </a:solidFill>
                <a:effectLst/>
                <a:latin typeface="+mn-lt"/>
                <a:ea typeface="+mn-ea"/>
                <a:cs typeface="+mn-cs"/>
              </a:rPr>
              <a:t>The study design was a retrospective observational study. The data was collected</a:t>
            </a:r>
          </a:p>
          <a:p>
            <a:r>
              <a:rPr lang="en-NZ" sz="1200" b="0" i="0" kern="1200" dirty="0">
                <a:solidFill>
                  <a:schemeClr val="tx1"/>
                </a:solidFill>
                <a:effectLst/>
                <a:latin typeface="+mn-lt"/>
                <a:ea typeface="+mn-ea"/>
                <a:cs typeface="+mn-cs"/>
              </a:rPr>
              <a:t>over four years, with selection dates of 1st January 2014 to 31st December 2017.</a:t>
            </a:r>
          </a:p>
          <a:p>
            <a:r>
              <a:rPr lang="en-NZ" sz="1200" b="0" i="0" kern="1200" dirty="0">
                <a:solidFill>
                  <a:schemeClr val="tx1"/>
                </a:solidFill>
                <a:effectLst/>
                <a:latin typeface="+mn-lt"/>
                <a:ea typeface="+mn-ea"/>
                <a:cs typeface="+mn-cs"/>
              </a:rPr>
              <a:t>Each year of data was equivalent to approximately 6,000 Canterbury five year old’s.</a:t>
            </a:r>
          </a:p>
          <a:p>
            <a:r>
              <a:rPr lang="en-NZ" sz="1200" b="0" i="0" kern="1200" dirty="0">
                <a:solidFill>
                  <a:schemeClr val="tx1"/>
                </a:solidFill>
                <a:effectLst/>
                <a:latin typeface="+mn-lt"/>
                <a:ea typeface="+mn-ea"/>
                <a:cs typeface="+mn-cs"/>
              </a:rPr>
              <a:t>The final data-set size was 21,236 patients, representing 5,233 in 2014, 5,269 in 2015,</a:t>
            </a:r>
          </a:p>
          <a:p>
            <a:r>
              <a:rPr lang="en-NZ" sz="1200" b="0" i="0" kern="1200" dirty="0">
                <a:solidFill>
                  <a:schemeClr val="tx1"/>
                </a:solidFill>
                <a:effectLst/>
                <a:latin typeface="+mn-lt"/>
                <a:ea typeface="+mn-ea"/>
                <a:cs typeface="+mn-cs"/>
              </a:rPr>
              <a:t>5,391 in 2016 and 5,343 in 2017.</a:t>
            </a:r>
          </a:p>
          <a:p>
            <a:endParaRPr lang="en-NZ" sz="1200" b="0" i="0" kern="1200" dirty="0">
              <a:solidFill>
                <a:schemeClr val="tx1"/>
              </a:solidFill>
              <a:effectLst/>
              <a:latin typeface="+mn-lt"/>
              <a:ea typeface="+mn-ea"/>
              <a:cs typeface="+mn-cs"/>
            </a:endParaRPr>
          </a:p>
          <a:p>
            <a:r>
              <a:rPr lang="en-NZ" sz="1200" b="0" i="0" kern="1200" dirty="0">
                <a:solidFill>
                  <a:schemeClr val="tx1"/>
                </a:solidFill>
                <a:effectLst/>
                <a:latin typeface="+mn-lt"/>
                <a:ea typeface="+mn-ea"/>
                <a:cs typeface="+mn-cs"/>
              </a:rPr>
              <a:t>Setting</a:t>
            </a:r>
          </a:p>
          <a:p>
            <a:r>
              <a:rPr lang="en-NZ" sz="1200" b="0" i="0" kern="1200" dirty="0">
                <a:solidFill>
                  <a:schemeClr val="tx1"/>
                </a:solidFill>
                <a:effectLst/>
                <a:latin typeface="+mn-lt"/>
                <a:ea typeface="+mn-ea"/>
                <a:cs typeface="+mn-cs"/>
              </a:rPr>
              <a:t>The study was based in Christchurch, New Zealand. The data analysis was con-</a:t>
            </a:r>
          </a:p>
          <a:p>
            <a:r>
              <a:rPr lang="en-NZ" sz="1200" b="0" i="0" kern="1200" dirty="0">
                <a:solidFill>
                  <a:schemeClr val="tx1"/>
                </a:solidFill>
                <a:effectLst/>
                <a:latin typeface="+mn-lt"/>
                <a:ea typeface="+mn-ea"/>
                <a:cs typeface="+mn-cs"/>
              </a:rPr>
              <a:t>ducted at the University of Canterbury on one of the secure statistics research</a:t>
            </a:r>
          </a:p>
          <a:p>
            <a:r>
              <a:rPr lang="en-NZ" sz="1200" b="0" i="0" kern="1200" dirty="0">
                <a:solidFill>
                  <a:schemeClr val="tx1"/>
                </a:solidFill>
                <a:effectLst/>
                <a:latin typeface="+mn-lt"/>
                <a:ea typeface="+mn-ea"/>
                <a:cs typeface="+mn-cs"/>
              </a:rPr>
              <a:t>Servers</a:t>
            </a:r>
          </a:p>
          <a:p>
            <a:endParaRPr lang="en-NZ" sz="1200" b="0" i="0" kern="1200" dirty="0">
              <a:solidFill>
                <a:schemeClr val="tx1"/>
              </a:solidFill>
              <a:effectLst/>
              <a:latin typeface="+mn-lt"/>
              <a:ea typeface="+mn-ea"/>
              <a:cs typeface="+mn-cs"/>
            </a:endParaRPr>
          </a:p>
          <a:p>
            <a:r>
              <a:rPr lang="en-NZ" sz="1200" b="0" i="0" kern="1200" dirty="0">
                <a:solidFill>
                  <a:schemeClr val="tx1"/>
                </a:solidFill>
                <a:effectLst/>
                <a:latin typeface="+mn-lt"/>
                <a:ea typeface="+mn-ea"/>
                <a:cs typeface="+mn-cs"/>
              </a:rPr>
              <a:t>Participants</a:t>
            </a:r>
          </a:p>
          <a:p>
            <a:r>
              <a:rPr lang="en-NZ" sz="1200" b="0" i="0" kern="1200" dirty="0">
                <a:solidFill>
                  <a:schemeClr val="tx1"/>
                </a:solidFill>
                <a:effectLst/>
                <a:latin typeface="+mn-lt"/>
                <a:ea typeface="+mn-ea"/>
                <a:cs typeface="+mn-cs"/>
              </a:rPr>
              <a:t>Participants were children based in the Canterbury and South Canterbury regions.</a:t>
            </a:r>
          </a:p>
          <a:p>
            <a:r>
              <a:rPr lang="en-NZ" sz="1200" b="0" i="0" kern="1200" dirty="0">
                <a:solidFill>
                  <a:schemeClr val="tx1"/>
                </a:solidFill>
                <a:effectLst/>
                <a:latin typeface="+mn-lt"/>
                <a:ea typeface="+mn-ea"/>
                <a:cs typeface="+mn-cs"/>
              </a:rPr>
              <a:t>The participants were selected based on reaching age five in</a:t>
            </a:r>
          </a:p>
          <a:p>
            <a:r>
              <a:rPr lang="en-NZ" sz="1200" b="0" i="0" kern="1200" dirty="0">
                <a:solidFill>
                  <a:schemeClr val="tx1"/>
                </a:solidFill>
                <a:effectLst/>
                <a:latin typeface="+mn-lt"/>
                <a:ea typeface="+mn-ea"/>
                <a:cs typeface="+mn-cs"/>
              </a:rPr>
              <a:t>a particular given year. This age was selected because at age five children begin</a:t>
            </a:r>
          </a:p>
          <a:p>
            <a:r>
              <a:rPr lang="en-NZ" sz="1200" b="0" i="0" kern="1200" dirty="0">
                <a:solidFill>
                  <a:schemeClr val="tx1"/>
                </a:solidFill>
                <a:effectLst/>
                <a:latin typeface="+mn-lt"/>
                <a:ea typeface="+mn-ea"/>
                <a:cs typeface="+mn-cs"/>
              </a:rPr>
              <a:t>school and begin receiving dental treatments during school hours. Before age five,</a:t>
            </a:r>
          </a:p>
          <a:p>
            <a:r>
              <a:rPr lang="en-NZ" sz="1200" b="0" i="0" kern="1200" dirty="0">
                <a:solidFill>
                  <a:schemeClr val="tx1"/>
                </a:solidFill>
                <a:effectLst/>
                <a:latin typeface="+mn-lt"/>
                <a:ea typeface="+mn-ea"/>
                <a:cs typeface="+mn-cs"/>
              </a:rPr>
              <a:t>children are booked into appointments at local Community Dental treatment </a:t>
            </a:r>
            <a:r>
              <a:rPr lang="en-NZ" sz="1200" b="0" i="0" kern="1200" dirty="0" err="1">
                <a:solidFill>
                  <a:schemeClr val="tx1"/>
                </a:solidFill>
                <a:effectLst/>
                <a:latin typeface="+mn-lt"/>
                <a:ea typeface="+mn-ea"/>
                <a:cs typeface="+mn-cs"/>
              </a:rPr>
              <a:t>cen</a:t>
            </a:r>
            <a:r>
              <a:rPr lang="en-NZ" sz="1200" b="0" i="0" kern="1200" dirty="0">
                <a:solidFill>
                  <a:schemeClr val="tx1"/>
                </a:solidFill>
                <a:effectLst/>
                <a:latin typeface="+mn-lt"/>
                <a:ea typeface="+mn-ea"/>
                <a:cs typeface="+mn-cs"/>
              </a:rPr>
              <a:t>-</a:t>
            </a:r>
          </a:p>
          <a:p>
            <a:r>
              <a:rPr lang="en-NZ" sz="1200" b="0" i="0" kern="1200" dirty="0" err="1">
                <a:solidFill>
                  <a:schemeClr val="tx1"/>
                </a:solidFill>
                <a:effectLst/>
                <a:latin typeface="+mn-lt"/>
                <a:ea typeface="+mn-ea"/>
                <a:cs typeface="+mn-cs"/>
              </a:rPr>
              <a:t>tres</a:t>
            </a:r>
            <a:r>
              <a:rPr lang="en-NZ" sz="1200" b="0" i="0" kern="1200" dirty="0">
                <a:solidFill>
                  <a:schemeClr val="tx1"/>
                </a:solidFill>
                <a:effectLst/>
                <a:latin typeface="+mn-lt"/>
                <a:ea typeface="+mn-ea"/>
                <a:cs typeface="+mn-cs"/>
              </a:rPr>
              <a:t>, requiring parents or caregivers to bring children to their appointments</a:t>
            </a:r>
          </a:p>
          <a:p>
            <a:r>
              <a:rPr lang="en-NZ" sz="1200" b="0" i="0" kern="1200" dirty="0">
                <a:solidFill>
                  <a:schemeClr val="tx1"/>
                </a:solidFill>
                <a:effectLst/>
                <a:latin typeface="+mn-lt"/>
                <a:ea typeface="+mn-ea"/>
                <a:cs typeface="+mn-cs"/>
              </a:rPr>
              <a:t>Participants were excluded if they moved out of the region before school age and if they had</a:t>
            </a:r>
          </a:p>
          <a:p>
            <a:r>
              <a:rPr lang="en-NZ" sz="1200" b="0" i="0" kern="1200" dirty="0">
                <a:solidFill>
                  <a:schemeClr val="tx1"/>
                </a:solidFill>
                <a:effectLst/>
                <a:latin typeface="+mn-lt"/>
                <a:ea typeface="+mn-ea"/>
                <a:cs typeface="+mn-cs"/>
              </a:rPr>
              <a:t>No known dental history because they had recently moved into the region</a:t>
            </a:r>
          </a:p>
          <a:p>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5</a:t>
            </a:fld>
            <a:endParaRPr lang="en-US"/>
          </a:p>
        </p:txBody>
      </p:sp>
    </p:spTree>
    <p:extLst>
      <p:ext uri="{BB962C8B-B14F-4D97-AF65-F5344CB8AC3E}">
        <p14:creationId xmlns:p14="http://schemas.microsoft.com/office/powerpoint/2010/main" val="2221816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EB3E377-EC7C-484B-A3C8-57C73DA8D211}" type="slidenum">
              <a:rPr lang="en-US" smtClean="0"/>
              <a:t>6</a:t>
            </a:fld>
            <a:endParaRPr lang="en-US"/>
          </a:p>
        </p:txBody>
      </p:sp>
    </p:spTree>
    <p:extLst>
      <p:ext uri="{BB962C8B-B14F-4D97-AF65-F5344CB8AC3E}">
        <p14:creationId xmlns:p14="http://schemas.microsoft.com/office/powerpoint/2010/main" val="1638028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0" i="0" kern="1200" dirty="0">
                <a:solidFill>
                  <a:schemeClr val="tx1"/>
                </a:solidFill>
                <a:effectLst/>
                <a:latin typeface="+mn-lt"/>
                <a:ea typeface="+mn-ea"/>
                <a:cs typeface="+mn-cs"/>
              </a:rPr>
              <a:t>This can be an issue as model coefficient estimates</a:t>
            </a:r>
          </a:p>
          <a:p>
            <a:r>
              <a:rPr lang="en-NZ" sz="1200" b="0" i="0" kern="1200" dirty="0">
                <a:solidFill>
                  <a:schemeClr val="tx1"/>
                </a:solidFill>
                <a:effectLst/>
                <a:latin typeface="+mn-lt"/>
                <a:ea typeface="+mn-ea"/>
                <a:cs typeface="+mn-cs"/>
              </a:rPr>
              <a:t>can have high variation between samples of data, with small differences in input</a:t>
            </a:r>
          </a:p>
          <a:p>
            <a:r>
              <a:rPr lang="en-NZ" sz="1200" b="0" i="0" kern="1200" dirty="0">
                <a:solidFill>
                  <a:schemeClr val="tx1"/>
                </a:solidFill>
                <a:effectLst/>
                <a:latin typeface="+mn-lt"/>
                <a:ea typeface="+mn-ea"/>
                <a:cs typeface="+mn-cs"/>
              </a:rPr>
              <a:t>data leading to large differences in the model[25]. Overfitting of the model is highly</a:t>
            </a:r>
          </a:p>
          <a:p>
            <a:r>
              <a:rPr lang="en-NZ" sz="1200" b="0" i="0" kern="1200" dirty="0">
                <a:solidFill>
                  <a:schemeClr val="tx1"/>
                </a:solidFill>
                <a:effectLst/>
                <a:latin typeface="+mn-lt"/>
                <a:ea typeface="+mn-ea"/>
                <a:cs typeface="+mn-cs"/>
              </a:rPr>
              <a:t>likely with multicollinearity[25]. Using the </a:t>
            </a:r>
            <a:r>
              <a:rPr lang="en-NZ" sz="1200" b="0" i="0" kern="1200" dirty="0" err="1">
                <a:solidFill>
                  <a:schemeClr val="tx1"/>
                </a:solidFill>
                <a:effectLst/>
                <a:latin typeface="+mn-lt"/>
                <a:ea typeface="+mn-ea"/>
                <a:cs typeface="+mn-cs"/>
              </a:rPr>
              <a:t>findCorrelation</a:t>
            </a:r>
            <a:r>
              <a:rPr lang="en-NZ" sz="1200" b="0" i="0" kern="1200" dirty="0">
                <a:solidFill>
                  <a:schemeClr val="tx1"/>
                </a:solidFill>
                <a:effectLst/>
                <a:latin typeface="+mn-lt"/>
                <a:ea typeface="+mn-ea"/>
                <a:cs typeface="+mn-cs"/>
              </a:rPr>
              <a:t> function within the R[26]</a:t>
            </a:r>
          </a:p>
          <a:p>
            <a:r>
              <a:rPr lang="en-NZ" sz="1200" b="0" i="0" kern="1200" dirty="0">
                <a:solidFill>
                  <a:schemeClr val="tx1"/>
                </a:solidFill>
                <a:effectLst/>
                <a:latin typeface="+mn-lt"/>
                <a:ea typeface="+mn-ea"/>
                <a:cs typeface="+mn-cs"/>
              </a:rPr>
              <a:t>carat package[27], variables with multicollinearity were identified and removed from</a:t>
            </a:r>
          </a:p>
          <a:p>
            <a:r>
              <a:rPr lang="en-NZ" sz="1200" b="0" i="0" kern="1200" dirty="0">
                <a:solidFill>
                  <a:schemeClr val="tx1"/>
                </a:solidFill>
                <a:effectLst/>
                <a:latin typeface="+mn-lt"/>
                <a:ea typeface="+mn-ea"/>
                <a:cs typeface="+mn-cs"/>
              </a:rPr>
              <a:t>the dataset during model tuning and compared to previous models. Two levels of</a:t>
            </a:r>
          </a:p>
          <a:p>
            <a:r>
              <a:rPr lang="en-NZ" sz="1200" b="0" i="0" kern="1200" dirty="0">
                <a:solidFill>
                  <a:schemeClr val="tx1"/>
                </a:solidFill>
                <a:effectLst/>
                <a:latin typeface="+mn-lt"/>
                <a:ea typeface="+mn-ea"/>
                <a:cs typeface="+mn-cs"/>
              </a:rPr>
              <a:t>correlation were used, Pearson’s r of 0.9 and above followed by Pearson’s r 0.7 and</a:t>
            </a:r>
          </a:p>
          <a:p>
            <a:r>
              <a:rPr lang="en-NZ" sz="1200" b="0" i="0" kern="1200" dirty="0">
                <a:solidFill>
                  <a:schemeClr val="tx1"/>
                </a:solidFill>
                <a:effectLst/>
                <a:latin typeface="+mn-lt"/>
                <a:ea typeface="+mn-ea"/>
                <a:cs typeface="+mn-cs"/>
              </a:rPr>
              <a:t>above</a:t>
            </a:r>
          </a:p>
          <a:p>
            <a:endParaRPr lang="en-US" dirty="0"/>
          </a:p>
          <a:p>
            <a:r>
              <a:rPr lang="en-US" dirty="0"/>
              <a:t>Poisson: did not converge</a:t>
            </a:r>
          </a:p>
          <a:p>
            <a:r>
              <a:rPr lang="en-US" dirty="0"/>
              <a:t>Negative binomial: modeled but high RMSE</a:t>
            </a:r>
          </a:p>
          <a:p>
            <a:r>
              <a:rPr lang="en-US" dirty="0"/>
              <a:t>Zero-inflated model: lowered RMSE and significant improvement over negative binomial (</a:t>
            </a:r>
            <a:r>
              <a:rPr lang="en-US" dirty="0" err="1"/>
              <a:t>Voung</a:t>
            </a:r>
            <a:r>
              <a:rPr lang="en-US" dirty="0"/>
              <a:t> test)</a:t>
            </a:r>
          </a:p>
          <a:p>
            <a:endParaRPr lang="en-US" dirty="0"/>
          </a:p>
          <a:p>
            <a:r>
              <a:rPr lang="en-NZ" sz="1200" b="0" i="0" kern="1200" dirty="0">
                <a:solidFill>
                  <a:schemeClr val="tx1"/>
                </a:solidFill>
                <a:effectLst/>
                <a:latin typeface="+mn-lt"/>
                <a:ea typeface="+mn-ea"/>
                <a:cs typeface="+mn-cs"/>
              </a:rPr>
              <a:t>A zero-inflated negative binomial model is a mixture model containing the over-dispersed</a:t>
            </a:r>
          </a:p>
          <a:p>
            <a:r>
              <a:rPr lang="en-NZ" sz="1200" b="0" i="0" kern="1200" dirty="0">
                <a:solidFill>
                  <a:schemeClr val="tx1"/>
                </a:solidFill>
                <a:effectLst/>
                <a:latin typeface="+mn-lt"/>
                <a:ea typeface="+mn-ea"/>
                <a:cs typeface="+mn-cs"/>
              </a:rPr>
              <a:t>Poisson (the negative binomial) and a logit component to model the excess zeros[30].</a:t>
            </a:r>
          </a:p>
          <a:p>
            <a:endParaRPr lang="en-NZ" sz="1200" b="0" i="0" kern="1200" dirty="0">
              <a:solidFill>
                <a:schemeClr val="tx1"/>
              </a:solidFill>
              <a:effectLst/>
              <a:latin typeface="+mn-lt"/>
              <a:ea typeface="+mn-ea"/>
              <a:cs typeface="+mn-cs"/>
            </a:endParaRPr>
          </a:p>
          <a:p>
            <a:r>
              <a:rPr lang="en-NZ" sz="1200" b="0" i="0" kern="1200" dirty="0">
                <a:solidFill>
                  <a:schemeClr val="tx1"/>
                </a:solidFill>
                <a:effectLst/>
                <a:latin typeface="+mn-lt"/>
                <a:ea typeface="+mn-ea"/>
                <a:cs typeface="+mn-cs"/>
              </a:rPr>
              <a:t>SVM: higher RMSE than random forest</a:t>
            </a:r>
          </a:p>
          <a:p>
            <a:endParaRPr lang="en-NZ" sz="1200" b="0" i="0" kern="1200" dirty="0">
              <a:solidFill>
                <a:schemeClr val="tx1"/>
              </a:solidFill>
              <a:effectLst/>
              <a:latin typeface="+mn-lt"/>
              <a:ea typeface="+mn-ea"/>
              <a:cs typeface="+mn-cs"/>
            </a:endParaRPr>
          </a:p>
          <a:p>
            <a:r>
              <a:rPr lang="en-NZ" sz="1200" b="0" i="0" kern="1200" dirty="0">
                <a:solidFill>
                  <a:schemeClr val="tx1"/>
                </a:solidFill>
                <a:effectLst/>
                <a:latin typeface="+mn-lt"/>
                <a:ea typeface="+mn-ea"/>
                <a:cs typeface="+mn-cs"/>
              </a:rPr>
              <a:t>Random forest: faster to build than SVM</a:t>
            </a:r>
          </a:p>
          <a:p>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7</a:t>
            </a:fld>
            <a:endParaRPr lang="en-US"/>
          </a:p>
        </p:txBody>
      </p:sp>
    </p:spTree>
    <p:extLst>
      <p:ext uri="{BB962C8B-B14F-4D97-AF65-F5344CB8AC3E}">
        <p14:creationId xmlns:p14="http://schemas.microsoft.com/office/powerpoint/2010/main" val="3148470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3289300" cy="2466975"/>
          </a:xfrm>
        </p:spPr>
      </p:sp>
      <p:sp>
        <p:nvSpPr>
          <p:cNvPr id="3" name="Notes Placeholder 2"/>
          <p:cNvSpPr>
            <a:spLocks noGrp="1"/>
          </p:cNvSpPr>
          <p:nvPr>
            <p:ph type="body" idx="1"/>
          </p:nvPr>
        </p:nvSpPr>
        <p:spPr>
          <a:xfrm>
            <a:off x="592810" y="3444498"/>
            <a:ext cx="5486400" cy="4114800"/>
          </a:xfrm>
        </p:spPr>
        <p:txBody>
          <a:bodyPr/>
          <a:lstStyle/>
          <a:p>
            <a:r>
              <a:rPr lang="en-US" dirty="0"/>
              <a:t>Just under 30% of the variation in decayed missing or filled teeth can be </a:t>
            </a:r>
            <a:r>
              <a:rPr lang="en-US" dirty="0" err="1"/>
              <a:t>explaned</a:t>
            </a:r>
            <a:r>
              <a:rPr lang="en-US" dirty="0"/>
              <a:t> by the variables in the routinely collected data</a:t>
            </a:r>
          </a:p>
          <a:p>
            <a:endParaRPr lang="en-US" dirty="0"/>
          </a:p>
          <a:p>
            <a:r>
              <a:rPr lang="en-US" dirty="0"/>
              <a:t>Good result as known to be other contributing factors not in this data </a:t>
            </a:r>
            <a:r>
              <a:rPr lang="en-US" dirty="0" err="1"/>
              <a:t>eg</a:t>
            </a:r>
            <a:r>
              <a:rPr lang="en-US" dirty="0"/>
              <a:t> diet, daily dental hygiene habits, parental factors</a:t>
            </a:r>
          </a:p>
          <a:p>
            <a:endParaRPr lang="en-US" dirty="0"/>
          </a:p>
          <a:p>
            <a:r>
              <a:rPr lang="en-US" dirty="0"/>
              <a:t>Top variables:</a:t>
            </a:r>
          </a:p>
          <a:p>
            <a:r>
              <a:rPr lang="en-NZ" sz="1200" b="0" i="0" kern="1200" dirty="0">
                <a:solidFill>
                  <a:schemeClr val="tx1"/>
                </a:solidFill>
                <a:effectLst/>
                <a:latin typeface="+mn-lt"/>
                <a:ea typeface="+mn-ea"/>
                <a:cs typeface="+mn-cs"/>
              </a:rPr>
              <a:t>delay from referral to community dental and appointment</a:t>
            </a:r>
          </a:p>
          <a:p>
            <a:r>
              <a:rPr lang="en-NZ" sz="1200" b="0" i="0" kern="1200" dirty="0">
                <a:solidFill>
                  <a:schemeClr val="tx1"/>
                </a:solidFill>
                <a:effectLst/>
                <a:latin typeface="+mn-lt"/>
                <a:ea typeface="+mn-ea"/>
                <a:cs typeface="+mn-cs"/>
              </a:rPr>
              <a:t>(</a:t>
            </a:r>
            <a:r>
              <a:rPr lang="en-NZ" sz="1200" b="0" i="0" kern="1200" dirty="0" err="1">
                <a:solidFill>
                  <a:schemeClr val="tx1"/>
                </a:solidFill>
                <a:effectLst/>
                <a:latin typeface="+mn-lt"/>
                <a:ea typeface="+mn-ea"/>
                <a:cs typeface="+mn-cs"/>
              </a:rPr>
              <a:t>exam.delay</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ethnicity (ethnic7), </a:t>
            </a:r>
          </a:p>
          <a:p>
            <a:r>
              <a:rPr lang="en-NZ" sz="1200" b="0" i="0" kern="1200" dirty="0">
                <a:solidFill>
                  <a:schemeClr val="tx1"/>
                </a:solidFill>
                <a:effectLst/>
                <a:latin typeface="+mn-lt"/>
                <a:ea typeface="+mn-ea"/>
                <a:cs typeface="+mn-cs"/>
              </a:rPr>
              <a:t>elective admissions to hospital (elective), </a:t>
            </a:r>
          </a:p>
          <a:p>
            <a:r>
              <a:rPr lang="en-NZ" sz="1200" b="0" i="0" kern="1200" dirty="0">
                <a:solidFill>
                  <a:schemeClr val="tx1"/>
                </a:solidFill>
                <a:effectLst/>
                <a:latin typeface="+mn-lt"/>
                <a:ea typeface="+mn-ea"/>
                <a:cs typeface="+mn-cs"/>
              </a:rPr>
              <a:t>Number of did not attend appointments (</a:t>
            </a:r>
            <a:r>
              <a:rPr lang="en-NZ" sz="1200" b="0" i="0" kern="1200" dirty="0" err="1">
                <a:solidFill>
                  <a:schemeClr val="tx1"/>
                </a:solidFill>
                <a:effectLst/>
                <a:latin typeface="+mn-lt"/>
                <a:ea typeface="+mn-ea"/>
                <a:cs typeface="+mn-cs"/>
              </a:rPr>
              <a:t>ndna</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number of dental exams (</a:t>
            </a:r>
            <a:r>
              <a:rPr lang="en-NZ" sz="1200" b="0" i="0" kern="1200" dirty="0" err="1">
                <a:solidFill>
                  <a:schemeClr val="tx1"/>
                </a:solidFill>
                <a:effectLst/>
                <a:latin typeface="+mn-lt"/>
                <a:ea typeface="+mn-ea"/>
                <a:cs typeface="+mn-cs"/>
              </a:rPr>
              <a:t>nexam</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Decile rank for education (</a:t>
            </a:r>
            <a:r>
              <a:rPr lang="en-NZ" sz="1200" b="0" i="0" kern="1200" dirty="0" err="1">
                <a:solidFill>
                  <a:schemeClr val="tx1"/>
                </a:solidFill>
                <a:effectLst/>
                <a:latin typeface="+mn-lt"/>
                <a:ea typeface="+mn-ea"/>
                <a:cs typeface="+mn-cs"/>
              </a:rPr>
              <a:t>edurankd</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decile rank for housing (</a:t>
            </a:r>
            <a:r>
              <a:rPr lang="en-NZ" sz="1200" b="0" i="0" kern="1200" dirty="0" err="1">
                <a:solidFill>
                  <a:schemeClr val="tx1"/>
                </a:solidFill>
                <a:effectLst/>
                <a:latin typeface="+mn-lt"/>
                <a:ea typeface="+mn-ea"/>
                <a:cs typeface="+mn-cs"/>
              </a:rPr>
              <a:t>hourankd</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decile rank for crime (</a:t>
            </a:r>
            <a:r>
              <a:rPr lang="en-NZ" sz="1200" b="0" i="0" kern="1200" dirty="0" err="1">
                <a:solidFill>
                  <a:schemeClr val="tx1"/>
                </a:solidFill>
                <a:effectLst/>
                <a:latin typeface="+mn-lt"/>
                <a:ea typeface="+mn-ea"/>
                <a:cs typeface="+mn-cs"/>
              </a:rPr>
              <a:t>crirankd</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decile rank for health (</a:t>
            </a:r>
            <a:r>
              <a:rPr lang="en-NZ" sz="1200" b="0" i="0" kern="1200" dirty="0" err="1">
                <a:solidFill>
                  <a:schemeClr val="tx1"/>
                </a:solidFill>
                <a:effectLst/>
                <a:latin typeface="+mn-lt"/>
                <a:ea typeface="+mn-ea"/>
                <a:cs typeface="+mn-cs"/>
              </a:rPr>
              <a:t>hlthrankd</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and decile rank for access (</a:t>
            </a:r>
            <a:r>
              <a:rPr lang="en-NZ" sz="1200" b="0" i="0" kern="1200" dirty="0" err="1">
                <a:solidFill>
                  <a:schemeClr val="tx1"/>
                </a:solidFill>
                <a:effectLst/>
                <a:latin typeface="+mn-lt"/>
                <a:ea typeface="+mn-ea"/>
                <a:cs typeface="+mn-cs"/>
              </a:rPr>
              <a:t>accrankd</a:t>
            </a:r>
            <a:r>
              <a:rPr lang="en-NZ" sz="1200" b="0" i="0" kern="1200" dirty="0">
                <a:solidFill>
                  <a:schemeClr val="tx1"/>
                </a:solidFill>
                <a:effectLst/>
                <a:latin typeface="+mn-lt"/>
                <a:ea typeface="+mn-ea"/>
                <a:cs typeface="+mn-cs"/>
              </a:rPr>
              <a:t>). </a:t>
            </a:r>
          </a:p>
          <a:p>
            <a:r>
              <a:rPr lang="en-NZ" sz="1200" b="0" i="0" kern="1200" dirty="0">
                <a:solidFill>
                  <a:schemeClr val="tx1"/>
                </a:solidFill>
                <a:effectLst/>
                <a:latin typeface="+mn-lt"/>
                <a:ea typeface="+mn-ea"/>
                <a:cs typeface="+mn-cs"/>
              </a:rPr>
              <a:t>sex </a:t>
            </a:r>
          </a:p>
          <a:p>
            <a:r>
              <a:rPr lang="en-NZ" sz="1200" b="0" i="0" kern="1200" dirty="0">
                <a:solidFill>
                  <a:schemeClr val="tx1"/>
                </a:solidFill>
                <a:effectLst/>
                <a:latin typeface="+mn-lt"/>
                <a:ea typeface="+mn-ea"/>
                <a:cs typeface="+mn-cs"/>
              </a:rPr>
              <a:t>Total days admitted to hospital</a:t>
            </a:r>
            <a:endParaRPr lang="en-US" dirty="0"/>
          </a:p>
          <a:p>
            <a:endParaRPr lang="en-US" dirty="0"/>
          </a:p>
          <a:p>
            <a:r>
              <a:rPr lang="en-NZ" sz="1200" b="0" i="0" kern="1200" dirty="0">
                <a:solidFill>
                  <a:schemeClr val="tx1"/>
                </a:solidFill>
                <a:effectLst/>
                <a:latin typeface="+mn-lt"/>
                <a:ea typeface="+mn-ea"/>
                <a:cs typeface="+mn-cs"/>
              </a:rPr>
              <a:t>The line indicating the random forest model is on the outside of the zero-inflated negative</a:t>
            </a:r>
          </a:p>
          <a:p>
            <a:r>
              <a:rPr lang="en-NZ" sz="1200" b="0" i="0" kern="1200" dirty="0">
                <a:solidFill>
                  <a:schemeClr val="tx1"/>
                </a:solidFill>
                <a:effectLst/>
                <a:latin typeface="+mn-lt"/>
                <a:ea typeface="+mn-ea"/>
                <a:cs typeface="+mn-cs"/>
              </a:rPr>
              <a:t>binomial model for the majority of the length, which indicates that it is performing</a:t>
            </a:r>
          </a:p>
          <a:p>
            <a:r>
              <a:rPr lang="en-NZ" sz="1200" b="0" i="0" kern="1200" dirty="0">
                <a:solidFill>
                  <a:schemeClr val="tx1"/>
                </a:solidFill>
                <a:effectLst/>
                <a:latin typeface="+mn-lt"/>
                <a:ea typeface="+mn-ea"/>
                <a:cs typeface="+mn-cs"/>
              </a:rPr>
              <a:t>better for sensitivity and specificity generally. At the top of the curve, these two</a:t>
            </a:r>
          </a:p>
          <a:p>
            <a:r>
              <a:rPr lang="en-NZ" sz="1200" b="0" i="0" kern="1200" dirty="0">
                <a:solidFill>
                  <a:schemeClr val="tx1"/>
                </a:solidFill>
                <a:effectLst/>
                <a:latin typeface="+mn-lt"/>
                <a:ea typeface="+mn-ea"/>
                <a:cs typeface="+mn-cs"/>
              </a:rPr>
              <a:t>lines appear to be sitting on top of each other, indicating no difference in sensitivity</a:t>
            </a:r>
          </a:p>
          <a:p>
            <a:r>
              <a:rPr lang="en-NZ" sz="1200" b="0" i="0" kern="1200" dirty="0">
                <a:solidFill>
                  <a:schemeClr val="tx1"/>
                </a:solidFill>
                <a:effectLst/>
                <a:latin typeface="+mn-lt"/>
                <a:ea typeface="+mn-ea"/>
                <a:cs typeface="+mn-cs"/>
              </a:rPr>
              <a:t>and specificity. Overall the plot indicates that the random forest performs better</a:t>
            </a:r>
          </a:p>
          <a:p>
            <a:r>
              <a:rPr lang="en-NZ" sz="1200" b="0" i="0" kern="1200" dirty="0">
                <a:solidFill>
                  <a:schemeClr val="tx1"/>
                </a:solidFill>
                <a:effectLst/>
                <a:latin typeface="+mn-lt"/>
                <a:ea typeface="+mn-ea"/>
                <a:cs typeface="+mn-cs"/>
              </a:rPr>
              <a:t>for sensitivity and specificity</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8</a:t>
            </a:fld>
            <a:endParaRPr lang="en-US"/>
          </a:p>
        </p:txBody>
      </p:sp>
    </p:spTree>
    <p:extLst>
      <p:ext uri="{BB962C8B-B14F-4D97-AF65-F5344CB8AC3E}">
        <p14:creationId xmlns:p14="http://schemas.microsoft.com/office/powerpoint/2010/main" val="3535052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0" i="0" kern="1200" dirty="0">
                <a:solidFill>
                  <a:schemeClr val="tx1"/>
                </a:solidFill>
                <a:effectLst/>
                <a:latin typeface="+mn-lt"/>
                <a:ea typeface="+mn-ea"/>
                <a:cs typeface="+mn-cs"/>
              </a:rPr>
              <a:t>The random forest model could be used in the future by Community Dental</a:t>
            </a:r>
          </a:p>
          <a:p>
            <a:r>
              <a:rPr lang="en-NZ" sz="1200" b="0" i="0" kern="1200" dirty="0">
                <a:solidFill>
                  <a:schemeClr val="tx1"/>
                </a:solidFill>
                <a:effectLst/>
                <a:latin typeface="+mn-lt"/>
                <a:ea typeface="+mn-ea"/>
                <a:cs typeface="+mn-cs"/>
              </a:rPr>
              <a:t>Services Canterbury to identify children who are most as risk of oral health issues,</a:t>
            </a:r>
          </a:p>
          <a:p>
            <a:r>
              <a:rPr lang="en-NZ" sz="1200" b="0" i="0" kern="1200" dirty="0">
                <a:solidFill>
                  <a:schemeClr val="tx1"/>
                </a:solidFill>
                <a:effectLst/>
                <a:latin typeface="+mn-lt"/>
                <a:ea typeface="+mn-ea"/>
                <a:cs typeface="+mn-cs"/>
              </a:rPr>
              <a:t>in conjunction with other data sources such as patient survey information. The</a:t>
            </a:r>
          </a:p>
          <a:p>
            <a:r>
              <a:rPr lang="en-NZ" sz="1200" b="0" i="0" kern="1200" dirty="0">
                <a:solidFill>
                  <a:schemeClr val="tx1"/>
                </a:solidFill>
                <a:effectLst/>
                <a:latin typeface="+mn-lt"/>
                <a:ea typeface="+mn-ea"/>
                <a:cs typeface="+mn-cs"/>
              </a:rPr>
              <a:t>model can be updated with the latest data available. This information could be</a:t>
            </a:r>
          </a:p>
          <a:p>
            <a:r>
              <a:rPr lang="en-NZ" sz="1200" b="0" i="0" kern="1200" dirty="0">
                <a:solidFill>
                  <a:schemeClr val="tx1"/>
                </a:solidFill>
                <a:effectLst/>
                <a:latin typeface="+mn-lt"/>
                <a:ea typeface="+mn-ea"/>
                <a:cs typeface="+mn-cs"/>
              </a:rPr>
              <a:t>used by Community Dental Service Canterbury to direct resources to ensure that</a:t>
            </a:r>
          </a:p>
          <a:p>
            <a:r>
              <a:rPr lang="en-NZ" sz="1200" b="0" i="0" kern="1200" dirty="0">
                <a:solidFill>
                  <a:schemeClr val="tx1"/>
                </a:solidFill>
                <a:effectLst/>
                <a:latin typeface="+mn-lt"/>
                <a:ea typeface="+mn-ea"/>
                <a:cs typeface="+mn-cs"/>
              </a:rPr>
              <a:t>children are attending their appointments before they get to school age, to help</a:t>
            </a:r>
          </a:p>
          <a:p>
            <a:r>
              <a:rPr lang="en-NZ" sz="1200" b="0" i="0" kern="1200" dirty="0">
                <a:solidFill>
                  <a:schemeClr val="tx1"/>
                </a:solidFill>
                <a:effectLst/>
                <a:latin typeface="+mn-lt"/>
                <a:ea typeface="+mn-ea"/>
                <a:cs typeface="+mn-cs"/>
              </a:rPr>
              <a:t>prevent severe ECC. This modelling technique also has the potential to predict the</a:t>
            </a:r>
          </a:p>
          <a:p>
            <a:r>
              <a:rPr lang="en-NZ" sz="1200" b="0" i="0" kern="1200" dirty="0">
                <a:solidFill>
                  <a:schemeClr val="tx1"/>
                </a:solidFill>
                <a:effectLst/>
                <a:latin typeface="+mn-lt"/>
                <a:ea typeface="+mn-ea"/>
                <a:cs typeface="+mn-cs"/>
              </a:rPr>
              <a:t>severity of dental issues before the child attends an appointment, which could be</a:t>
            </a:r>
          </a:p>
          <a:p>
            <a:r>
              <a:rPr lang="en-NZ" sz="1200" b="0" i="0" kern="1200" dirty="0">
                <a:solidFill>
                  <a:schemeClr val="tx1"/>
                </a:solidFill>
                <a:effectLst/>
                <a:latin typeface="+mn-lt"/>
                <a:ea typeface="+mn-ea"/>
                <a:cs typeface="+mn-cs"/>
              </a:rPr>
              <a:t>extended in length if severe ECC are expected</a:t>
            </a:r>
          </a:p>
          <a:p>
            <a:endParaRPr lang="en-US" dirty="0"/>
          </a:p>
        </p:txBody>
      </p:sp>
      <p:sp>
        <p:nvSpPr>
          <p:cNvPr id="4" name="Slide Number Placeholder 3"/>
          <p:cNvSpPr>
            <a:spLocks noGrp="1"/>
          </p:cNvSpPr>
          <p:nvPr>
            <p:ph type="sldNum" sz="quarter" idx="10"/>
          </p:nvPr>
        </p:nvSpPr>
        <p:spPr/>
        <p:txBody>
          <a:bodyPr/>
          <a:lstStyle/>
          <a:p>
            <a:fld id="{8EB3E377-EC7C-484B-A3C8-57C73DA8D211}" type="slidenum">
              <a:rPr lang="en-US" smtClean="0"/>
              <a:t>9</a:t>
            </a:fld>
            <a:endParaRPr lang="en-US"/>
          </a:p>
        </p:txBody>
      </p:sp>
    </p:spTree>
    <p:extLst>
      <p:ext uri="{BB962C8B-B14F-4D97-AF65-F5344CB8AC3E}">
        <p14:creationId xmlns:p14="http://schemas.microsoft.com/office/powerpoint/2010/main" val="1527108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AU"/>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Wednesday, December 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Wednesday, December 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Wednesday, December 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Wednesday, December 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Wednesday, December 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Wednesday, December 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Wednesday, December 5, 2018</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Wednesday, December 5, 2018</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Wednesday, December 5, 2018</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Wednesday, December 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Wednesday, December 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AU"/>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Wednesday, December 5, 2018</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ildrens-rotten-teeth.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2335212"/>
            <a:ext cx="7848600" cy="1927225"/>
          </a:xfrm>
        </p:spPr>
        <p:txBody>
          <a:bodyPr/>
          <a:lstStyle/>
          <a:p>
            <a:r>
              <a:rPr lang="en-US" sz="4000" dirty="0">
                <a:solidFill>
                  <a:srgbClr val="000000"/>
                </a:solidFill>
              </a:rPr>
              <a:t>Early Childhood Dental Decay</a:t>
            </a:r>
          </a:p>
        </p:txBody>
      </p:sp>
      <p:sp>
        <p:nvSpPr>
          <p:cNvPr id="3" name="Subtitle 2"/>
          <p:cNvSpPr>
            <a:spLocks noGrp="1"/>
          </p:cNvSpPr>
          <p:nvPr>
            <p:ph type="subTitle" idx="1"/>
          </p:nvPr>
        </p:nvSpPr>
        <p:spPr>
          <a:xfrm>
            <a:off x="685800" y="4775039"/>
            <a:ext cx="6400800" cy="1752600"/>
          </a:xfrm>
        </p:spPr>
        <p:txBody>
          <a:bodyPr/>
          <a:lstStyle/>
          <a:p>
            <a:r>
              <a:rPr lang="en-US" dirty="0"/>
              <a:t>Sarah Sonal</a:t>
            </a:r>
          </a:p>
          <a:p>
            <a:r>
              <a:rPr lang="en-US" dirty="0"/>
              <a:t>Masters Student</a:t>
            </a:r>
          </a:p>
          <a:p>
            <a:r>
              <a:rPr lang="en-US" dirty="0"/>
              <a:t>University of Canterbury</a:t>
            </a:r>
          </a:p>
        </p:txBody>
      </p:sp>
    </p:spTree>
    <p:extLst>
      <p:ext uri="{BB962C8B-B14F-4D97-AF65-F5344CB8AC3E}">
        <p14:creationId xmlns:p14="http://schemas.microsoft.com/office/powerpoint/2010/main" val="3066917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32500" lnSpcReduction="20000"/>
          </a:bodyPr>
          <a:lstStyle/>
          <a:p>
            <a:r>
              <a:rPr lang="en-NZ" dirty="0"/>
              <a:t>1. Hayden, C., Bowler, J.O., Chambers, S., Freeman, R., </a:t>
            </a:r>
            <a:r>
              <a:rPr lang="en-NZ" dirty="0" err="1"/>
              <a:t>Humphris</a:t>
            </a:r>
            <a:r>
              <a:rPr lang="en-NZ" dirty="0"/>
              <a:t>, G., Richards, D., Cecil, J.E.: Obesity and dental caries in children: a systematic review and meta-analysis. Community Dentistry and Oral Epidemiology 41, 289–308 (2013). doi:10.1177/0009922811410876</a:t>
            </a:r>
          </a:p>
          <a:p>
            <a:r>
              <a:rPr lang="en-NZ" dirty="0"/>
              <a:t>2. </a:t>
            </a:r>
            <a:r>
              <a:rPr lang="en-NZ" dirty="0" err="1"/>
              <a:t>Torriani</a:t>
            </a:r>
            <a:r>
              <a:rPr lang="en-NZ" dirty="0"/>
              <a:t>, D.D., Ferro, R.L., </a:t>
            </a:r>
            <a:r>
              <a:rPr lang="en-NZ" dirty="0" err="1"/>
              <a:t>Bonow</a:t>
            </a:r>
            <a:r>
              <a:rPr lang="en-NZ" dirty="0"/>
              <a:t>, M.L.M., Santos, I.S., </a:t>
            </a:r>
            <a:r>
              <a:rPr lang="en-NZ" dirty="0" err="1"/>
              <a:t>Matijasevich</a:t>
            </a:r>
            <a:r>
              <a:rPr lang="en-NZ" dirty="0"/>
              <a:t>, A., Barros, A.J., Demarco, F.F., Peres, K.G.: Dental caries is associated with dental fear in childhood: Findings from a birth cohort study. Caries research 48 (4), 263–70 (2014). Copyright - Copyright (c) 2014 S. Karger AG, Basel; Last updated - 2014-09-09; CODEN - CAREBK</a:t>
            </a:r>
          </a:p>
          <a:p>
            <a:r>
              <a:rPr lang="en-NZ" dirty="0"/>
              <a:t>3. de Souza Barbosa, T., </a:t>
            </a:r>
            <a:r>
              <a:rPr lang="en-NZ" dirty="0" err="1"/>
              <a:t>Gavião</a:t>
            </a:r>
            <a:r>
              <a:rPr lang="en-NZ" dirty="0"/>
              <a:t>, M.B.D., Castelo, P.M., </a:t>
            </a:r>
            <a:r>
              <a:rPr lang="en-NZ" dirty="0" err="1"/>
              <a:t>Leme</a:t>
            </a:r>
            <a:r>
              <a:rPr lang="en-NZ" dirty="0"/>
              <a:t>, M.S.: Factors associated with oral health-related quality of life in children and preadolescents: A cross-sectional study. Oral health preventive dentistry 14 (2), 137–48 (2016). doi:10.3290/j.ohpd.a35301</a:t>
            </a:r>
          </a:p>
          <a:p>
            <a:r>
              <a:rPr lang="en-NZ" dirty="0"/>
              <a:t>4. </a:t>
            </a:r>
            <a:r>
              <a:rPr lang="en-NZ" dirty="0" err="1"/>
              <a:t>Goettems</a:t>
            </a:r>
            <a:r>
              <a:rPr lang="en-NZ" dirty="0"/>
              <a:t>, M.L., </a:t>
            </a:r>
            <a:r>
              <a:rPr lang="en-NZ" dirty="0" err="1"/>
              <a:t>Shqair</a:t>
            </a:r>
            <a:r>
              <a:rPr lang="en-NZ" dirty="0"/>
              <a:t>, A.Q., Bergmann, V.F., </a:t>
            </a:r>
            <a:r>
              <a:rPr lang="en-NZ" dirty="0" err="1"/>
              <a:t>Cadermatori</a:t>
            </a:r>
            <a:r>
              <a:rPr lang="en-NZ" dirty="0"/>
              <a:t>, M.G., Correa, M.B., Demarco, F.F.: Oral health self-perception, dental caries, and pain: the role of dental fear underlying this association. International Journal of Paediatric Dentistry 28 (3), 319–325 (2018). doi:10.1111/ipd.12359</a:t>
            </a:r>
          </a:p>
          <a:p>
            <a:r>
              <a:rPr lang="en-NZ" dirty="0"/>
              <a:t>5. Jordan, A.R., Becker, N., </a:t>
            </a:r>
            <a:r>
              <a:rPr lang="en-NZ" dirty="0" err="1"/>
              <a:t>Jöhren</a:t>
            </a:r>
            <a:r>
              <a:rPr lang="en-NZ" dirty="0"/>
              <a:t>, H.P., Zimmer, S.: Early childhood caries and caries experience in permanent dentition: A 15-year cohort study. Swiss Dental Journal 126 (2), 114–119 (2016)</a:t>
            </a:r>
          </a:p>
          <a:p>
            <a:r>
              <a:rPr lang="en-NZ" dirty="0"/>
              <a:t>6. California Society of </a:t>
            </a:r>
            <a:r>
              <a:rPr lang="en-NZ" dirty="0" err="1"/>
              <a:t>Pediatric</a:t>
            </a:r>
            <a:r>
              <a:rPr lang="en-NZ" dirty="0"/>
              <a:t> Dentistry: The consequences of untreated dental disease in children. https://</a:t>
            </a:r>
            <a:r>
              <a:rPr lang="en-NZ" dirty="0" err="1"/>
              <a:t>www.cda.org</a:t>
            </a:r>
            <a:r>
              <a:rPr lang="en-NZ" dirty="0"/>
              <a:t>/Portals/0/pdfs/</a:t>
            </a:r>
            <a:r>
              <a:rPr lang="en-NZ" dirty="0" err="1"/>
              <a:t>untreated_disease.pdf</a:t>
            </a:r>
            <a:r>
              <a:rPr lang="en-NZ" dirty="0"/>
              <a:t>/ Accessed 2018-01-01</a:t>
            </a:r>
          </a:p>
          <a:p>
            <a:r>
              <a:rPr lang="en-NZ" dirty="0"/>
              <a:t>7. World Health Organisation: Oral Health. [Accessed Oct. 28, 2018] (2018). http://</a:t>
            </a:r>
            <a:r>
              <a:rPr lang="en-NZ" dirty="0" err="1"/>
              <a:t>www.who.int</a:t>
            </a:r>
            <a:r>
              <a:rPr lang="en-NZ" dirty="0"/>
              <a:t>/news-room/fact-sheets/detail/oral-health</a:t>
            </a:r>
          </a:p>
          <a:p>
            <a:r>
              <a:rPr lang="en-NZ" dirty="0"/>
              <a:t>8. World Health Organisation: Oral health important target groups. [Accessed Oct. 28, 2018]. http://</a:t>
            </a:r>
            <a:r>
              <a:rPr lang="en-NZ" dirty="0" err="1"/>
              <a:t>www.who.int</a:t>
            </a:r>
            <a:r>
              <a:rPr lang="en-NZ" dirty="0"/>
              <a:t>/</a:t>
            </a:r>
            <a:r>
              <a:rPr lang="en-NZ" dirty="0" err="1"/>
              <a:t>oral_health</a:t>
            </a:r>
            <a:r>
              <a:rPr lang="en-NZ" dirty="0"/>
              <a:t>/action/groups/</a:t>
            </a:r>
            <a:r>
              <a:rPr lang="en-NZ" dirty="0" err="1"/>
              <a:t>en</a:t>
            </a:r>
            <a:r>
              <a:rPr lang="en-NZ" dirty="0"/>
              <a:t>/</a:t>
            </a:r>
          </a:p>
          <a:p>
            <a:r>
              <a:rPr lang="en-NZ" dirty="0"/>
              <a:t>9. World Health Organisation: World oral health report 2003: continuous improvement of oral health in the 21st century – the approach of </a:t>
            </a:r>
            <a:r>
              <a:rPr lang="en-NZ" dirty="0" err="1"/>
              <a:t>thewho</a:t>
            </a:r>
            <a:r>
              <a:rPr lang="en-NZ" dirty="0"/>
              <a:t> global oral health programme (2003)</a:t>
            </a:r>
          </a:p>
          <a:p>
            <a:r>
              <a:rPr lang="en-NZ" dirty="0"/>
              <a:t>10. Petersen, P.E., Bourgeois, D., Ogawa, H., </a:t>
            </a:r>
            <a:r>
              <a:rPr lang="en-NZ" dirty="0" err="1"/>
              <a:t>Estupinan</a:t>
            </a:r>
            <a:r>
              <a:rPr lang="en-NZ" dirty="0"/>
              <a:t>-Day, S., </a:t>
            </a:r>
            <a:r>
              <a:rPr lang="en-NZ" dirty="0" err="1"/>
              <a:t>Ndiaye</a:t>
            </a:r>
            <a:r>
              <a:rPr lang="en-NZ" dirty="0"/>
              <a:t>, C.: The global burden of oral diseases and risks to oral health. World Health </a:t>
            </a:r>
            <a:r>
              <a:rPr lang="en-NZ" dirty="0" err="1"/>
              <a:t>Organization.Bulletin</a:t>
            </a:r>
            <a:r>
              <a:rPr lang="en-NZ" dirty="0"/>
              <a:t> of the World Health Organization 83 (9), 661–9 (2005). Copyright - Copyright World Health Organization Sep 2005; Last updated - 2017-10-27; CODEN - BWHOA6</a:t>
            </a:r>
          </a:p>
          <a:p>
            <a:r>
              <a:rPr lang="en-NZ" dirty="0"/>
              <a:t>11. World Health Organisation: Equity, Social Determinants and Public Health Programmes. World Health Organisation, Geneva (2010). ISBN 978 92 4 156397 0</a:t>
            </a:r>
          </a:p>
          <a:p>
            <a:r>
              <a:rPr lang="en-NZ" dirty="0"/>
              <a:t>12. </a:t>
            </a:r>
            <a:r>
              <a:rPr lang="en-NZ" dirty="0" err="1"/>
              <a:t>Mouradian</a:t>
            </a:r>
            <a:r>
              <a:rPr lang="en-NZ" dirty="0"/>
              <a:t>, W.E., </a:t>
            </a:r>
            <a:r>
              <a:rPr lang="en-NZ" dirty="0" err="1"/>
              <a:t>Wehr</a:t>
            </a:r>
            <a:r>
              <a:rPr lang="en-NZ" dirty="0"/>
              <a:t>, E., </a:t>
            </a:r>
            <a:r>
              <a:rPr lang="en-NZ" dirty="0" err="1"/>
              <a:t>Crall</a:t>
            </a:r>
            <a:r>
              <a:rPr lang="en-NZ" dirty="0"/>
              <a:t>, J.J.: Disparities in children’s oral health and access to dental care. Journal of the American Medical Association 284 (20), 2625–2631 (2000). doi:10.1001/jama.284.20.2625. /data/journals/</a:t>
            </a:r>
            <a:r>
              <a:rPr lang="en-NZ" dirty="0" err="1"/>
              <a:t>jama</a:t>
            </a:r>
            <a:r>
              <a:rPr lang="en-NZ" dirty="0"/>
              <a:t>/4761/jsc00218.pdf</a:t>
            </a:r>
          </a:p>
          <a:p>
            <a:r>
              <a:rPr lang="en-NZ" dirty="0"/>
              <a:t>13. </a:t>
            </a:r>
            <a:r>
              <a:rPr lang="en-NZ" dirty="0" err="1"/>
              <a:t>Mouradian</a:t>
            </a:r>
            <a:r>
              <a:rPr lang="en-NZ" dirty="0"/>
              <a:t>, W.E., Huebner, C.E., Ramos-Gomez, F., </a:t>
            </a:r>
            <a:r>
              <a:rPr lang="en-NZ" dirty="0" err="1"/>
              <a:t>Slavkin</a:t>
            </a:r>
            <a:r>
              <a:rPr lang="en-NZ" dirty="0"/>
              <a:t>, H.C.: Beyond access: The role of family and community in children’s oral health. Journal of Dental Education 71 (5), 619–631 (2007)</a:t>
            </a:r>
          </a:p>
          <a:p>
            <a:r>
              <a:rPr lang="en-NZ" dirty="0"/>
              <a:t>14. Tickle, M.: The 80:20 phenomenon: help or hindrance to planning caries prevention programmes? Community Dental Health 19 (1), 39–42 (2002)</a:t>
            </a:r>
          </a:p>
          <a:p>
            <a:r>
              <a:rPr lang="en-NZ" dirty="0"/>
              <a:t>15. Ministry of Health: Annual data explorer 2016/17, New Zealand health survey (2017). https://</a:t>
            </a:r>
            <a:r>
              <a:rPr lang="en-NZ" dirty="0" err="1"/>
              <a:t>minhealthnz.shinyapps.io</a:t>
            </a:r>
            <a:r>
              <a:rPr lang="en-NZ" dirty="0"/>
              <a:t>/nz-health-survey-2016-17-annual-update/ Accessed 2018-30-01</a:t>
            </a:r>
          </a:p>
          <a:p>
            <a:r>
              <a:rPr lang="en-NZ" dirty="0"/>
              <a:t>16. Silva, P.A., Stanton, W.R.: From Child to Adult: The Dunedin Multidisciplinary Health and Development Study. Oxford University Press., Auckland (1996)</a:t>
            </a:r>
          </a:p>
          <a:p>
            <a:r>
              <a:rPr lang="en-NZ" dirty="0"/>
              <a:t>17. Thomson, W.M., Poulton, R., Milne, B.J., Caspi, A., Broughton, J.R., Ayers, K.M.S.: Socioeconomic inequalities in oral health in childhood and adulthood in a birth cohort. Community Dentistry and Oral Epidemiology 32 (5), 345–353 (2004). doi:10.1111/j.1600-0528.2004.00173.x</a:t>
            </a:r>
          </a:p>
          <a:p>
            <a:r>
              <a:rPr lang="en-NZ" dirty="0"/>
              <a:t>18. </a:t>
            </a:r>
            <a:r>
              <a:rPr lang="en-NZ" dirty="0" err="1"/>
              <a:t>Petcu</a:t>
            </a:r>
            <a:r>
              <a:rPr lang="en-NZ" dirty="0"/>
              <a:t>, A., Balan, A., </a:t>
            </a:r>
            <a:r>
              <a:rPr lang="en-NZ" dirty="0" err="1"/>
              <a:t>Haba</a:t>
            </a:r>
            <a:r>
              <a:rPr lang="en-NZ" dirty="0"/>
              <a:t>, D., </a:t>
            </a:r>
            <a:r>
              <a:rPr lang="en-NZ" dirty="0" err="1"/>
              <a:t>Stefanache</a:t>
            </a:r>
            <a:r>
              <a:rPr lang="en-NZ" dirty="0"/>
              <a:t>, A.M.M., </a:t>
            </a:r>
            <a:r>
              <a:rPr lang="en-NZ" dirty="0" err="1"/>
              <a:t>Savin</a:t>
            </a:r>
            <a:r>
              <a:rPr lang="en-NZ" dirty="0"/>
              <a:t>, C.: Implications of premature loss of primary molars. </a:t>
            </a:r>
            <a:r>
              <a:rPr lang="en-NZ" dirty="0" err="1"/>
              <a:t>Pediatric</a:t>
            </a:r>
            <a:r>
              <a:rPr lang="en-NZ" dirty="0"/>
              <a:t> dentistry 6 (2), 130–134 (2016)</a:t>
            </a:r>
          </a:p>
          <a:p>
            <a:r>
              <a:rPr lang="en-NZ" dirty="0"/>
              <a:t>19. </a:t>
            </a:r>
            <a:r>
              <a:rPr lang="en-NZ" dirty="0" err="1"/>
              <a:t>Gray</a:t>
            </a:r>
            <a:r>
              <a:rPr lang="en-NZ" dirty="0"/>
              <a:t>, D.J.: Preservation of the teeth indispensable to comfort and appearance, health and longevity, being a new edition of dental practice. Richard and John E. Taylor. [Accessed on 2018-03-13] (1842)</a:t>
            </a:r>
          </a:p>
          <a:p>
            <a:r>
              <a:rPr lang="en-NZ" dirty="0"/>
              <a:t>20. Ministry of Health: Publicly funded dental care (2017). https://</a:t>
            </a:r>
            <a:r>
              <a:rPr lang="en-NZ" dirty="0" err="1"/>
              <a:t>www.health.govt.nz</a:t>
            </a:r>
            <a:r>
              <a:rPr lang="en-NZ" dirty="0"/>
              <a:t>/your-health/services-and-support/health-care-services/visiting-dentist/publicly-funded-dental-care</a:t>
            </a:r>
          </a:p>
          <a:p>
            <a:endParaRPr lang="en-NZ" dirty="0"/>
          </a:p>
          <a:p>
            <a:endParaRPr lang="en-NZ" dirty="0"/>
          </a:p>
          <a:p>
            <a:endParaRPr lang="en-US" dirty="0"/>
          </a:p>
          <a:p>
            <a:endParaRPr lang="en-US" dirty="0"/>
          </a:p>
        </p:txBody>
      </p:sp>
    </p:spTree>
    <p:extLst>
      <p:ext uri="{BB962C8B-B14F-4D97-AF65-F5344CB8AC3E}">
        <p14:creationId xmlns:p14="http://schemas.microsoft.com/office/powerpoint/2010/main" val="108329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32500" lnSpcReduction="20000"/>
          </a:bodyPr>
          <a:lstStyle/>
          <a:p>
            <a:r>
              <a:rPr lang="en-NZ" dirty="0"/>
              <a:t>21. Canterbury District Health Board: Community Dental Service (2017). http://www.cdhb.health.nz/Hospitals-Services/Community-Rural-Health-Services/Community-Dental/Pages/</a:t>
            </a:r>
            <a:r>
              <a:rPr lang="en-NZ" dirty="0" err="1"/>
              <a:t>default.aspx</a:t>
            </a:r>
            <a:endParaRPr lang="en-NZ" dirty="0"/>
          </a:p>
          <a:p>
            <a:r>
              <a:rPr lang="en-NZ" dirty="0"/>
              <a:t>22. Exeter, D.J., Zhao, J., </a:t>
            </a:r>
            <a:r>
              <a:rPr lang="en-NZ" dirty="0" err="1"/>
              <a:t>Crengle</a:t>
            </a:r>
            <a:r>
              <a:rPr lang="en-NZ" dirty="0"/>
              <a:t>, S., Lee, A., Browne, M.: The New Zealand indices of multiple deprivation (IMD): a new suite of indicators for social and health research in Aotearoa, New Zealand (in press) (2017). https://</a:t>
            </a:r>
            <a:r>
              <a:rPr lang="en-NZ" dirty="0" err="1"/>
              <a:t>www.fmhs.auckland.ac.nz</a:t>
            </a:r>
            <a:r>
              <a:rPr lang="en-NZ" dirty="0"/>
              <a:t>/</a:t>
            </a:r>
            <a:r>
              <a:rPr lang="en-NZ" dirty="0" err="1"/>
              <a:t>en</a:t>
            </a:r>
            <a:r>
              <a:rPr lang="en-NZ" dirty="0"/>
              <a:t>/</a:t>
            </a:r>
            <a:r>
              <a:rPr lang="en-NZ" dirty="0" err="1"/>
              <a:t>soph</a:t>
            </a:r>
            <a:r>
              <a:rPr lang="en-NZ" dirty="0"/>
              <a:t>/about/our-departments/epidemiology-and-biostatistics/research/</a:t>
            </a:r>
            <a:r>
              <a:rPr lang="en-NZ" dirty="0" err="1"/>
              <a:t>hgd</a:t>
            </a:r>
            <a:r>
              <a:rPr lang="en-NZ" dirty="0"/>
              <a:t>/research-themes/</a:t>
            </a:r>
            <a:r>
              <a:rPr lang="en-NZ" dirty="0" err="1"/>
              <a:t>imd.html</a:t>
            </a:r>
            <a:endParaRPr lang="en-NZ" dirty="0"/>
          </a:p>
          <a:p>
            <a:r>
              <a:rPr lang="en-NZ" dirty="0"/>
              <a:t>23. Atkinson, J., Salmond, C., Crampton, P.: Nzdep2013 index of deprivation (2014)</a:t>
            </a:r>
          </a:p>
          <a:p>
            <a:r>
              <a:rPr lang="en-NZ" dirty="0"/>
              <a:t>24. Smith, B.J.: Understanding pre-school children’s Community Dental Service appointment failure: a mixed-methods study (2016).</a:t>
            </a:r>
          </a:p>
          <a:p>
            <a:r>
              <a:rPr lang="en-NZ" dirty="0"/>
              <a:t>25. </a:t>
            </a:r>
            <a:r>
              <a:rPr lang="en-NZ" dirty="0" err="1"/>
              <a:t>Alin</a:t>
            </a:r>
            <a:r>
              <a:rPr lang="en-NZ" dirty="0"/>
              <a:t>, A.: Multicollinearity. WIREs Computational Statistics 2, 370–374 (2010)</a:t>
            </a:r>
          </a:p>
          <a:p>
            <a:r>
              <a:rPr lang="en-NZ" dirty="0"/>
              <a:t>26. R Core Team: R: A Language and Environment for Statistical Computing. R Foundation for Statistical Computing, Vienna, Austria (2015). R Foundation for Statistical Computing. http://</a:t>
            </a:r>
            <a:r>
              <a:rPr lang="en-NZ" dirty="0" err="1"/>
              <a:t>www.R-project.org</a:t>
            </a:r>
            <a:r>
              <a:rPr lang="en-NZ" dirty="0"/>
              <a:t>/</a:t>
            </a:r>
          </a:p>
          <a:p>
            <a:r>
              <a:rPr lang="en-NZ" dirty="0"/>
              <a:t>27. from Jed Wing, M.K.C., Weston, S., Williams, A., Keefer, C., Engelhardt, A., Cooper, T., Mayer, Z., </a:t>
            </a:r>
            <a:r>
              <a:rPr lang="en-NZ" dirty="0" err="1"/>
              <a:t>Kenkel</a:t>
            </a:r>
            <a:r>
              <a:rPr lang="en-NZ" dirty="0"/>
              <a:t>, B., the R Core Team, </a:t>
            </a:r>
            <a:r>
              <a:rPr lang="en-NZ" dirty="0" err="1"/>
              <a:t>Benesty</a:t>
            </a:r>
            <a:r>
              <a:rPr lang="en-NZ" dirty="0"/>
              <a:t>, M., </a:t>
            </a:r>
            <a:r>
              <a:rPr lang="en-NZ" dirty="0" err="1"/>
              <a:t>Lescarbeau</a:t>
            </a:r>
            <a:r>
              <a:rPr lang="en-NZ" dirty="0"/>
              <a:t>, R., </a:t>
            </a:r>
            <a:r>
              <a:rPr lang="en-NZ" dirty="0" err="1"/>
              <a:t>Ziem</a:t>
            </a:r>
            <a:r>
              <a:rPr lang="en-NZ" dirty="0"/>
              <a:t>, A., </a:t>
            </a:r>
            <a:r>
              <a:rPr lang="en-NZ" dirty="0" err="1"/>
              <a:t>Scrucca</a:t>
            </a:r>
            <a:r>
              <a:rPr lang="en-NZ" dirty="0"/>
              <a:t>, L., Tang, Y., </a:t>
            </a:r>
            <a:r>
              <a:rPr lang="en-NZ" dirty="0" err="1"/>
              <a:t>Candan</a:t>
            </a:r>
            <a:r>
              <a:rPr lang="en-NZ" dirty="0"/>
              <a:t>, C., Hunt., T.: Caret: Classification and Regression Training. (2017). R package version 6.0-78. https://CRAN.R-</a:t>
            </a:r>
            <a:r>
              <a:rPr lang="en-NZ" dirty="0" err="1"/>
              <a:t>project.org</a:t>
            </a:r>
            <a:r>
              <a:rPr lang="en-NZ" dirty="0"/>
              <a:t>/package=caret</a:t>
            </a:r>
          </a:p>
          <a:p>
            <a:r>
              <a:rPr lang="en-NZ" dirty="0"/>
              <a:t>28. </a:t>
            </a:r>
            <a:r>
              <a:rPr lang="en-NZ" dirty="0" err="1"/>
              <a:t>Hilbe</a:t>
            </a:r>
            <a:r>
              <a:rPr lang="en-NZ" dirty="0"/>
              <a:t>, J.M.: </a:t>
            </a:r>
            <a:r>
              <a:rPr lang="en-NZ" dirty="0" err="1"/>
              <a:t>Modeling</a:t>
            </a:r>
            <a:r>
              <a:rPr lang="en-NZ" dirty="0"/>
              <a:t> count data. Cambridge University Press (2014). https://</a:t>
            </a:r>
            <a:r>
              <a:rPr lang="en-NZ" dirty="0" err="1"/>
              <a:t>books.google.co.nz</a:t>
            </a:r>
            <a:r>
              <a:rPr lang="en-NZ" dirty="0"/>
              <a:t>/</a:t>
            </a:r>
            <a:r>
              <a:rPr lang="en-NZ" dirty="0" err="1"/>
              <a:t>books?id</a:t>
            </a:r>
            <a:r>
              <a:rPr lang="en-NZ" dirty="0"/>
              <a:t>=</a:t>
            </a:r>
            <a:r>
              <a:rPr lang="en-NZ" dirty="0" err="1"/>
              <a:t>aZLfAwAAQBAJprintsec</a:t>
            </a:r>
            <a:r>
              <a:rPr lang="en-NZ" dirty="0"/>
              <a:t>=</a:t>
            </a:r>
            <a:r>
              <a:rPr lang="en-NZ" dirty="0" err="1"/>
              <a:t>frontcoversource</a:t>
            </a:r>
            <a:r>
              <a:rPr lang="en-NZ" dirty="0"/>
              <a:t>=</a:t>
            </a:r>
            <a:r>
              <a:rPr lang="en-NZ" dirty="0" err="1"/>
              <a:t>gbsgesummaryrcad</a:t>
            </a:r>
            <a:r>
              <a:rPr lang="en-NZ" dirty="0"/>
              <a:t>=0v=</a:t>
            </a:r>
            <a:r>
              <a:rPr lang="en-NZ" dirty="0" err="1"/>
              <a:t>onepageqf</a:t>
            </a:r>
            <a:r>
              <a:rPr lang="en-NZ" dirty="0"/>
              <a:t>=false</a:t>
            </a:r>
          </a:p>
          <a:p>
            <a:r>
              <a:rPr lang="en-NZ" dirty="0"/>
              <a:t>29. Chin, H.C., </a:t>
            </a:r>
            <a:r>
              <a:rPr lang="en-NZ" dirty="0" err="1"/>
              <a:t>Quddus</a:t>
            </a:r>
            <a:r>
              <a:rPr lang="en-NZ" dirty="0"/>
              <a:t>, M.A.: </a:t>
            </a:r>
            <a:r>
              <a:rPr lang="en-NZ" dirty="0" err="1"/>
              <a:t>Modeling</a:t>
            </a:r>
            <a:r>
              <a:rPr lang="en-NZ" dirty="0"/>
              <a:t> count data with excess zeroes: An empirical application to traffic accidents. Sociological Methods &amp; Research 32 (1), 90–116 (2003). doi:10.1177/0049124103253459. https://</a:t>
            </a:r>
            <a:r>
              <a:rPr lang="en-NZ" dirty="0" err="1"/>
              <a:t>doi.org</a:t>
            </a:r>
            <a:r>
              <a:rPr lang="en-NZ" dirty="0"/>
              <a:t>/10.1177/0049124103253459</a:t>
            </a:r>
          </a:p>
          <a:p>
            <a:r>
              <a:rPr lang="en-NZ" dirty="0"/>
              <a:t>30. NCSS: Zero-inflated negative binomial regression. https://</a:t>
            </a:r>
            <a:r>
              <a:rPr lang="en-NZ" dirty="0" err="1"/>
              <a:t>ncss-wpengine.netdna-ssl.com</a:t>
            </a:r>
            <a:r>
              <a:rPr lang="en-NZ" dirty="0"/>
              <a:t>/</a:t>
            </a:r>
            <a:r>
              <a:rPr lang="en-NZ" dirty="0" err="1"/>
              <a:t>wpcontent</a:t>
            </a:r>
            <a:r>
              <a:rPr lang="en-NZ" dirty="0"/>
              <a:t>/themes/</a:t>
            </a:r>
            <a:r>
              <a:rPr lang="en-NZ" dirty="0" err="1"/>
              <a:t>ncss</a:t>
            </a:r>
            <a:r>
              <a:rPr lang="en-NZ" dirty="0"/>
              <a:t>/pdf/Procedures/NCSS/</a:t>
            </a:r>
            <a:r>
              <a:rPr lang="en-NZ" dirty="0" err="1"/>
              <a:t>ZeroInflatedNegativeBinomialRegression.pdf</a:t>
            </a:r>
            <a:endParaRPr lang="en-NZ" dirty="0"/>
          </a:p>
          <a:p>
            <a:r>
              <a:rPr lang="en-NZ" dirty="0"/>
              <a:t>31. </a:t>
            </a:r>
            <a:r>
              <a:rPr lang="en-NZ" dirty="0" err="1"/>
              <a:t>Venables</a:t>
            </a:r>
            <a:r>
              <a:rPr lang="en-NZ" dirty="0"/>
              <a:t>, W.N., Ripley, B.D.: Modern Applied Statistics with S, 4th </a:t>
            </a:r>
            <a:r>
              <a:rPr lang="en-NZ" dirty="0" err="1"/>
              <a:t>edn</a:t>
            </a:r>
            <a:r>
              <a:rPr lang="en-NZ" dirty="0"/>
              <a:t>. Springer, New York (2002). ISBN 0-387-95457-0. http://</a:t>
            </a:r>
            <a:r>
              <a:rPr lang="en-NZ" dirty="0" err="1"/>
              <a:t>www.stats.ox.ac.uk</a:t>
            </a:r>
            <a:r>
              <a:rPr lang="en-NZ" dirty="0"/>
              <a:t>/pub/MASS4</a:t>
            </a:r>
          </a:p>
          <a:p>
            <a:r>
              <a:rPr lang="en-NZ" dirty="0"/>
              <a:t>32. </a:t>
            </a:r>
            <a:r>
              <a:rPr lang="en-NZ" dirty="0" err="1"/>
              <a:t>Hamner</a:t>
            </a:r>
            <a:r>
              <a:rPr lang="en-NZ" dirty="0"/>
              <a:t>, B., </a:t>
            </a:r>
            <a:r>
              <a:rPr lang="en-NZ" dirty="0" err="1"/>
              <a:t>Frasco</a:t>
            </a:r>
            <a:r>
              <a:rPr lang="en-NZ" dirty="0"/>
              <a:t>, M.: Metrics: Evaluation Metrics for Machine Learning. (2017). R package version 0.1.3. https://CRAN.R-</a:t>
            </a:r>
            <a:r>
              <a:rPr lang="en-NZ" dirty="0" err="1"/>
              <a:t>project.org</a:t>
            </a:r>
            <a:r>
              <a:rPr lang="en-NZ" dirty="0"/>
              <a:t>/package=Metrics</a:t>
            </a:r>
          </a:p>
          <a:p>
            <a:r>
              <a:rPr lang="en-NZ" dirty="0"/>
              <a:t>33. </a:t>
            </a:r>
            <a:r>
              <a:rPr lang="en-NZ" dirty="0" err="1"/>
              <a:t>Vuong</a:t>
            </a:r>
            <a:r>
              <a:rPr lang="en-NZ" dirty="0"/>
              <a:t>, Q.H.: Likelihood ratio tests for model selection and non-nested hypotheses. </a:t>
            </a:r>
            <a:r>
              <a:rPr lang="en-NZ" dirty="0" err="1"/>
              <a:t>Econometrica</a:t>
            </a:r>
            <a:r>
              <a:rPr lang="en-NZ" dirty="0"/>
              <a:t> 57 (2), 307–333 (1989)</a:t>
            </a:r>
          </a:p>
          <a:p>
            <a:r>
              <a:rPr lang="en-NZ" dirty="0"/>
              <a:t>34. Meyer, D., </a:t>
            </a:r>
            <a:r>
              <a:rPr lang="en-NZ" dirty="0" err="1"/>
              <a:t>Dimitriadou</a:t>
            </a:r>
            <a:r>
              <a:rPr lang="en-NZ" dirty="0"/>
              <a:t>, E., </a:t>
            </a:r>
            <a:r>
              <a:rPr lang="en-NZ" dirty="0" err="1"/>
              <a:t>Hornik</a:t>
            </a:r>
            <a:r>
              <a:rPr lang="en-NZ" dirty="0"/>
              <a:t>, K., </a:t>
            </a:r>
            <a:r>
              <a:rPr lang="en-NZ" dirty="0" err="1"/>
              <a:t>Weingessel</a:t>
            </a:r>
            <a:r>
              <a:rPr lang="en-NZ" dirty="0"/>
              <a:t>, A., </a:t>
            </a:r>
            <a:r>
              <a:rPr lang="en-NZ" dirty="0" err="1"/>
              <a:t>Leisch</a:t>
            </a:r>
            <a:r>
              <a:rPr lang="en-NZ" dirty="0"/>
              <a:t>, F.: E1071: Miscellaneous Functions of the Department of Statistics (e1071), TU Wien. (2014). R package version 1.6-4. http://CRAN.R-</a:t>
            </a:r>
            <a:r>
              <a:rPr lang="en-NZ" dirty="0" err="1"/>
              <a:t>project.org</a:t>
            </a:r>
            <a:r>
              <a:rPr lang="en-NZ" dirty="0"/>
              <a:t>/package=e1071</a:t>
            </a:r>
          </a:p>
          <a:p>
            <a:r>
              <a:rPr lang="en-NZ" dirty="0"/>
              <a:t>35. </a:t>
            </a:r>
            <a:r>
              <a:rPr lang="en-NZ" dirty="0" err="1"/>
              <a:t>Liaw</a:t>
            </a:r>
            <a:r>
              <a:rPr lang="en-NZ" dirty="0"/>
              <a:t>, A., Wiener, M.: Classification and regression by </a:t>
            </a:r>
            <a:r>
              <a:rPr lang="en-NZ" dirty="0" err="1"/>
              <a:t>randomforest</a:t>
            </a:r>
            <a:r>
              <a:rPr lang="en-NZ" dirty="0"/>
              <a:t>. R News 2 (3), 18–22 (2002)</a:t>
            </a:r>
          </a:p>
          <a:p>
            <a:r>
              <a:rPr lang="en-NZ" dirty="0"/>
              <a:t>36. James, G., Witten, D., Hastie, T., </a:t>
            </a:r>
            <a:r>
              <a:rPr lang="en-NZ" dirty="0" err="1"/>
              <a:t>Tibshirani</a:t>
            </a:r>
            <a:r>
              <a:rPr lang="en-NZ" dirty="0"/>
              <a:t>, R.: An introduction to statistical learning. Springer (2017). doi:10.1007/978-1-4614-7138-7.</a:t>
            </a:r>
          </a:p>
          <a:p>
            <a:r>
              <a:rPr lang="en-NZ" dirty="0"/>
              <a:t>37. Probst, P., Wright, M., </a:t>
            </a:r>
            <a:r>
              <a:rPr lang="en-NZ" dirty="0" err="1"/>
              <a:t>Boulesteixr</a:t>
            </a:r>
            <a:r>
              <a:rPr lang="en-NZ" dirty="0"/>
              <a:t>, A.-L.: Hyperparameters and tuning strategies for random forest (2018). https://</a:t>
            </a:r>
            <a:r>
              <a:rPr lang="en-NZ" dirty="0" err="1"/>
              <a:t>arxiv.org</a:t>
            </a:r>
            <a:r>
              <a:rPr lang="en-NZ" dirty="0"/>
              <a:t>/pdf/1804.03515.pdf</a:t>
            </a:r>
          </a:p>
          <a:p>
            <a:r>
              <a:rPr lang="en-NZ" dirty="0"/>
              <a:t>38. </a:t>
            </a:r>
            <a:r>
              <a:rPr lang="en-NZ" dirty="0" err="1"/>
              <a:t>Breiman</a:t>
            </a:r>
            <a:r>
              <a:rPr lang="en-NZ" dirty="0"/>
              <a:t>, L., Cutler, A.: </a:t>
            </a:r>
            <a:r>
              <a:rPr lang="en-NZ" dirty="0" err="1"/>
              <a:t>Breiman</a:t>
            </a:r>
            <a:r>
              <a:rPr lang="en-NZ" dirty="0"/>
              <a:t> and Cutler’s random forests for classification and regression (2018). https://</a:t>
            </a:r>
            <a:r>
              <a:rPr lang="en-NZ" dirty="0" err="1"/>
              <a:t>cran.r-project.org</a:t>
            </a:r>
            <a:r>
              <a:rPr lang="en-NZ" dirty="0"/>
              <a:t>/web/packages/</a:t>
            </a:r>
            <a:r>
              <a:rPr lang="en-NZ" dirty="0" err="1"/>
              <a:t>randomForest</a:t>
            </a:r>
            <a:r>
              <a:rPr lang="en-NZ" dirty="0"/>
              <a:t>/</a:t>
            </a:r>
            <a:r>
              <a:rPr lang="en-NZ" dirty="0" err="1"/>
              <a:t>randomForest.pdf</a:t>
            </a:r>
            <a:endParaRPr lang="en-NZ" dirty="0"/>
          </a:p>
          <a:p>
            <a:r>
              <a:rPr lang="en-NZ" dirty="0"/>
              <a:t>39. </a:t>
            </a:r>
            <a:r>
              <a:rPr lang="en-NZ" dirty="0" err="1"/>
              <a:t>Liaw</a:t>
            </a:r>
            <a:r>
              <a:rPr lang="en-NZ" dirty="0"/>
              <a:t>, A., Wiener, M.: Classification and regression by </a:t>
            </a:r>
            <a:r>
              <a:rPr lang="en-NZ" dirty="0" err="1"/>
              <a:t>randomforest</a:t>
            </a:r>
            <a:r>
              <a:rPr lang="en-NZ" dirty="0"/>
              <a:t>. R News 2 (3), 18–22 (2002)</a:t>
            </a:r>
          </a:p>
          <a:p>
            <a:r>
              <a:rPr lang="en-NZ" dirty="0"/>
              <a:t>40. Parikh, R., Mathai, A., Parikh, S., Sekhar, G.C., Thomas, R.: Understanding and using sensitivity, specificity and predictive values. Indian Journal of Ophthalmology 56 (1), 45–50 (2008)</a:t>
            </a:r>
          </a:p>
          <a:p>
            <a:r>
              <a:rPr lang="en-NZ" dirty="0"/>
              <a:t>41. </a:t>
            </a:r>
            <a:r>
              <a:rPr lang="en-NZ" dirty="0" err="1"/>
              <a:t>Lalkhen</a:t>
            </a:r>
            <a:r>
              <a:rPr lang="en-NZ" dirty="0"/>
              <a:t>, A.G., </a:t>
            </a:r>
            <a:r>
              <a:rPr lang="en-NZ" dirty="0" err="1"/>
              <a:t>McCluskey</a:t>
            </a:r>
            <a:r>
              <a:rPr lang="en-NZ" dirty="0"/>
              <a:t>, A.: Clinical tests: sensitivity and specificity. Continuing Education in Anaesthesia Critical Care and Pain 8 (6), 221–223 (2008). doi:10.1093/</a:t>
            </a:r>
            <a:r>
              <a:rPr lang="en-NZ" dirty="0" err="1"/>
              <a:t>bjaceaccp</a:t>
            </a:r>
            <a:r>
              <a:rPr lang="en-NZ" dirty="0"/>
              <a:t>/mkn041</a:t>
            </a:r>
          </a:p>
          <a:p>
            <a:r>
              <a:rPr lang="en-NZ" dirty="0"/>
              <a:t>42. Wickham, H.: Reshaping data with the reshape package. Journal of Statistical Software 21 (12), 1–20 (2007)</a:t>
            </a:r>
          </a:p>
          <a:p>
            <a:endParaRPr lang="en-NZ" dirty="0"/>
          </a:p>
          <a:p>
            <a:endParaRPr lang="en-NZ" dirty="0"/>
          </a:p>
          <a:p>
            <a:endParaRPr lang="en-US" dirty="0"/>
          </a:p>
          <a:p>
            <a:endParaRPr lang="en-US" dirty="0"/>
          </a:p>
        </p:txBody>
      </p:sp>
    </p:spTree>
    <p:extLst>
      <p:ext uri="{BB962C8B-B14F-4D97-AF65-F5344CB8AC3E}">
        <p14:creationId xmlns:p14="http://schemas.microsoft.com/office/powerpoint/2010/main" val="3907515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nice teeth.jpg"/>
          <p:cNvPicPr>
            <a:picLocks noChangeAspect="1"/>
          </p:cNvPicPr>
          <p:nvPr/>
        </p:nvPicPr>
        <p:blipFill>
          <a:blip r:embed="rId3" cstate="print">
            <a:alphaModFix amt="65000"/>
            <a:extLst>
              <a:ext uri="{28A0092B-C50C-407E-A947-70E740481C1C}">
                <a14:useLocalDpi xmlns:a14="http://schemas.microsoft.com/office/drawing/2010/main" val="0"/>
              </a:ext>
            </a:extLst>
          </a:blip>
          <a:stretch>
            <a:fillRect/>
          </a:stretch>
        </p:blipFill>
        <p:spPr>
          <a:xfrm>
            <a:off x="-964402" y="0"/>
            <a:ext cx="10797272" cy="7196049"/>
          </a:xfrm>
          <a:prstGeom prst="rect">
            <a:avLst/>
          </a:prstGeom>
        </p:spPr>
      </p:pic>
      <p:sp>
        <p:nvSpPr>
          <p:cNvPr id="2" name="Title 1"/>
          <p:cNvSpPr>
            <a:spLocks noGrp="1"/>
          </p:cNvSpPr>
          <p:nvPr>
            <p:ph type="ctrTitle"/>
          </p:nvPr>
        </p:nvSpPr>
        <p:spPr>
          <a:xfrm>
            <a:off x="685800" y="1183464"/>
            <a:ext cx="7848600" cy="1927225"/>
          </a:xfrm>
        </p:spPr>
        <p:txBody>
          <a:bodyPr>
            <a:normAutofit/>
          </a:bodyPr>
          <a:lstStyle/>
          <a:p>
            <a:r>
              <a:rPr lang="en-US" dirty="0"/>
              <a:t>Comments? Questions?</a:t>
            </a:r>
          </a:p>
        </p:txBody>
      </p:sp>
    </p:spTree>
    <p:extLst>
      <p:ext uri="{BB962C8B-B14F-4D97-AF65-F5344CB8AC3E}">
        <p14:creationId xmlns:p14="http://schemas.microsoft.com/office/powerpoint/2010/main" val="3546430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 rotten teeth.jpeg"/>
          <p:cNvPicPr>
            <a:picLocks noChangeAspect="1"/>
          </p:cNvPicPr>
          <p:nvPr/>
        </p:nvPicPr>
        <p:blipFill>
          <a:blip r:embed="rId3">
            <a:alphaModFix amt="72000"/>
            <a:extLst>
              <a:ext uri="{28A0092B-C50C-407E-A947-70E740481C1C}">
                <a14:useLocalDpi xmlns:a14="http://schemas.microsoft.com/office/drawing/2010/main" val="0"/>
              </a:ext>
            </a:extLst>
          </a:blip>
          <a:stretch>
            <a:fillRect/>
          </a:stretch>
        </p:blipFill>
        <p:spPr>
          <a:xfrm>
            <a:off x="-17391" y="-74054"/>
            <a:ext cx="9514304" cy="7397371"/>
          </a:xfrm>
          <a:prstGeom prst="rect">
            <a:avLst/>
          </a:prstGeom>
        </p:spPr>
      </p:pic>
      <p:sp>
        <p:nvSpPr>
          <p:cNvPr id="2" name="Title 1"/>
          <p:cNvSpPr>
            <a:spLocks noGrp="1"/>
          </p:cNvSpPr>
          <p:nvPr>
            <p:ph type="title"/>
          </p:nvPr>
        </p:nvSpPr>
        <p:spPr/>
        <p:txBody>
          <a:bodyPr>
            <a:normAutofit fontScale="90000"/>
          </a:bodyPr>
          <a:lstStyle/>
          <a:p>
            <a:r>
              <a:rPr lang="en-US" dirty="0">
                <a:solidFill>
                  <a:srgbClr val="000000"/>
                </a:solidFill>
              </a:rPr>
              <a:t>The Problem: Childhood dental decay</a:t>
            </a:r>
            <a:br>
              <a:rPr lang="en-US" dirty="0">
                <a:solidFill>
                  <a:srgbClr val="000000"/>
                </a:solidFill>
              </a:rPr>
            </a:br>
            <a:endParaRPr lang="en-US" dirty="0">
              <a:solidFill>
                <a:srgbClr val="000000"/>
              </a:solidFill>
            </a:endParaRPr>
          </a:p>
        </p:txBody>
      </p:sp>
      <p:sp>
        <p:nvSpPr>
          <p:cNvPr id="3" name="Content Placeholder 2"/>
          <p:cNvSpPr>
            <a:spLocks noGrp="1"/>
          </p:cNvSpPr>
          <p:nvPr>
            <p:ph idx="1"/>
          </p:nvPr>
        </p:nvSpPr>
        <p:spPr/>
        <p:txBody>
          <a:bodyPr/>
          <a:lstStyle/>
          <a:p>
            <a:r>
              <a:rPr lang="en-US" dirty="0">
                <a:solidFill>
                  <a:srgbClr val="000000"/>
                </a:solidFill>
              </a:rPr>
              <a:t>Inefficient treatment  </a:t>
            </a:r>
            <a:r>
              <a:rPr lang="en-US" dirty="0">
                <a:solidFill>
                  <a:srgbClr val="000000"/>
                </a:solidFill>
                <a:latin typeface="Wingdings"/>
                <a:ea typeface="Wingdings"/>
                <a:cs typeface="Wingdings"/>
                <a:sym typeface="Wingdings"/>
              </a:rPr>
              <a:t> </a:t>
            </a:r>
            <a:r>
              <a:rPr lang="en-US" dirty="0">
                <a:solidFill>
                  <a:srgbClr val="000000"/>
                </a:solidFill>
                <a:ea typeface="Wingdings"/>
                <a:cs typeface="Wingdings"/>
                <a:sym typeface="Wingdings"/>
              </a:rPr>
              <a:t>Extraction of tooth</a:t>
            </a:r>
          </a:p>
          <a:p>
            <a:r>
              <a:rPr lang="en-US" dirty="0">
                <a:solidFill>
                  <a:srgbClr val="000000"/>
                </a:solidFill>
                <a:sym typeface="Wingdings"/>
              </a:rPr>
              <a:t>Extraction  </a:t>
            </a:r>
            <a:r>
              <a:rPr lang="en-US" dirty="0">
                <a:solidFill>
                  <a:srgbClr val="000000"/>
                </a:solidFill>
                <a:latin typeface="Wingdings"/>
                <a:ea typeface="Wingdings"/>
                <a:cs typeface="Wingdings"/>
                <a:sym typeface="Wingdings"/>
              </a:rPr>
              <a:t> </a:t>
            </a:r>
            <a:r>
              <a:rPr lang="en-US" dirty="0">
                <a:solidFill>
                  <a:srgbClr val="000000"/>
                </a:solidFill>
              </a:rPr>
              <a:t>Crowding, tooth migration, early eruption, 					speech issues</a:t>
            </a:r>
          </a:p>
          <a:p>
            <a:endParaRPr lang="en-US" dirty="0">
              <a:solidFill>
                <a:srgbClr val="000000"/>
              </a:solidFill>
            </a:endParaRPr>
          </a:p>
          <a:p>
            <a:r>
              <a:rPr lang="en-US" dirty="0">
                <a:solidFill>
                  <a:srgbClr val="000000"/>
                </a:solidFill>
              </a:rPr>
              <a:t>Associated with malnutrition and increased weight</a:t>
            </a:r>
          </a:p>
          <a:p>
            <a:r>
              <a:rPr lang="en-US" dirty="0">
                <a:solidFill>
                  <a:srgbClr val="000000"/>
                </a:solidFill>
              </a:rPr>
              <a:t>Higher rates of caries in later life</a:t>
            </a:r>
          </a:p>
          <a:p>
            <a:r>
              <a:rPr lang="en-US" dirty="0">
                <a:solidFill>
                  <a:srgbClr val="000000"/>
                </a:solidFill>
              </a:rPr>
              <a:t>When not treated in a timely manner can lead to:</a:t>
            </a:r>
          </a:p>
          <a:p>
            <a:pPr lvl="1"/>
            <a:r>
              <a:rPr lang="en-US" dirty="0">
                <a:solidFill>
                  <a:srgbClr val="000000"/>
                </a:solidFill>
              </a:rPr>
              <a:t>Chronic infections and </a:t>
            </a:r>
            <a:r>
              <a:rPr lang="en-US" dirty="0" err="1">
                <a:solidFill>
                  <a:srgbClr val="000000"/>
                </a:solidFill>
              </a:rPr>
              <a:t>absesses</a:t>
            </a:r>
            <a:endParaRPr lang="en-US" dirty="0">
              <a:solidFill>
                <a:srgbClr val="000000"/>
              </a:solidFill>
            </a:endParaRPr>
          </a:p>
          <a:p>
            <a:pPr lvl="1"/>
            <a:r>
              <a:rPr lang="en-US" dirty="0">
                <a:solidFill>
                  <a:srgbClr val="000000"/>
                </a:solidFill>
              </a:rPr>
              <a:t>Pain</a:t>
            </a:r>
          </a:p>
          <a:p>
            <a:pPr lvl="1"/>
            <a:r>
              <a:rPr lang="en-US" dirty="0">
                <a:solidFill>
                  <a:srgbClr val="000000"/>
                </a:solidFill>
              </a:rPr>
              <a:t>Sleeping issues</a:t>
            </a:r>
          </a:p>
          <a:p>
            <a:r>
              <a:rPr lang="en-US" dirty="0">
                <a:solidFill>
                  <a:srgbClr val="000000"/>
                </a:solidFill>
              </a:rPr>
              <a:t>Number one chronic health issue in paediatrics</a:t>
            </a:r>
            <a:r>
              <a:rPr lang="en-US" baseline="30000" dirty="0">
                <a:solidFill>
                  <a:srgbClr val="000000"/>
                </a:solidFill>
              </a:rPr>
              <a:t>3</a:t>
            </a:r>
          </a:p>
          <a:p>
            <a:endParaRPr lang="en-US" dirty="0">
              <a:solidFill>
                <a:srgbClr val="000000"/>
              </a:solidFill>
            </a:endParaRPr>
          </a:p>
        </p:txBody>
      </p:sp>
    </p:spTree>
    <p:extLst>
      <p:ext uri="{BB962C8B-B14F-4D97-AF65-F5344CB8AC3E}">
        <p14:creationId xmlns:p14="http://schemas.microsoft.com/office/powerpoint/2010/main" val="2724573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National Statistics:</a:t>
            </a:r>
          </a:p>
        </p:txBody>
      </p:sp>
      <p:sp>
        <p:nvSpPr>
          <p:cNvPr id="3" name="Content Placeholder 2"/>
          <p:cNvSpPr>
            <a:spLocks noGrp="1"/>
          </p:cNvSpPr>
          <p:nvPr>
            <p:ph idx="1"/>
          </p:nvPr>
        </p:nvSpPr>
        <p:spPr/>
        <p:txBody>
          <a:bodyPr/>
          <a:lstStyle/>
          <a:p>
            <a:endParaRPr lang="en-US" dirty="0"/>
          </a:p>
          <a:p>
            <a:r>
              <a:rPr lang="en-US" dirty="0"/>
              <a:t>For 0-14 year olds (2015/16 NZ Health Survey):</a:t>
            </a:r>
          </a:p>
          <a:p>
            <a:pPr lvl="1"/>
            <a:r>
              <a:rPr lang="en-US" dirty="0"/>
              <a:t>Maori children were more likely to have extractions than non-Maori (OR=1.39)</a:t>
            </a:r>
          </a:p>
          <a:p>
            <a:pPr lvl="1"/>
            <a:r>
              <a:rPr lang="en-US" dirty="0"/>
              <a:t>Pacific Children were more likely to have extractions than non-pacific (OR=1.63)</a:t>
            </a:r>
          </a:p>
          <a:p>
            <a:pPr lvl="1"/>
            <a:r>
              <a:rPr lang="en-US" dirty="0"/>
              <a:t>Children from deprived </a:t>
            </a:r>
            <a:r>
              <a:rPr lang="en-US" dirty="0" err="1"/>
              <a:t>neighbourhoods'</a:t>
            </a:r>
            <a:r>
              <a:rPr lang="en-US" dirty="0"/>
              <a:t> were more likely to have extractions (OR=2.55)</a:t>
            </a:r>
          </a:p>
          <a:p>
            <a:pPr lvl="1"/>
            <a:r>
              <a:rPr lang="en-US" dirty="0"/>
              <a:t>Girls from deprived </a:t>
            </a:r>
            <a:r>
              <a:rPr lang="en-US" dirty="0" err="1"/>
              <a:t>neighbourhoods</a:t>
            </a:r>
            <a:r>
              <a:rPr lang="en-US" dirty="0"/>
              <a:t> were more likely to have extractions (OR=3.54)</a:t>
            </a:r>
          </a:p>
          <a:p>
            <a:pPr lvl="1"/>
            <a:endParaRPr lang="en-US" dirty="0"/>
          </a:p>
        </p:txBody>
      </p:sp>
    </p:spTree>
    <p:extLst>
      <p:ext uri="{BB962C8B-B14F-4D97-AF65-F5344CB8AC3E}">
        <p14:creationId xmlns:p14="http://schemas.microsoft.com/office/powerpoint/2010/main" val="2889931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This study:</a:t>
            </a:r>
          </a:p>
        </p:txBody>
      </p:sp>
      <p:sp>
        <p:nvSpPr>
          <p:cNvPr id="3" name="Content Placeholder 2"/>
          <p:cNvSpPr>
            <a:spLocks noGrp="1"/>
          </p:cNvSpPr>
          <p:nvPr>
            <p:ph idx="1"/>
          </p:nvPr>
        </p:nvSpPr>
        <p:spPr/>
        <p:txBody>
          <a:bodyPr>
            <a:normAutofit fontScale="92500" lnSpcReduction="20000"/>
          </a:bodyPr>
          <a:lstStyle/>
          <a:p>
            <a:pPr marL="0" indent="0">
              <a:buNone/>
            </a:pPr>
            <a:endParaRPr lang="en-US" dirty="0"/>
          </a:p>
          <a:p>
            <a:r>
              <a:rPr lang="en-US" dirty="0"/>
              <a:t>Research question: Does early dental neglect increase dental issues in later childhood?</a:t>
            </a:r>
            <a:r>
              <a:rPr lang="en-NZ" dirty="0"/>
              <a:t> </a:t>
            </a:r>
          </a:p>
          <a:p>
            <a:r>
              <a:rPr lang="en-NZ" dirty="0"/>
              <a:t>Aims:</a:t>
            </a:r>
          </a:p>
          <a:p>
            <a:pPr marL="0" indent="0">
              <a:buNone/>
            </a:pPr>
            <a:r>
              <a:rPr lang="en-NZ" dirty="0"/>
              <a:t>	1. establishing if routinely collected dental appointment records can predict dental issues at age 5</a:t>
            </a:r>
          </a:p>
          <a:p>
            <a:pPr marL="0" indent="0">
              <a:buNone/>
            </a:pPr>
            <a:r>
              <a:rPr lang="en-US" dirty="0"/>
              <a:t>	2. Are machine learning techniques better at modeling large health data over traditional modeling techniques</a:t>
            </a:r>
          </a:p>
          <a:p>
            <a:r>
              <a:rPr lang="en-US" dirty="0"/>
              <a:t>Primary outcome: count of decayed, missing or filled teeth</a:t>
            </a:r>
          </a:p>
          <a:p>
            <a:r>
              <a:rPr lang="en-US" dirty="0"/>
              <a:t>Datasets: </a:t>
            </a:r>
          </a:p>
          <a:p>
            <a:pPr marL="0" indent="0">
              <a:buNone/>
            </a:pPr>
            <a:r>
              <a:rPr lang="en-US" dirty="0"/>
              <a:t>	1. Community Dental Services clinical records</a:t>
            </a:r>
          </a:p>
          <a:p>
            <a:pPr marL="0" indent="0">
              <a:buNone/>
            </a:pPr>
            <a:r>
              <a:rPr lang="en-US" dirty="0"/>
              <a:t>	2. Hospital admission data for extracted patients</a:t>
            </a:r>
          </a:p>
          <a:p>
            <a:pPr marL="0" indent="0">
              <a:buNone/>
            </a:pPr>
            <a:r>
              <a:rPr lang="en-US" dirty="0"/>
              <a:t>	3. Deprivation data from the New Zealand Index of 	Multiple Deprivation</a:t>
            </a:r>
          </a:p>
        </p:txBody>
      </p:sp>
    </p:spTree>
    <p:extLst>
      <p:ext uri="{BB962C8B-B14F-4D97-AF65-F5344CB8AC3E}">
        <p14:creationId xmlns:p14="http://schemas.microsoft.com/office/powerpoint/2010/main" val="968009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68CDC-195F-DE41-97C3-A3AB77592521}"/>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0B56DB02-7D07-A64E-8466-F05C50C6BD23}"/>
              </a:ext>
            </a:extLst>
          </p:cNvPr>
          <p:cNvSpPr>
            <a:spLocks noGrp="1"/>
          </p:cNvSpPr>
          <p:nvPr>
            <p:ph idx="1"/>
          </p:nvPr>
        </p:nvSpPr>
        <p:spPr/>
        <p:txBody>
          <a:bodyPr>
            <a:normAutofit lnSpcReduction="10000"/>
          </a:bodyPr>
          <a:lstStyle/>
          <a:p>
            <a:r>
              <a:rPr lang="en-US" dirty="0"/>
              <a:t>Study design: retrospective observational study</a:t>
            </a:r>
          </a:p>
          <a:p>
            <a:r>
              <a:rPr lang="en-US" dirty="0"/>
              <a:t>Setting: Christchurch, New Zealand</a:t>
            </a:r>
          </a:p>
          <a:p>
            <a:r>
              <a:rPr lang="en-US" dirty="0"/>
              <a:t>Participants:</a:t>
            </a:r>
          </a:p>
          <a:p>
            <a:pPr lvl="1"/>
            <a:r>
              <a:rPr lang="en-US" dirty="0"/>
              <a:t>Age 5 years between 2014-2017</a:t>
            </a:r>
          </a:p>
          <a:p>
            <a:pPr lvl="1"/>
            <a:r>
              <a:rPr lang="en-US" dirty="0"/>
              <a:t>Excluded if moved out of region before age 5</a:t>
            </a:r>
          </a:p>
          <a:p>
            <a:pPr lvl="1"/>
            <a:r>
              <a:rPr lang="en-US" dirty="0"/>
              <a:t>Excluded when no known dental history</a:t>
            </a:r>
          </a:p>
          <a:p>
            <a:r>
              <a:rPr lang="en-US" dirty="0"/>
              <a:t>Independent variables of interest:</a:t>
            </a:r>
          </a:p>
          <a:p>
            <a:pPr lvl="1"/>
            <a:r>
              <a:rPr lang="en-US" dirty="0"/>
              <a:t>Appointment attendance</a:t>
            </a:r>
          </a:p>
          <a:p>
            <a:pPr lvl="1"/>
            <a:r>
              <a:rPr lang="en-US" dirty="0"/>
              <a:t>Deprivation</a:t>
            </a:r>
          </a:p>
          <a:p>
            <a:pPr lvl="1"/>
            <a:r>
              <a:rPr lang="en-US" dirty="0"/>
              <a:t>Ethnicity</a:t>
            </a:r>
          </a:p>
          <a:p>
            <a:pPr lvl="1"/>
            <a:r>
              <a:rPr lang="en-US" dirty="0"/>
              <a:t>Sex</a:t>
            </a:r>
          </a:p>
          <a:p>
            <a:pPr lvl="1"/>
            <a:r>
              <a:rPr lang="en-US" dirty="0"/>
              <a:t>Born in Canterbury region</a:t>
            </a:r>
          </a:p>
          <a:p>
            <a:pPr lvl="1"/>
            <a:r>
              <a:rPr lang="en-US" dirty="0"/>
              <a:t>Co-morbidities or hospital admissions within CDHB area</a:t>
            </a:r>
          </a:p>
        </p:txBody>
      </p:sp>
    </p:spTree>
    <p:extLst>
      <p:ext uri="{BB962C8B-B14F-4D97-AF65-F5344CB8AC3E}">
        <p14:creationId xmlns:p14="http://schemas.microsoft.com/office/powerpoint/2010/main" val="3367762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joining and cleansing:</a:t>
            </a:r>
          </a:p>
        </p:txBody>
      </p:sp>
      <p:sp>
        <p:nvSpPr>
          <p:cNvPr id="3" name="Content Placeholder 2"/>
          <p:cNvSpPr>
            <a:spLocks noGrp="1"/>
          </p:cNvSpPr>
          <p:nvPr>
            <p:ph idx="1"/>
          </p:nvPr>
        </p:nvSpPr>
        <p:spPr/>
        <p:txBody>
          <a:bodyPr/>
          <a:lstStyle/>
          <a:p>
            <a:endParaRPr lang="en-US" dirty="0"/>
          </a:p>
          <a:p>
            <a:r>
              <a:rPr lang="en-US" dirty="0"/>
              <a:t>Dental records extracted for all patients who turned age 5 between 1</a:t>
            </a:r>
            <a:r>
              <a:rPr lang="en-US" baseline="30000" dirty="0"/>
              <a:t>st</a:t>
            </a:r>
            <a:r>
              <a:rPr lang="en-US" dirty="0"/>
              <a:t> January 2014 and 31</a:t>
            </a:r>
            <a:r>
              <a:rPr lang="en-US" baseline="30000" dirty="0"/>
              <a:t>st</a:t>
            </a:r>
            <a:r>
              <a:rPr lang="en-US" dirty="0"/>
              <a:t> December 2017</a:t>
            </a:r>
          </a:p>
          <a:p>
            <a:r>
              <a:rPr lang="en-US" dirty="0"/>
              <a:t>Deprivation data extracted for each patient based on last known address (ArcGIS for address geocoding and data joining)</a:t>
            </a:r>
          </a:p>
          <a:p>
            <a:r>
              <a:rPr lang="en-US" dirty="0"/>
              <a:t>Hospital admissions to Christchurch Public Hospital extracted for each patient</a:t>
            </a:r>
          </a:p>
          <a:p>
            <a:r>
              <a:rPr lang="en-US" dirty="0"/>
              <a:t>Missing data:</a:t>
            </a:r>
          </a:p>
          <a:p>
            <a:pPr lvl="1"/>
            <a:r>
              <a:rPr lang="en-US" dirty="0"/>
              <a:t>1. ethnicity not coded for 770 patients, changed to “unknown”</a:t>
            </a:r>
          </a:p>
          <a:p>
            <a:pPr lvl="1"/>
            <a:r>
              <a:rPr lang="en-US" dirty="0"/>
              <a:t>2. decile missing for 1739 patients, variable removed</a:t>
            </a:r>
          </a:p>
          <a:p>
            <a:pPr lvl="1"/>
            <a:r>
              <a:rPr lang="en-US" dirty="0"/>
              <a:t>3. address data missing for 78 patients (0.37% of total dataset)</a:t>
            </a:r>
          </a:p>
        </p:txBody>
      </p:sp>
    </p:spTree>
    <p:extLst>
      <p:ext uri="{BB962C8B-B14F-4D97-AF65-F5344CB8AC3E}">
        <p14:creationId xmlns:p14="http://schemas.microsoft.com/office/powerpoint/2010/main" val="355850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A4980-AE1E-5F48-A55A-BC4BA753CE57}"/>
              </a:ext>
            </a:extLst>
          </p:cNvPr>
          <p:cNvSpPr>
            <a:spLocks noGrp="1"/>
          </p:cNvSpPr>
          <p:nvPr>
            <p:ph type="title"/>
          </p:nvPr>
        </p:nvSpPr>
        <p:spPr/>
        <p:txBody>
          <a:bodyPr/>
          <a:lstStyle/>
          <a:p>
            <a:r>
              <a:rPr lang="en-US" dirty="0"/>
              <a:t>Analysis:</a:t>
            </a:r>
          </a:p>
        </p:txBody>
      </p:sp>
      <p:sp>
        <p:nvSpPr>
          <p:cNvPr id="3" name="Content Placeholder 2">
            <a:extLst>
              <a:ext uri="{FF2B5EF4-FFF2-40B4-BE49-F238E27FC236}">
                <a16:creationId xmlns:a16="http://schemas.microsoft.com/office/drawing/2014/main" id="{1630311A-EA94-9740-87FF-2D3AC7DFA40E}"/>
              </a:ext>
            </a:extLst>
          </p:cNvPr>
          <p:cNvSpPr>
            <a:spLocks noGrp="1"/>
          </p:cNvSpPr>
          <p:nvPr>
            <p:ph idx="1"/>
          </p:nvPr>
        </p:nvSpPr>
        <p:spPr/>
        <p:txBody>
          <a:bodyPr/>
          <a:lstStyle/>
          <a:p>
            <a:r>
              <a:rPr lang="en-US" dirty="0"/>
              <a:t>Exploratory data analysis</a:t>
            </a:r>
          </a:p>
          <a:p>
            <a:pPr lvl="1"/>
            <a:r>
              <a:rPr lang="en-US" dirty="0"/>
              <a:t>Highly correlated variables and multiple collinearity found</a:t>
            </a:r>
          </a:p>
          <a:p>
            <a:pPr lvl="1"/>
            <a:r>
              <a:rPr lang="en-US" dirty="0"/>
              <a:t>Variables identified as appropriate to remove</a:t>
            </a:r>
          </a:p>
          <a:p>
            <a:pPr lvl="1"/>
            <a:r>
              <a:rPr lang="en-US" dirty="0"/>
              <a:t>Zero inflated outcome variable</a:t>
            </a:r>
          </a:p>
          <a:p>
            <a:r>
              <a:rPr lang="en-US" dirty="0"/>
              <a:t>Traditional techniques</a:t>
            </a:r>
          </a:p>
          <a:p>
            <a:pPr lvl="1"/>
            <a:r>
              <a:rPr lang="en-US" dirty="0"/>
              <a:t>Poisson -&gt; negative binomial -&gt; zero-inflated negative binomial</a:t>
            </a:r>
          </a:p>
          <a:p>
            <a:pPr lvl="1"/>
            <a:r>
              <a:rPr lang="en-US" dirty="0"/>
              <a:t>Ensemble model required due to high dimensional data</a:t>
            </a:r>
          </a:p>
          <a:p>
            <a:r>
              <a:rPr lang="en-US" dirty="0"/>
              <a:t>Machine learning</a:t>
            </a:r>
          </a:p>
          <a:p>
            <a:pPr lvl="1"/>
            <a:r>
              <a:rPr lang="en-US" dirty="0"/>
              <a:t>Support Vector Machine vs tree methods</a:t>
            </a:r>
          </a:p>
          <a:p>
            <a:pPr lvl="1"/>
            <a:r>
              <a:rPr lang="en-US" dirty="0"/>
              <a:t>Random Forest (regression)</a:t>
            </a:r>
          </a:p>
        </p:txBody>
      </p:sp>
    </p:spTree>
    <p:extLst>
      <p:ext uri="{BB962C8B-B14F-4D97-AF65-F5344CB8AC3E}">
        <p14:creationId xmlns:p14="http://schemas.microsoft.com/office/powerpoint/2010/main" val="4189367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FFAC9-E7EE-CF4C-8E0A-379A20BC2C51}"/>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C79696A2-C084-704C-A37D-BFF49BDE7241}"/>
              </a:ext>
            </a:extLst>
          </p:cNvPr>
          <p:cNvSpPr>
            <a:spLocks noGrp="1"/>
          </p:cNvSpPr>
          <p:nvPr>
            <p:ph idx="1"/>
          </p:nvPr>
        </p:nvSpPr>
        <p:spPr/>
        <p:txBody>
          <a:bodyPr/>
          <a:lstStyle/>
          <a:p>
            <a:r>
              <a:rPr lang="en-US" dirty="0"/>
              <a:t>Routinely collected data can be used to predict dental issues at age 5 years</a:t>
            </a:r>
          </a:p>
          <a:p>
            <a:r>
              <a:rPr lang="en-US" dirty="0"/>
              <a:t>Key variables identified</a:t>
            </a:r>
          </a:p>
          <a:p>
            <a:r>
              <a:rPr lang="en-US" dirty="0"/>
              <a:t>Machine learning technique: Random Forest </a:t>
            </a:r>
          </a:p>
          <a:p>
            <a:pPr lvl="1"/>
            <a:r>
              <a:rPr lang="en-US" dirty="0"/>
              <a:t>Lower RMSE than standard model</a:t>
            </a:r>
          </a:p>
          <a:p>
            <a:pPr lvl="1"/>
            <a:r>
              <a:rPr lang="en-US" dirty="0"/>
              <a:t>Higher sensitivity (</a:t>
            </a:r>
            <a:r>
              <a:rPr lang="en-NZ" dirty="0"/>
              <a:t>0.175 vs 0.093)</a:t>
            </a:r>
            <a:endParaRPr lang="en-US" dirty="0"/>
          </a:p>
          <a:p>
            <a:pPr lvl="1"/>
            <a:r>
              <a:rPr lang="en-US" dirty="0"/>
              <a:t>Slightly lower specificity (</a:t>
            </a:r>
            <a:r>
              <a:rPr lang="en-NZ" dirty="0"/>
              <a:t>0.937 vs 0.965)</a:t>
            </a:r>
            <a:endParaRPr lang="en-US" dirty="0"/>
          </a:p>
        </p:txBody>
      </p:sp>
      <p:pic>
        <p:nvPicPr>
          <p:cNvPr id="5" name="Picture 4">
            <a:extLst>
              <a:ext uri="{FF2B5EF4-FFF2-40B4-BE49-F238E27FC236}">
                <a16:creationId xmlns:a16="http://schemas.microsoft.com/office/drawing/2014/main" id="{EF60624E-C5ED-884A-B129-DE3A4115B4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923" y="533400"/>
            <a:ext cx="7378154" cy="5968993"/>
          </a:xfrm>
          <a:prstGeom prst="rect">
            <a:avLst/>
          </a:prstGeom>
        </p:spPr>
      </p:pic>
    </p:spTree>
    <p:extLst>
      <p:ext uri="{BB962C8B-B14F-4D97-AF65-F5344CB8AC3E}">
        <p14:creationId xmlns:p14="http://schemas.microsoft.com/office/powerpoint/2010/main" val="41220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2A1E9-0540-114D-9258-CC27BBAD6F78}"/>
              </a:ext>
            </a:extLst>
          </p:cNvPr>
          <p:cNvSpPr>
            <a:spLocks noGrp="1"/>
          </p:cNvSpPr>
          <p:nvPr>
            <p:ph type="title"/>
          </p:nvPr>
        </p:nvSpPr>
        <p:spPr/>
        <p:txBody>
          <a:bodyPr/>
          <a:lstStyle/>
          <a:p>
            <a:r>
              <a:rPr lang="en-US" dirty="0"/>
              <a:t>Implications:</a:t>
            </a:r>
          </a:p>
        </p:txBody>
      </p:sp>
      <p:sp>
        <p:nvSpPr>
          <p:cNvPr id="3" name="Content Placeholder 2">
            <a:extLst>
              <a:ext uri="{FF2B5EF4-FFF2-40B4-BE49-F238E27FC236}">
                <a16:creationId xmlns:a16="http://schemas.microsoft.com/office/drawing/2014/main" id="{F19DC05F-5500-9A4C-83E7-1E6AF9EEB5C8}"/>
              </a:ext>
            </a:extLst>
          </p:cNvPr>
          <p:cNvSpPr>
            <a:spLocks noGrp="1"/>
          </p:cNvSpPr>
          <p:nvPr>
            <p:ph idx="1"/>
          </p:nvPr>
        </p:nvSpPr>
        <p:spPr/>
        <p:txBody>
          <a:bodyPr/>
          <a:lstStyle/>
          <a:p>
            <a:r>
              <a:rPr lang="en-US" dirty="0"/>
              <a:t>Machine learning should be used in the medical field as datasets increase in size, particularly supervised learning</a:t>
            </a:r>
          </a:p>
          <a:p>
            <a:r>
              <a:rPr lang="en-US" dirty="0"/>
              <a:t>Routinely collected dental data can be used along side patient survey data to predict dental outcomes at age 5</a:t>
            </a:r>
          </a:p>
          <a:p>
            <a:r>
              <a:rPr lang="en-US" dirty="0"/>
              <a:t>Future models could be updated regularly and used to predict appointment length to ensure resources are utilized efficiently</a:t>
            </a:r>
          </a:p>
          <a:p>
            <a:endParaRPr lang="en-US" dirty="0"/>
          </a:p>
        </p:txBody>
      </p:sp>
    </p:spTree>
    <p:extLst>
      <p:ext uri="{BB962C8B-B14F-4D97-AF65-F5344CB8AC3E}">
        <p14:creationId xmlns:p14="http://schemas.microsoft.com/office/powerpoint/2010/main" val="13915793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4498</TotalTime>
  <Words>3475</Words>
  <Application>Microsoft Macintosh PowerPoint</Application>
  <PresentationFormat>On-screen Show (4:3)</PresentationFormat>
  <Paragraphs>257</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Clarity</vt:lpstr>
      <vt:lpstr>Early Childhood Dental Decay</vt:lpstr>
      <vt:lpstr>The Problem: Childhood dental decay </vt:lpstr>
      <vt:lpstr>Current National Statistics:</vt:lpstr>
      <vt:lpstr>This study:</vt:lpstr>
      <vt:lpstr>Methods:</vt:lpstr>
      <vt:lpstr>Data joining and cleansing:</vt:lpstr>
      <vt:lpstr>Analysis:</vt:lpstr>
      <vt:lpstr>Results:</vt:lpstr>
      <vt:lpstr>Implications:</vt:lpstr>
      <vt:lpstr>References:</vt:lpstr>
      <vt:lpstr>References:</vt:lpstr>
      <vt:lpstr>Comments? Questions?</vt:lpstr>
    </vt:vector>
  </TitlesOfParts>
  <Company/>
  <LinksUpToDate>false</LinksUpToDate>
  <SharedDoc>false</SharedDoc>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Missed Appointments in Early Childhood and the Effect on later Oral Health</dc:title>
  <dc:creator>Sarah Sonal</dc:creator>
  <cp:lastModifiedBy>Microsoft Office User</cp:lastModifiedBy>
  <cp:revision>35</cp:revision>
  <cp:lastPrinted>2018-12-04T20:50:12Z</cp:lastPrinted>
  <dcterms:created xsi:type="dcterms:W3CDTF">2017-11-27T20:32:36Z</dcterms:created>
  <dcterms:modified xsi:type="dcterms:W3CDTF">2018-12-04T20:53:56Z</dcterms:modified>
</cp:coreProperties>
</file>