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8" r:id="rId10"/>
    <p:sldId id="271" r:id="rId11"/>
    <p:sldId id="272" r:id="rId12"/>
    <p:sldId id="269" r:id="rId13"/>
    <p:sldId id="292" r:id="rId14"/>
    <p:sldId id="283" r:id="rId15"/>
    <p:sldId id="286" r:id="rId16"/>
    <p:sldId id="288" r:id="rId17"/>
    <p:sldId id="289" r:id="rId18"/>
    <p:sldId id="290" r:id="rId19"/>
    <p:sldId id="276" r:id="rId20"/>
    <p:sldId id="260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75719" autoAdjust="0"/>
  </p:normalViewPr>
  <p:slideViewPr>
    <p:cSldViewPr snapToGrid="0">
      <p:cViewPr>
        <p:scale>
          <a:sx n="75" d="100"/>
          <a:sy n="75" d="100"/>
        </p:scale>
        <p:origin x="183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394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3DCA6-3D29-415F-BE38-2EF97529AD18}" type="datetimeFigureOut">
              <a:rPr lang="en-NZ" smtClean="0"/>
              <a:t>7/12/2018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6BAE2F-EC78-4394-B3AB-0565603B3671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04965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sz="1600" dirty="0"/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4AD6C-9BC3-4767-B5EC-B43EBFFD931E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77592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b="1" u="sng" dirty="0" smtClean="0"/>
              <a:t>Cutoffs:</a:t>
            </a:r>
          </a:p>
          <a:p>
            <a:r>
              <a:rPr lang="en-NZ" dirty="0" smtClean="0"/>
              <a:t>Low= </a:t>
            </a:r>
            <a:r>
              <a:rPr lang="en-NZ" dirty="0" err="1" smtClean="0"/>
              <a:t>Prob</a:t>
            </a:r>
            <a:r>
              <a:rPr lang="en-NZ" dirty="0" smtClean="0"/>
              <a:t> &lt; 0.10</a:t>
            </a:r>
          </a:p>
          <a:p>
            <a:r>
              <a:rPr lang="en-NZ" dirty="0" smtClean="0"/>
              <a:t>Minor= </a:t>
            </a:r>
            <a:r>
              <a:rPr lang="en-NZ" dirty="0" err="1" smtClean="0"/>
              <a:t>Prob</a:t>
            </a:r>
            <a:r>
              <a:rPr lang="en-NZ" dirty="0" smtClean="0"/>
              <a:t> 0.10 to 0.17</a:t>
            </a:r>
          </a:p>
          <a:p>
            <a:r>
              <a:rPr lang="en-NZ" dirty="0" smtClean="0"/>
              <a:t>Moderate = </a:t>
            </a:r>
            <a:r>
              <a:rPr lang="en-NZ" dirty="0" err="1" smtClean="0"/>
              <a:t>Prob</a:t>
            </a:r>
            <a:r>
              <a:rPr lang="en-NZ" dirty="0" smtClean="0"/>
              <a:t> 0.18 to 0.24</a:t>
            </a:r>
          </a:p>
          <a:p>
            <a:r>
              <a:rPr lang="en-NZ" dirty="0" smtClean="0"/>
              <a:t>High = </a:t>
            </a:r>
            <a:r>
              <a:rPr lang="en-NZ" dirty="0" err="1" smtClean="0"/>
              <a:t>Prob</a:t>
            </a:r>
            <a:r>
              <a:rPr lang="en-NZ" dirty="0" smtClean="0"/>
              <a:t> 0.25</a:t>
            </a:r>
            <a:r>
              <a:rPr lang="en-NZ" baseline="0" dirty="0" smtClean="0"/>
              <a:t> to 0.34</a:t>
            </a:r>
            <a:endParaRPr lang="en-NZ" dirty="0" smtClean="0"/>
          </a:p>
          <a:p>
            <a:r>
              <a:rPr lang="en-NZ" dirty="0" smtClean="0"/>
              <a:t>Severe = </a:t>
            </a:r>
            <a:r>
              <a:rPr lang="en-NZ" dirty="0" err="1" smtClean="0"/>
              <a:t>Prob</a:t>
            </a:r>
            <a:r>
              <a:rPr lang="en-NZ" dirty="0" smtClean="0"/>
              <a:t> 0.35+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BAE2F-EC78-4394-B3AB-0565603B3671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221000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b="1" u="sng" dirty="0" smtClean="0"/>
              <a:t>Cutoffs:</a:t>
            </a:r>
          </a:p>
          <a:p>
            <a:r>
              <a:rPr lang="en-NZ" dirty="0" smtClean="0"/>
              <a:t>Low= </a:t>
            </a:r>
            <a:r>
              <a:rPr lang="en-NZ" dirty="0" err="1" smtClean="0"/>
              <a:t>Prob</a:t>
            </a:r>
            <a:r>
              <a:rPr lang="en-NZ" dirty="0" smtClean="0"/>
              <a:t> &lt; 0.10</a:t>
            </a:r>
          </a:p>
          <a:p>
            <a:r>
              <a:rPr lang="en-NZ" dirty="0" smtClean="0"/>
              <a:t>Minor= </a:t>
            </a:r>
            <a:r>
              <a:rPr lang="en-NZ" dirty="0" err="1" smtClean="0"/>
              <a:t>Prob</a:t>
            </a:r>
            <a:r>
              <a:rPr lang="en-NZ" dirty="0" smtClean="0"/>
              <a:t> 0.10 to 0.17</a:t>
            </a:r>
          </a:p>
          <a:p>
            <a:r>
              <a:rPr lang="en-NZ" dirty="0" smtClean="0"/>
              <a:t>Moderate = </a:t>
            </a:r>
            <a:r>
              <a:rPr lang="en-NZ" dirty="0" err="1" smtClean="0"/>
              <a:t>Prob</a:t>
            </a:r>
            <a:r>
              <a:rPr lang="en-NZ" dirty="0" smtClean="0"/>
              <a:t> 0.18 to 0.24</a:t>
            </a:r>
          </a:p>
          <a:p>
            <a:r>
              <a:rPr lang="en-NZ" dirty="0" smtClean="0"/>
              <a:t>High = </a:t>
            </a:r>
            <a:r>
              <a:rPr lang="en-NZ" dirty="0" err="1" smtClean="0"/>
              <a:t>Prob</a:t>
            </a:r>
            <a:r>
              <a:rPr lang="en-NZ" dirty="0" smtClean="0"/>
              <a:t> 0.25</a:t>
            </a:r>
            <a:r>
              <a:rPr lang="en-NZ" baseline="0" dirty="0" smtClean="0"/>
              <a:t> to 0.34</a:t>
            </a:r>
            <a:endParaRPr lang="en-NZ" dirty="0" smtClean="0"/>
          </a:p>
          <a:p>
            <a:r>
              <a:rPr lang="en-NZ" dirty="0" smtClean="0"/>
              <a:t>Severe = </a:t>
            </a:r>
            <a:r>
              <a:rPr lang="en-NZ" dirty="0" err="1" smtClean="0"/>
              <a:t>Prob</a:t>
            </a:r>
            <a:r>
              <a:rPr lang="en-NZ" dirty="0" smtClean="0"/>
              <a:t> 0.35+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BAE2F-EC78-4394-B3AB-0565603B3671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267740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</a:t>
            </a:r>
            <a:r>
              <a:rPr lang="en-N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Sensitivity will be about 80% even if select a probability </a:t>
            </a:r>
            <a:r>
              <a:rPr lang="en-N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cutoff</a:t>
            </a:r>
            <a:r>
              <a:rPr lang="en-N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corresponds to 50% specificity.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BAE2F-EC78-4394-B3AB-0565603B3671}" type="slidenum">
              <a:rPr lang="en-NZ" smtClean="0"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52539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select the 0.25 probability of having metastasis as the </a:t>
            </a:r>
            <a:r>
              <a:rPr lang="en-N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cutoff</a:t>
            </a:r>
            <a:r>
              <a:rPr lang="en-N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probability for selecting neck dissections (</a:t>
            </a:r>
            <a:r>
              <a:rPr lang="en-NZ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ie</a:t>
            </a:r>
            <a:r>
              <a:rPr lang="en-NZ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combinations of clinical parameters marked in pink or red in risk chart), figure reports corresponding sensitivity and specificity as about 83% and 63% respectively. 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BAE2F-EC78-4394-B3AB-0565603B3671}" type="slidenum">
              <a:rPr lang="en-NZ" smtClean="0"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006424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BAE2F-EC78-4394-B3AB-0565603B3671}" type="slidenum">
              <a:rPr lang="en-NZ" smtClean="0"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68739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NZ" sz="1200" dirty="0" smtClean="0"/>
              <a:t>3. Histograms and </a:t>
            </a:r>
            <a:r>
              <a:rPr lang="en-NZ" sz="1200" dirty="0" err="1" smtClean="0"/>
              <a:t>Kolmogorow</a:t>
            </a:r>
            <a:r>
              <a:rPr lang="en-NZ" sz="1200" dirty="0" smtClean="0"/>
              <a:t> Smirnov test found length distributions differ between censored and uncensored. </a:t>
            </a:r>
            <a:r>
              <a:rPr lang="en-NZ" sz="1200" dirty="0" err="1" smtClean="0"/>
              <a:t>ttest</a:t>
            </a:r>
            <a:r>
              <a:rPr lang="en-NZ" sz="1200" dirty="0" smtClean="0"/>
              <a:t> found mean depths differ. </a:t>
            </a:r>
          </a:p>
          <a:p>
            <a:endParaRPr lang="en-NZ" dirty="0" smtClean="0"/>
          </a:p>
          <a:p>
            <a:r>
              <a:rPr lang="en-NZ" dirty="0" smtClean="0"/>
              <a:t>4. We may have </a:t>
            </a:r>
            <a:r>
              <a:rPr lang="en-NZ" dirty="0" smtClean="0">
                <a:solidFill>
                  <a:srgbClr val="FF0000"/>
                </a:solidFill>
              </a:rPr>
              <a:t>overestimated</a:t>
            </a:r>
            <a:r>
              <a:rPr lang="en-NZ" dirty="0" smtClean="0"/>
              <a:t> the effect of depth.</a:t>
            </a:r>
          </a:p>
          <a:p>
            <a:endParaRPr lang="en-NZ" dirty="0" smtClean="0"/>
          </a:p>
          <a:p>
            <a:r>
              <a:rPr lang="en-NZ" dirty="0" smtClean="0"/>
              <a:t>5. Censored depth model has slightly better sensitivity and slightly poorer specificity. Uncensored model has the opposite. </a:t>
            </a:r>
          </a:p>
          <a:p>
            <a:endParaRPr lang="en-NZ" dirty="0" smtClean="0"/>
          </a:p>
          <a:p>
            <a:endParaRPr lang="en-NZ" dirty="0" smtClean="0"/>
          </a:p>
          <a:p>
            <a:r>
              <a:rPr lang="en-NZ" dirty="0" smtClean="0"/>
              <a:t>Despite censored depths were already under-measured, they were generally larger than uncensored measurements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BAE2F-EC78-4394-B3AB-0565603B3671}" type="slidenum">
              <a:rPr lang="en-NZ" smtClean="0"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892069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BAE2F-EC78-4394-B3AB-0565603B3671}" type="slidenum">
              <a:rPr lang="en-NZ" smtClean="0"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375625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2000" dirty="0" smtClean="0"/>
              <a:t>Censored depths: This is a weakness</a:t>
            </a:r>
            <a:r>
              <a:rPr lang="en-NZ" sz="2000" baseline="0" dirty="0" smtClean="0"/>
              <a:t> even though </a:t>
            </a:r>
            <a:r>
              <a:rPr lang="en-NZ" sz="1200" dirty="0" smtClean="0"/>
              <a:t>interested on the overall effect of combinations of parameters rather than the effect of each individual characteristic.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BAE2F-EC78-4394-B3AB-0565603B3671}" type="slidenum">
              <a:rPr lang="en-NZ" smtClean="0"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426637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BAE2F-EC78-4394-B3AB-0565603B3671}" type="slidenum">
              <a:rPr lang="en-NZ" smtClean="0"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881089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560">
              <a:defRPr/>
            </a:pPr>
            <a:r>
              <a:rPr lang="en-NZ" sz="1600" dirty="0"/>
              <a:t>More details are available in the open access publication or by emailing me.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4AD6C-9BC3-4767-B5EC-B43EBFFD931E}" type="slidenum">
              <a:rPr lang="en-NZ" smtClean="0"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25311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600" dirty="0" smtClean="0"/>
              <a:t>Presence of metastases is related to health habits: To </a:t>
            </a:r>
            <a:r>
              <a:rPr lang="en-GB" sz="1600" dirty="0" smtClean="0"/>
              <a:t>smoking, alcohol, and HPV in Europe, to chewing of tobacco, betel, and areca in South Asian countries.</a:t>
            </a:r>
            <a:r>
              <a:rPr lang="en-AU" sz="1600" dirty="0" smtClean="0"/>
              <a:t> Therefore models from different </a:t>
            </a:r>
            <a:r>
              <a:rPr lang="en-GB" sz="1600" dirty="0" smtClean="0"/>
              <a:t>aetiological</a:t>
            </a:r>
            <a:r>
              <a:rPr lang="en-AU" sz="1600" dirty="0" smtClean="0"/>
              <a:t> backgrounds are not generalizable for biological reasons.</a:t>
            </a:r>
          </a:p>
          <a:p>
            <a:r>
              <a:rPr lang="en-AU" sz="1600" dirty="0" smtClean="0"/>
              <a:t>Unlike developed countries, advanced scanning is not a commonly used diagnostic tool in developing countries. Therefore data available in clinical settings are different.</a:t>
            </a:r>
          </a:p>
          <a:p>
            <a:r>
              <a:rPr lang="en-AU" sz="1600" dirty="0" smtClean="0"/>
              <a:t>Also advanced scanning commonly miss  metastases smaller in size.</a:t>
            </a:r>
          </a:p>
          <a:p>
            <a:endParaRPr lang="en-NZ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4AD6C-9BC3-4767-B5EC-B43EBFFD931E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9298174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0560">
              <a:defRPr/>
            </a:pPr>
            <a:r>
              <a:rPr lang="en-NZ" sz="1600" dirty="0"/>
              <a:t>More details are available in the open access publication or by emailing me.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4AD6C-9BC3-4767-B5EC-B43EBFFD931E}" type="slidenum">
              <a:rPr lang="en-NZ" smtClean="0"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16603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sz="1600" dirty="0">
              <a:solidFill>
                <a:srgbClr val="0D245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4AD6C-9BC3-4767-B5EC-B43EBFFD931E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433395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600" b="1" u="none" dirty="0" err="1" smtClean="0"/>
              <a:t>TNM</a:t>
            </a:r>
            <a:r>
              <a:rPr lang="en-NZ" sz="1600" b="1" u="none" dirty="0" smtClean="0"/>
              <a:t> staging: </a:t>
            </a:r>
            <a:r>
              <a:rPr lang="en-NZ" sz="1600" b="0" u="none" dirty="0" smtClean="0"/>
              <a:t>T=size of tumour, N=Lymph n</a:t>
            </a:r>
            <a:r>
              <a:rPr lang="en-NZ" sz="1600" b="0" u="none" baseline="0" dirty="0" smtClean="0"/>
              <a:t>odes, M=metastases.</a:t>
            </a:r>
          </a:p>
          <a:p>
            <a:r>
              <a:rPr lang="en-NZ" sz="1600" b="1" u="none" dirty="0" err="1" smtClean="0"/>
              <a:t>Tstage</a:t>
            </a:r>
            <a:r>
              <a:rPr lang="en-NZ" sz="1600" b="0" u="none" baseline="0" dirty="0" smtClean="0"/>
              <a:t> is the size dimension in </a:t>
            </a:r>
            <a:r>
              <a:rPr lang="en-NZ" sz="1600" b="0" u="none" baseline="0" dirty="0" err="1" smtClean="0"/>
              <a:t>TNM</a:t>
            </a:r>
            <a:r>
              <a:rPr lang="en-NZ" sz="1600" b="0" u="none" baseline="0" dirty="0" smtClean="0"/>
              <a:t> staging (size &amp; spread to </a:t>
            </a:r>
            <a:r>
              <a:rPr lang="en-NZ" sz="1600" b="0" u="none" baseline="0" dirty="0" err="1" smtClean="0"/>
              <a:t>neighboring</a:t>
            </a:r>
            <a:r>
              <a:rPr lang="en-NZ" sz="1600" b="0" u="none" baseline="0" dirty="0" smtClean="0"/>
              <a:t> </a:t>
            </a:r>
            <a:r>
              <a:rPr lang="en-NZ" sz="1600" b="0" dirty="0" smtClean="0"/>
              <a:t> tissue)</a:t>
            </a:r>
          </a:p>
          <a:p>
            <a:r>
              <a:rPr lang="en-NZ" sz="1600" b="1" dirty="0" smtClean="0"/>
              <a:t>POI</a:t>
            </a:r>
            <a:r>
              <a:rPr lang="en-NZ" sz="1600" dirty="0" smtClean="0"/>
              <a:t> classify the arrangement of tumour cells at the advancing front:</a:t>
            </a:r>
          </a:p>
          <a:p>
            <a:r>
              <a:rPr lang="en-NZ" sz="1600" dirty="0" smtClean="0"/>
              <a:t>            </a:t>
            </a:r>
            <a:r>
              <a:rPr lang="en-NZ" sz="1600" dirty="0" err="1" smtClean="0"/>
              <a:t>Type1</a:t>
            </a:r>
            <a:r>
              <a:rPr lang="en-NZ" sz="1600" dirty="0" smtClean="0"/>
              <a:t>: = Large cohesive tumour islands. </a:t>
            </a:r>
          </a:p>
          <a:p>
            <a:pPr lvl="1"/>
            <a:r>
              <a:rPr lang="en-NZ" sz="1600" dirty="0" smtClean="0"/>
              <a:t>Type II =small islands,  </a:t>
            </a:r>
          </a:p>
          <a:p>
            <a:pPr lvl="1"/>
            <a:r>
              <a:rPr lang="en-NZ" sz="1600" dirty="0" smtClean="0"/>
              <a:t>Type III= thin strands. </a:t>
            </a:r>
          </a:p>
          <a:p>
            <a:pPr lvl="1"/>
            <a:r>
              <a:rPr lang="en-NZ" sz="1600" dirty="0" smtClean="0"/>
              <a:t>Type IV= individual tumour cells</a:t>
            </a:r>
          </a:p>
          <a:p>
            <a:pPr lvl="0"/>
            <a:r>
              <a:rPr lang="en-NZ" sz="1600" b="1" dirty="0" err="1" smtClean="0"/>
              <a:t>DOI</a:t>
            </a:r>
            <a:r>
              <a:rPr lang="en-NZ" sz="1600" b="1" dirty="0" smtClean="0"/>
              <a:t> </a:t>
            </a:r>
            <a:r>
              <a:rPr lang="en-NZ" sz="1600" b="0" dirty="0" smtClean="0"/>
              <a:t>measurement was problematic.</a:t>
            </a:r>
          </a:p>
          <a:p>
            <a:pPr lvl="1"/>
            <a:endParaRPr lang="en-NZ" sz="1600" dirty="0" smtClean="0"/>
          </a:p>
          <a:p>
            <a:endParaRPr lang="en-NZ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4AD6C-9BC3-4767-B5EC-B43EBFFD931E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24926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BAE2F-EC78-4394-B3AB-0565603B3671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463736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sz="1600" b="0" dirty="0" smtClean="0"/>
          </a:p>
          <a:p>
            <a:pPr lvl="1"/>
            <a:endParaRPr lang="en-NZ" sz="1600" dirty="0" smtClean="0"/>
          </a:p>
          <a:p>
            <a:endParaRPr lang="en-NZ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4AD6C-9BC3-4767-B5EC-B43EBFFD931E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8145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smtClean="0"/>
              <a:t>70% surgeries were unnecessary.</a:t>
            </a:r>
          </a:p>
          <a:p>
            <a:endParaRPr lang="en-NZ" dirty="0" smtClean="0"/>
          </a:p>
          <a:p>
            <a:r>
              <a:rPr lang="en-NZ" dirty="0" smtClean="0"/>
              <a:t>Complete case analysis dropped 8 cases. Single case in POI=1 also dropped. (dropped</a:t>
            </a:r>
            <a:r>
              <a:rPr lang="en-NZ" baseline="0" dirty="0" smtClean="0"/>
              <a:t> </a:t>
            </a:r>
            <a:r>
              <a:rPr lang="en-NZ" dirty="0" smtClean="0"/>
              <a:t>&lt;1.5%).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BAE2F-EC78-4394-B3AB-0565603B3671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03524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BAE2F-EC78-4394-B3AB-0565603B3671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96028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b="1" u="sng" dirty="0" smtClean="0"/>
              <a:t>Cutoffs:</a:t>
            </a:r>
          </a:p>
          <a:p>
            <a:r>
              <a:rPr lang="en-NZ" dirty="0" smtClean="0"/>
              <a:t>Low= </a:t>
            </a:r>
            <a:r>
              <a:rPr lang="en-NZ" dirty="0" err="1" smtClean="0"/>
              <a:t>Prob</a:t>
            </a:r>
            <a:r>
              <a:rPr lang="en-NZ" dirty="0" smtClean="0"/>
              <a:t> &lt; 0.10</a:t>
            </a:r>
          </a:p>
          <a:p>
            <a:r>
              <a:rPr lang="en-NZ" dirty="0" smtClean="0"/>
              <a:t>Minor= </a:t>
            </a:r>
            <a:r>
              <a:rPr lang="en-NZ" dirty="0" err="1" smtClean="0"/>
              <a:t>Prob</a:t>
            </a:r>
            <a:r>
              <a:rPr lang="en-NZ" dirty="0" smtClean="0"/>
              <a:t> 0.10 to 0.17</a:t>
            </a:r>
          </a:p>
          <a:p>
            <a:r>
              <a:rPr lang="en-NZ" dirty="0" smtClean="0"/>
              <a:t>Moderate = </a:t>
            </a:r>
            <a:r>
              <a:rPr lang="en-NZ" dirty="0" err="1" smtClean="0"/>
              <a:t>Prob</a:t>
            </a:r>
            <a:r>
              <a:rPr lang="en-NZ" dirty="0" smtClean="0"/>
              <a:t> 0.18 to 0.24</a:t>
            </a:r>
          </a:p>
          <a:p>
            <a:r>
              <a:rPr lang="en-NZ" dirty="0" smtClean="0"/>
              <a:t>High = </a:t>
            </a:r>
            <a:r>
              <a:rPr lang="en-NZ" dirty="0" err="1" smtClean="0"/>
              <a:t>Prob</a:t>
            </a:r>
            <a:r>
              <a:rPr lang="en-NZ" dirty="0" smtClean="0"/>
              <a:t> 0.25</a:t>
            </a:r>
            <a:r>
              <a:rPr lang="en-NZ" baseline="0" dirty="0" smtClean="0"/>
              <a:t> to 0.34</a:t>
            </a:r>
            <a:endParaRPr lang="en-NZ" dirty="0" smtClean="0"/>
          </a:p>
          <a:p>
            <a:r>
              <a:rPr lang="en-NZ" dirty="0" smtClean="0"/>
              <a:t>Severe = </a:t>
            </a:r>
            <a:r>
              <a:rPr lang="en-NZ" dirty="0" err="1" smtClean="0"/>
              <a:t>Prob</a:t>
            </a:r>
            <a:r>
              <a:rPr lang="en-NZ" dirty="0" smtClean="0"/>
              <a:t> 0.35+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6BAE2F-EC78-4394-B3AB-0565603B3671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587941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7880-D190-47A0-9AB1-1CEECB62F145}" type="datetimeFigureOut">
              <a:rPr lang="en-NZ" smtClean="0"/>
              <a:t>7/12/2018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8E4A-1BE1-4AD7-ABD5-2F4072BC44E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89306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7880-D190-47A0-9AB1-1CEECB62F145}" type="datetimeFigureOut">
              <a:rPr lang="en-NZ" smtClean="0"/>
              <a:t>7/12/2018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8E4A-1BE1-4AD7-ABD5-2F4072BC44E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84733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7880-D190-47A0-9AB1-1CEECB62F145}" type="datetimeFigureOut">
              <a:rPr lang="en-NZ" smtClean="0"/>
              <a:t>7/12/2018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8E4A-1BE1-4AD7-ABD5-2F4072BC44E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33867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7880-D190-47A0-9AB1-1CEECB62F145}" type="datetimeFigureOut">
              <a:rPr lang="en-NZ" smtClean="0"/>
              <a:t>7/12/2018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8E4A-1BE1-4AD7-ABD5-2F4072BC44E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13226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7880-D190-47A0-9AB1-1CEECB62F145}" type="datetimeFigureOut">
              <a:rPr lang="en-NZ" smtClean="0"/>
              <a:t>7/12/2018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8E4A-1BE1-4AD7-ABD5-2F4072BC44E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22057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7880-D190-47A0-9AB1-1CEECB62F145}" type="datetimeFigureOut">
              <a:rPr lang="en-NZ" smtClean="0"/>
              <a:t>7/12/2018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8E4A-1BE1-4AD7-ABD5-2F4072BC44E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22218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7880-D190-47A0-9AB1-1CEECB62F145}" type="datetimeFigureOut">
              <a:rPr lang="en-NZ" smtClean="0"/>
              <a:t>7/12/2018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8E4A-1BE1-4AD7-ABD5-2F4072BC44E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6448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7880-D190-47A0-9AB1-1CEECB62F145}" type="datetimeFigureOut">
              <a:rPr lang="en-NZ" smtClean="0"/>
              <a:t>7/12/2018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8E4A-1BE1-4AD7-ABD5-2F4072BC44E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05684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7880-D190-47A0-9AB1-1CEECB62F145}" type="datetimeFigureOut">
              <a:rPr lang="en-NZ" smtClean="0"/>
              <a:t>7/12/2018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8E4A-1BE1-4AD7-ABD5-2F4072BC44E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4164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7880-D190-47A0-9AB1-1CEECB62F145}" type="datetimeFigureOut">
              <a:rPr lang="en-NZ" smtClean="0"/>
              <a:t>7/12/2018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8E4A-1BE1-4AD7-ABD5-2F4072BC44E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68370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17880-D190-47A0-9AB1-1CEECB62F145}" type="datetimeFigureOut">
              <a:rPr lang="en-NZ" smtClean="0"/>
              <a:t>7/12/2018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28E4A-1BE1-4AD7-ABD5-2F4072BC44E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9508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17880-D190-47A0-9AB1-1CEECB62F145}" type="datetimeFigureOut">
              <a:rPr lang="en-NZ" smtClean="0"/>
              <a:t>7/12/2018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28E4A-1BE1-4AD7-ABD5-2F4072BC44E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2736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3.jpe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3.jpe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9" Type="http://schemas.openxmlformats.org/officeDocument/2006/relationships/image" Target="../media/image1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ocktow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6873" y="-262616"/>
            <a:ext cx="12667340" cy="71253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4087" y="5386341"/>
            <a:ext cx="2073736" cy="10431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4714" y="52772"/>
            <a:ext cx="9754543" cy="540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Open Sans Light"/>
                <a:cs typeface="Open Sans Light"/>
              </a:rPr>
              <a:t>Predicting nodal metastasis among oral cancer patients</a:t>
            </a:r>
          </a:p>
          <a:p>
            <a:pPr algn="ctr"/>
            <a:endParaRPr lang="en-US" sz="5333" b="1" dirty="0" smtClean="0">
              <a:solidFill>
                <a:schemeClr val="bg1"/>
              </a:solidFill>
              <a:latin typeface="Open Sans Light"/>
              <a:cs typeface="Open Sans Light"/>
            </a:endParaRPr>
          </a:p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Open Sans Light"/>
                <a:cs typeface="Open Sans Light"/>
              </a:rPr>
              <a:t>Ari </a:t>
            </a:r>
            <a:r>
              <a:rPr lang="en-US" sz="3200" b="1" dirty="0" err="1" smtClean="0">
                <a:solidFill>
                  <a:schemeClr val="bg1"/>
                </a:solidFill>
                <a:latin typeface="Open Sans Light"/>
                <a:cs typeface="Open Sans Light"/>
              </a:rPr>
              <a:t>Samaranayaka</a:t>
            </a:r>
            <a:r>
              <a:rPr lang="en-US" sz="3200" baseline="30000" dirty="0" err="1" smtClean="0">
                <a:solidFill>
                  <a:schemeClr val="bg1"/>
                </a:solidFill>
                <a:latin typeface="Open Sans Light"/>
                <a:cs typeface="Open Sans Light"/>
              </a:rPr>
              <a:t>1</a:t>
            </a:r>
            <a:r>
              <a:rPr lang="en-US" sz="3200" dirty="0" smtClean="0">
                <a:solidFill>
                  <a:schemeClr val="bg1"/>
                </a:solidFill>
                <a:latin typeface="Open Sans Light"/>
                <a:cs typeface="Open Sans Light"/>
              </a:rPr>
              <a:t>, </a:t>
            </a:r>
            <a:r>
              <a:rPr lang="en-US" sz="3000" dirty="0" smtClean="0">
                <a:solidFill>
                  <a:schemeClr val="bg1"/>
                </a:solidFill>
                <a:latin typeface="Open Sans Light"/>
                <a:cs typeface="Open Sans Light"/>
              </a:rPr>
              <a:t>R K De </a:t>
            </a:r>
            <a:r>
              <a:rPr lang="en-US" sz="3000" dirty="0" err="1" smtClean="0">
                <a:solidFill>
                  <a:schemeClr val="bg1"/>
                </a:solidFill>
                <a:latin typeface="Open Sans Light"/>
                <a:cs typeface="Open Sans Light"/>
              </a:rPr>
              <a:t>Silva</a:t>
            </a:r>
            <a:r>
              <a:rPr lang="en-US" sz="3000" baseline="30000" dirty="0" err="1" smtClean="0">
                <a:solidFill>
                  <a:schemeClr val="bg1"/>
                </a:solidFill>
                <a:latin typeface="Open Sans Light"/>
                <a:cs typeface="Open Sans Light"/>
              </a:rPr>
              <a:t>2</a:t>
            </a:r>
            <a:r>
              <a:rPr lang="en-US" sz="3000" dirty="0" smtClean="0">
                <a:solidFill>
                  <a:schemeClr val="bg1"/>
                </a:solidFill>
                <a:latin typeface="Open Sans Light"/>
                <a:cs typeface="Open Sans Light"/>
              </a:rPr>
              <a:t>,</a:t>
            </a:r>
          </a:p>
          <a:p>
            <a:pPr algn="ctr"/>
            <a:r>
              <a:rPr lang="en-US" sz="3000" dirty="0" smtClean="0">
                <a:solidFill>
                  <a:schemeClr val="bg1"/>
                </a:solidFill>
                <a:latin typeface="Open Sans Light"/>
                <a:cs typeface="Open Sans Light"/>
              </a:rPr>
              <a:t>B S M S </a:t>
            </a:r>
            <a:r>
              <a:rPr lang="en-US" sz="3000" dirty="0" err="1" smtClean="0">
                <a:solidFill>
                  <a:schemeClr val="bg1"/>
                </a:solidFill>
                <a:latin typeface="Open Sans Light"/>
                <a:cs typeface="Open Sans Light"/>
              </a:rPr>
              <a:t>Siriwardena</a:t>
            </a:r>
            <a:r>
              <a:rPr lang="en-US" sz="3000" baseline="30000" dirty="0" err="1" smtClean="0">
                <a:solidFill>
                  <a:schemeClr val="bg1"/>
                </a:solidFill>
                <a:latin typeface="Open Sans Light"/>
                <a:cs typeface="Open Sans Light"/>
              </a:rPr>
              <a:t>3</a:t>
            </a:r>
            <a:r>
              <a:rPr lang="en-US" sz="3000" dirty="0" smtClean="0">
                <a:solidFill>
                  <a:schemeClr val="bg1"/>
                </a:solidFill>
                <a:latin typeface="Open Sans Light"/>
                <a:cs typeface="Open Sans Light"/>
              </a:rPr>
              <a:t>, W A M U L </a:t>
            </a:r>
            <a:r>
              <a:rPr lang="en-US" sz="3000" dirty="0" err="1" smtClean="0">
                <a:solidFill>
                  <a:schemeClr val="bg1"/>
                </a:solidFill>
                <a:latin typeface="Open Sans Light"/>
                <a:cs typeface="Open Sans Light"/>
              </a:rPr>
              <a:t>Abesinghe</a:t>
            </a:r>
            <a:r>
              <a:rPr lang="en-US" sz="3000" baseline="30000" dirty="0" err="1" smtClean="0">
                <a:solidFill>
                  <a:schemeClr val="bg1"/>
                </a:solidFill>
                <a:latin typeface="Open Sans Light"/>
                <a:cs typeface="Open Sans Light"/>
              </a:rPr>
              <a:t>3</a:t>
            </a:r>
            <a:r>
              <a:rPr lang="en-US" sz="3000" dirty="0" smtClean="0">
                <a:solidFill>
                  <a:schemeClr val="bg1"/>
                </a:solidFill>
                <a:latin typeface="Open Sans Light"/>
                <a:cs typeface="Open Sans Light"/>
              </a:rPr>
              <a:t>, </a:t>
            </a:r>
          </a:p>
          <a:p>
            <a:pPr algn="ctr"/>
            <a:r>
              <a:rPr lang="en-US" sz="3000" dirty="0" smtClean="0">
                <a:solidFill>
                  <a:schemeClr val="bg1"/>
                </a:solidFill>
                <a:latin typeface="Open Sans Light"/>
                <a:cs typeface="Open Sans Light"/>
              </a:rPr>
              <a:t>W M </a:t>
            </a:r>
            <a:r>
              <a:rPr lang="en-US" sz="3000" dirty="0" err="1" smtClean="0">
                <a:solidFill>
                  <a:schemeClr val="bg1"/>
                </a:solidFill>
                <a:latin typeface="Open Sans Light"/>
                <a:cs typeface="Open Sans Light"/>
              </a:rPr>
              <a:t>Tilakaratne</a:t>
            </a:r>
            <a:r>
              <a:rPr lang="en-US" sz="3000" baseline="30000" dirty="0" err="1" smtClean="0">
                <a:solidFill>
                  <a:schemeClr val="bg1"/>
                </a:solidFill>
                <a:latin typeface="Open Sans Light"/>
                <a:cs typeface="Open Sans Light"/>
              </a:rPr>
              <a:t>3</a:t>
            </a:r>
            <a:endParaRPr lang="en-US" sz="3000" baseline="30000" dirty="0" smtClean="0">
              <a:solidFill>
                <a:schemeClr val="bg1"/>
              </a:solidFill>
              <a:latin typeface="Open Sans Light"/>
              <a:cs typeface="Open Sans Light"/>
            </a:endParaRPr>
          </a:p>
          <a:p>
            <a:pPr algn="ctr"/>
            <a:endParaRPr lang="en-US" sz="3200" dirty="0">
              <a:solidFill>
                <a:schemeClr val="bg1"/>
              </a:solidFill>
              <a:latin typeface="Open Sans Light"/>
              <a:cs typeface="Open Sans Light"/>
            </a:endParaRPr>
          </a:p>
          <a:p>
            <a:r>
              <a:rPr lang="en-US" sz="2000" dirty="0" smtClean="0">
                <a:solidFill>
                  <a:schemeClr val="bg1"/>
                </a:solidFill>
                <a:latin typeface="Open Sans Light"/>
                <a:cs typeface="Open Sans Light"/>
              </a:rPr>
              <a:t>1 Biostatistics Unit, University of Otago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Open Sans Light"/>
                <a:cs typeface="Open Sans Light"/>
              </a:rPr>
              <a:t>2 </a:t>
            </a:r>
            <a:r>
              <a:rPr lang="en-US" sz="2000" dirty="0" err="1" smtClean="0">
                <a:solidFill>
                  <a:schemeClr val="bg1"/>
                </a:solidFill>
                <a:latin typeface="Open Sans Light"/>
                <a:cs typeface="Open Sans Light"/>
              </a:rPr>
              <a:t>Dept</a:t>
            </a:r>
            <a:r>
              <a:rPr lang="en-US" sz="2000" dirty="0" smtClean="0">
                <a:solidFill>
                  <a:schemeClr val="bg1"/>
                </a:solidFill>
                <a:latin typeface="Open Sans Light"/>
                <a:cs typeface="Open Sans Light"/>
              </a:rPr>
              <a:t> of Oral Diagnostic &amp; Surgical Sciences, University of Otago</a:t>
            </a:r>
          </a:p>
          <a:p>
            <a:r>
              <a:rPr lang="en-US" sz="2000" dirty="0" smtClean="0">
                <a:solidFill>
                  <a:schemeClr val="bg1"/>
                </a:solidFill>
                <a:latin typeface="Open Sans Light"/>
                <a:cs typeface="Open Sans Light"/>
              </a:rPr>
              <a:t>3 </a:t>
            </a:r>
            <a:r>
              <a:rPr lang="en-US" sz="2000" dirty="0" err="1" smtClean="0">
                <a:solidFill>
                  <a:schemeClr val="bg1"/>
                </a:solidFill>
                <a:latin typeface="Open Sans Light"/>
                <a:cs typeface="Open Sans Light"/>
              </a:rPr>
              <a:t>Dept</a:t>
            </a:r>
            <a:r>
              <a:rPr lang="en-US" sz="2000" dirty="0" smtClean="0">
                <a:solidFill>
                  <a:schemeClr val="bg1"/>
                </a:solidFill>
                <a:latin typeface="Open Sans Light"/>
                <a:cs typeface="Open Sans Light"/>
              </a:rPr>
              <a:t> of Oral Pathology, University of Peradeniya, Sri Lanka</a:t>
            </a:r>
            <a:endParaRPr lang="en-US" sz="2000" dirty="0">
              <a:solidFill>
                <a:schemeClr val="bg1"/>
              </a:solidFill>
              <a:latin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59718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ckground whit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867" t="10100"/>
          <a:stretch/>
        </p:blipFill>
        <p:spPr>
          <a:xfrm>
            <a:off x="2765660" y="457200"/>
            <a:ext cx="9144000" cy="60464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886" y="125128"/>
            <a:ext cx="7203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 smtClean="0"/>
              <a:t>Nodal metastases risk charts</a:t>
            </a:r>
            <a:endParaRPr lang="en-NZ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26" y="860661"/>
            <a:ext cx="3046501" cy="396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5502" y="856918"/>
            <a:ext cx="4671301" cy="81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506" y="1649000"/>
            <a:ext cx="4671301" cy="317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1953" y="1658625"/>
            <a:ext cx="2348344" cy="317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7819" y="4979312"/>
            <a:ext cx="5766010" cy="176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96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ckground whit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867" t="10100"/>
          <a:stretch/>
        </p:blipFill>
        <p:spPr>
          <a:xfrm>
            <a:off x="2765660" y="457200"/>
            <a:ext cx="9144000" cy="60464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886" y="125128"/>
            <a:ext cx="6929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 smtClean="0"/>
              <a:t>Nodal metastases risk charts</a:t>
            </a:r>
            <a:endParaRPr lang="en-NZ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426" y="860661"/>
            <a:ext cx="3046501" cy="396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5502" y="856918"/>
            <a:ext cx="4671301" cy="81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4646" y="1648061"/>
            <a:ext cx="4671301" cy="3175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1953" y="1658625"/>
            <a:ext cx="2348344" cy="317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1632" y="1658625"/>
            <a:ext cx="2348344" cy="3175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7819" y="4979312"/>
            <a:ext cx="5766010" cy="176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4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whit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867" t="10100"/>
          <a:stretch/>
        </p:blipFill>
        <p:spPr>
          <a:xfrm>
            <a:off x="2765660" y="457200"/>
            <a:ext cx="9144000" cy="60464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7513" y="157812"/>
            <a:ext cx="9948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u="sng" dirty="0" smtClean="0"/>
              <a:t>ROC curve &amp; Sensitivity/specificity plot</a:t>
            </a:r>
            <a:endParaRPr lang="en-NZ" sz="4000" b="1" u="sng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768" y="1600233"/>
            <a:ext cx="5445231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66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whit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867" t="10100"/>
          <a:stretch/>
        </p:blipFill>
        <p:spPr>
          <a:xfrm>
            <a:off x="2765660" y="457200"/>
            <a:ext cx="9144000" cy="60464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7513" y="157812"/>
            <a:ext cx="9948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u="sng" dirty="0" smtClean="0"/>
              <a:t>ROC curve &amp; Sensitivity/specificity plot</a:t>
            </a:r>
            <a:endParaRPr lang="en-NZ" sz="4000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853" y="1579032"/>
            <a:ext cx="5445234" cy="396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768" y="1600233"/>
            <a:ext cx="5445231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07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12959"/>
            <a:ext cx="113723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/>
              <a:t>Measuring Depth:</a:t>
            </a:r>
          </a:p>
          <a:p>
            <a:r>
              <a:rPr lang="en-NZ" sz="2800" dirty="0" smtClean="0"/>
              <a:t>Depth of invasion is from normal baseline to deepest point. Histological sections were prepared for treatment purpose, so whole depth of the tumour not included in a single histological section for one third of people. Their depths were under-measured (</a:t>
            </a:r>
            <a:r>
              <a:rPr lang="en-NZ" sz="2800" dirty="0" err="1" smtClean="0"/>
              <a:t>ie</a:t>
            </a:r>
            <a:r>
              <a:rPr lang="en-NZ" sz="2800" dirty="0" smtClean="0"/>
              <a:t>, censored).     </a:t>
            </a:r>
            <a:endParaRPr lang="en-NZ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489" y="2459728"/>
            <a:ext cx="10576101" cy="424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5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whit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867" t="10100"/>
          <a:stretch/>
        </p:blipFill>
        <p:spPr>
          <a:xfrm>
            <a:off x="2765660" y="457200"/>
            <a:ext cx="9144000" cy="604647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NZ" b="1" dirty="0" smtClean="0">
                <a:latin typeface="+mn-lt"/>
              </a:rPr>
              <a:t>About censored depths</a:t>
            </a:r>
            <a:endParaRPr lang="en-NZ" b="1" dirty="0">
              <a:latin typeface="+mn-lt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0001250" cy="4525963"/>
          </a:xfrm>
        </p:spPr>
        <p:txBody>
          <a:bodyPr>
            <a:normAutofit/>
          </a:bodyPr>
          <a:lstStyle/>
          <a:p>
            <a:r>
              <a:rPr lang="en-NZ" dirty="0" smtClean="0"/>
              <a:t>232(37%) depth measurements were censored.</a:t>
            </a:r>
          </a:p>
          <a:p>
            <a:r>
              <a:rPr lang="en-NZ" dirty="0" smtClean="0"/>
              <a:t>Metastases were more common among censored depths (37% vs 26%, P=0.005).</a:t>
            </a:r>
            <a:endParaRPr lang="en-NZ" dirty="0"/>
          </a:p>
          <a:p>
            <a:r>
              <a:rPr lang="en-NZ" dirty="0" smtClean="0"/>
              <a:t>Used </a:t>
            </a:r>
            <a:r>
              <a:rPr lang="en-NZ" dirty="0"/>
              <a:t>all depths as </a:t>
            </a:r>
            <a:r>
              <a:rPr lang="en-NZ" dirty="0" smtClean="0"/>
              <a:t>measured in the model. Possible bias in estimated effect of depth.</a:t>
            </a:r>
          </a:p>
          <a:p>
            <a:r>
              <a:rPr lang="en-NZ" dirty="0" smtClean="0"/>
              <a:t>Stratified analyses using uncensored and censored depths yield slightly different models,  but almost no change in risk charts. 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9833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whit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867" t="10100"/>
          <a:stretch/>
        </p:blipFill>
        <p:spPr>
          <a:xfrm>
            <a:off x="2765660" y="457200"/>
            <a:ext cx="9144000" cy="60464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017" y="939340"/>
            <a:ext cx="101304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u="sng" dirty="0" smtClean="0"/>
              <a:t>Strengths:</a:t>
            </a:r>
          </a:p>
          <a:p>
            <a:pPr marL="446088" indent="-263525">
              <a:buFont typeface="Arial" panose="020B0604020202020204" pitchFamily="34" charset="0"/>
              <a:buChar char="•"/>
            </a:pPr>
            <a:r>
              <a:rPr lang="en-NZ" sz="2800" dirty="0" smtClean="0"/>
              <a:t>Very simple model using easily </a:t>
            </a:r>
            <a:r>
              <a:rPr lang="en-NZ" sz="2800" dirty="0"/>
              <a:t>available data, not requiring </a:t>
            </a:r>
            <a:r>
              <a:rPr lang="en-NZ" sz="2800" dirty="0" smtClean="0"/>
              <a:t>‘expensive’ data.</a:t>
            </a:r>
            <a:endParaRPr lang="en-NZ" sz="2800" dirty="0"/>
          </a:p>
          <a:p>
            <a:pPr marL="446088" indent="-263525">
              <a:buFont typeface="Arial" panose="020B0604020202020204" pitchFamily="34" charset="0"/>
              <a:buChar char="•"/>
            </a:pPr>
            <a:r>
              <a:rPr lang="en-NZ" sz="2800" dirty="0" smtClean="0"/>
              <a:t>Large representative sample (compared to other studies and # of parameters in model) </a:t>
            </a:r>
          </a:p>
          <a:p>
            <a:pPr marL="446088" indent="-263525">
              <a:buFont typeface="Arial" panose="020B0604020202020204" pitchFamily="34" charset="0"/>
              <a:buChar char="•"/>
            </a:pPr>
            <a:r>
              <a:rPr lang="en-NZ" sz="2800" dirty="0" smtClean="0"/>
              <a:t>All data were surgically or </a:t>
            </a:r>
            <a:r>
              <a:rPr lang="en-NZ" sz="2800" dirty="0" err="1" smtClean="0"/>
              <a:t>histopathologically</a:t>
            </a:r>
            <a:r>
              <a:rPr lang="en-NZ" sz="2800" dirty="0" smtClean="0"/>
              <a:t> validated.</a:t>
            </a:r>
            <a:endParaRPr lang="en-NZ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59142" y="170352"/>
            <a:ext cx="5847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b="1" dirty="0" smtClean="0"/>
              <a:t>Strengths/weaknesses</a:t>
            </a:r>
            <a:endParaRPr lang="en-NZ" sz="4400" b="1" dirty="0"/>
          </a:p>
        </p:txBody>
      </p:sp>
    </p:spTree>
    <p:extLst>
      <p:ext uri="{BB962C8B-B14F-4D97-AF65-F5344CB8AC3E}">
        <p14:creationId xmlns:p14="http://schemas.microsoft.com/office/powerpoint/2010/main" val="122160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whit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867" t="10100"/>
          <a:stretch/>
        </p:blipFill>
        <p:spPr>
          <a:xfrm>
            <a:off x="2765660" y="457200"/>
            <a:ext cx="9144000" cy="60464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017" y="939340"/>
            <a:ext cx="1013041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u="sng" dirty="0" smtClean="0"/>
              <a:t>Strengths:</a:t>
            </a:r>
          </a:p>
          <a:p>
            <a:pPr marL="446088" indent="-263525">
              <a:buFont typeface="Arial" panose="020B0604020202020204" pitchFamily="34" charset="0"/>
              <a:buChar char="•"/>
            </a:pPr>
            <a:r>
              <a:rPr lang="en-NZ" sz="2800" dirty="0" smtClean="0"/>
              <a:t>Very simple model using easily available data</a:t>
            </a:r>
            <a:r>
              <a:rPr lang="en-NZ" sz="2800" dirty="0"/>
              <a:t>, not requiring </a:t>
            </a:r>
            <a:r>
              <a:rPr lang="en-NZ" sz="2800" dirty="0" smtClean="0"/>
              <a:t>‘expensive’ data.</a:t>
            </a:r>
            <a:endParaRPr lang="en-NZ" sz="2800" dirty="0"/>
          </a:p>
          <a:p>
            <a:pPr marL="446088" indent="-263525">
              <a:buFont typeface="Arial" panose="020B0604020202020204" pitchFamily="34" charset="0"/>
              <a:buChar char="•"/>
            </a:pPr>
            <a:r>
              <a:rPr lang="en-NZ" sz="2800" dirty="0" smtClean="0"/>
              <a:t>Large representative sample (compared to other studies and # of parameters in model) </a:t>
            </a:r>
          </a:p>
          <a:p>
            <a:pPr marL="446088" indent="-263525">
              <a:buFont typeface="Arial" panose="020B0604020202020204" pitchFamily="34" charset="0"/>
              <a:buChar char="•"/>
            </a:pPr>
            <a:r>
              <a:rPr lang="en-NZ" sz="2800" dirty="0" smtClean="0"/>
              <a:t>All data were surgically or </a:t>
            </a:r>
            <a:r>
              <a:rPr lang="en-NZ" sz="2800" dirty="0" err="1" smtClean="0"/>
              <a:t>histopathologically</a:t>
            </a:r>
            <a:r>
              <a:rPr lang="en-NZ" sz="2800" dirty="0" smtClean="0"/>
              <a:t> validated.</a:t>
            </a:r>
            <a:endParaRPr lang="en-NZ" sz="2800" dirty="0" smtClean="0">
              <a:solidFill>
                <a:srgbClr val="FF0000"/>
              </a:solidFill>
            </a:endParaRPr>
          </a:p>
          <a:p>
            <a:r>
              <a:rPr lang="en-NZ" sz="2800" b="1" u="sng" dirty="0" smtClean="0"/>
              <a:t>Weakness:</a:t>
            </a:r>
          </a:p>
          <a:p>
            <a:pPr marL="446088" indent="-263525">
              <a:buFont typeface="Arial" panose="020B0604020202020204" pitchFamily="34" charset="0"/>
              <a:buChar char="•"/>
            </a:pPr>
            <a:r>
              <a:rPr lang="en-NZ" sz="2800" dirty="0" smtClean="0"/>
              <a:t>Censored depths.</a:t>
            </a:r>
            <a:endParaRPr lang="en-NZ" sz="1600" dirty="0" smtClean="0"/>
          </a:p>
          <a:p>
            <a:pPr marL="446088" indent="-263525">
              <a:buFont typeface="Arial" panose="020B0604020202020204" pitchFamily="34" charset="0"/>
              <a:buChar char="•"/>
            </a:pPr>
            <a:r>
              <a:rPr lang="en-NZ" sz="2800" dirty="0" smtClean="0"/>
              <a:t>Data came from a single country. No </a:t>
            </a:r>
            <a:r>
              <a:rPr lang="en-NZ" sz="2800" dirty="0"/>
              <a:t>validation using data outside of developing </a:t>
            </a:r>
            <a:r>
              <a:rPr lang="en-NZ" sz="2800" dirty="0" smtClean="0"/>
              <a:t>setting.</a:t>
            </a:r>
            <a:endParaRPr lang="en-NZ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59142" y="170352"/>
            <a:ext cx="5847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b="1" dirty="0" smtClean="0"/>
              <a:t>Strengths/weaknesses</a:t>
            </a:r>
            <a:endParaRPr lang="en-NZ" sz="4400" b="1" dirty="0"/>
          </a:p>
        </p:txBody>
      </p:sp>
    </p:spTree>
    <p:extLst>
      <p:ext uri="{BB962C8B-B14F-4D97-AF65-F5344CB8AC3E}">
        <p14:creationId xmlns:p14="http://schemas.microsoft.com/office/powerpoint/2010/main" val="326765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whit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867" t="10100"/>
          <a:stretch/>
        </p:blipFill>
        <p:spPr>
          <a:xfrm>
            <a:off x="2765660" y="457200"/>
            <a:ext cx="9144000" cy="60464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017" y="939340"/>
            <a:ext cx="1013041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u="sng" dirty="0" smtClean="0"/>
              <a:t>Strengths:</a:t>
            </a:r>
          </a:p>
          <a:p>
            <a:pPr marL="446088" indent="-263525">
              <a:buFont typeface="Arial" panose="020B0604020202020204" pitchFamily="34" charset="0"/>
              <a:buChar char="•"/>
            </a:pPr>
            <a:r>
              <a:rPr lang="en-NZ" sz="2800" dirty="0" smtClean="0"/>
              <a:t>Very simple model using easily </a:t>
            </a:r>
            <a:r>
              <a:rPr lang="en-NZ" sz="2800" dirty="0"/>
              <a:t>available data, not requiring </a:t>
            </a:r>
            <a:r>
              <a:rPr lang="en-NZ" sz="2800" dirty="0" smtClean="0"/>
              <a:t>‘expensive’ data.</a:t>
            </a:r>
            <a:endParaRPr lang="en-NZ" sz="2800" dirty="0"/>
          </a:p>
          <a:p>
            <a:pPr marL="446088" indent="-263525">
              <a:buFont typeface="Arial" panose="020B0604020202020204" pitchFamily="34" charset="0"/>
              <a:buChar char="•"/>
            </a:pPr>
            <a:r>
              <a:rPr lang="en-NZ" sz="2800" dirty="0" smtClean="0"/>
              <a:t>Large representative sample (compared to other studies and # of parameters in model) </a:t>
            </a:r>
          </a:p>
          <a:p>
            <a:pPr marL="446088" indent="-263525">
              <a:buFont typeface="Arial" panose="020B0604020202020204" pitchFamily="34" charset="0"/>
              <a:buChar char="•"/>
            </a:pPr>
            <a:r>
              <a:rPr lang="en-NZ" sz="2800" dirty="0" smtClean="0"/>
              <a:t>All data were surgically or </a:t>
            </a:r>
            <a:r>
              <a:rPr lang="en-NZ" sz="2800" dirty="0" err="1" smtClean="0"/>
              <a:t>histopathologically</a:t>
            </a:r>
            <a:r>
              <a:rPr lang="en-NZ" sz="2800" dirty="0" smtClean="0"/>
              <a:t> validated.</a:t>
            </a:r>
            <a:endParaRPr lang="en-NZ" sz="2800" dirty="0" smtClean="0">
              <a:solidFill>
                <a:srgbClr val="FF0000"/>
              </a:solidFill>
            </a:endParaRPr>
          </a:p>
          <a:p>
            <a:r>
              <a:rPr lang="en-NZ" sz="2800" b="1" u="sng" dirty="0" smtClean="0"/>
              <a:t>Weakness:</a:t>
            </a:r>
          </a:p>
          <a:p>
            <a:pPr marL="446088" indent="-263525">
              <a:buFont typeface="Arial" panose="020B0604020202020204" pitchFamily="34" charset="0"/>
              <a:buChar char="•"/>
            </a:pPr>
            <a:r>
              <a:rPr lang="en-NZ" sz="2800" dirty="0" smtClean="0"/>
              <a:t>Censored depths.</a:t>
            </a:r>
          </a:p>
          <a:p>
            <a:pPr marL="446088" indent="-263525">
              <a:buFont typeface="Arial" panose="020B0604020202020204" pitchFamily="34" charset="0"/>
              <a:buChar char="•"/>
            </a:pPr>
            <a:r>
              <a:rPr lang="en-NZ" sz="2800" dirty="0" smtClean="0"/>
              <a:t>Data came from a single country. No </a:t>
            </a:r>
            <a:r>
              <a:rPr lang="en-NZ" sz="2800" dirty="0"/>
              <a:t>validation using data outside of developing </a:t>
            </a:r>
            <a:r>
              <a:rPr lang="en-NZ" sz="2800" dirty="0" smtClean="0"/>
              <a:t>setting.</a:t>
            </a:r>
          </a:p>
          <a:p>
            <a:r>
              <a:rPr lang="en-NZ" sz="2800" b="1" u="sng" dirty="0" smtClean="0"/>
              <a:t>Implications:</a:t>
            </a:r>
          </a:p>
          <a:p>
            <a:pPr marL="446088" indent="-263525">
              <a:buFont typeface="Arial" panose="020B0604020202020204" pitchFamily="34" charset="0"/>
              <a:buChar char="•"/>
            </a:pPr>
            <a:r>
              <a:rPr lang="en-NZ" sz="2800" dirty="0" smtClean="0"/>
              <a:t>Difficult to implement in ‘open market’ health care settings.</a:t>
            </a:r>
            <a:endParaRPr lang="en-NZ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59142" y="170352"/>
            <a:ext cx="58473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b="1" dirty="0" smtClean="0"/>
              <a:t>Strengths/weaknesses</a:t>
            </a:r>
            <a:endParaRPr lang="en-NZ" sz="4400" b="1" dirty="0"/>
          </a:p>
        </p:txBody>
      </p:sp>
    </p:spTree>
    <p:extLst>
      <p:ext uri="{BB962C8B-B14F-4D97-AF65-F5344CB8AC3E}">
        <p14:creationId xmlns:p14="http://schemas.microsoft.com/office/powerpoint/2010/main" val="199758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 white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867" t="10100"/>
          <a:stretch/>
        </p:blipFill>
        <p:spPr>
          <a:xfrm>
            <a:off x="2765660" y="457200"/>
            <a:ext cx="9144000" cy="60464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9213" y="481512"/>
            <a:ext cx="51976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400" b="1" dirty="0" smtClean="0"/>
              <a:t>Future research</a:t>
            </a:r>
            <a:endParaRPr lang="en-NZ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48414" y="1198947"/>
            <a:ext cx="856708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3200" dirty="0" smtClean="0"/>
              <a:t>Validation of the model using independent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NZ" sz="3200" dirty="0" smtClean="0"/>
              <a:t>Probability cut-off threshold(s) to select patients for surgery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Z" dirty="0" smtClean="0"/>
          </a:p>
          <a:p>
            <a:endParaRPr lang="en-NZ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02469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whit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867" t="10100"/>
          <a:stretch/>
        </p:blipFill>
        <p:spPr>
          <a:xfrm>
            <a:off x="2758440" y="411480"/>
            <a:ext cx="9144000" cy="619506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94358" y="169515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NZ" sz="4800" b="1" dirty="0">
                <a:solidFill>
                  <a:srgbClr val="002060"/>
                </a:solidFill>
                <a:latin typeface="Open Sans"/>
                <a:cs typeface="Open Sans"/>
              </a:rPr>
              <a:t>Why?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14812" y="2453915"/>
            <a:ext cx="8229600" cy="975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en-NZ" dirty="0">
              <a:solidFill>
                <a:srgbClr val="0D2457"/>
              </a:solidFill>
              <a:latin typeface="Open Sans Semibold"/>
              <a:cs typeface="Open Sans Semibold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95703" y="1116336"/>
            <a:ext cx="8991197" cy="5732169"/>
          </a:xfrm>
        </p:spPr>
        <p:txBody>
          <a:bodyPr>
            <a:noAutofit/>
          </a:bodyPr>
          <a:lstStyle/>
          <a:p>
            <a:r>
              <a:rPr lang="en-AU" sz="2400" b="1" dirty="0" smtClean="0">
                <a:solidFill>
                  <a:srgbClr val="002060"/>
                </a:solidFill>
              </a:rPr>
              <a:t>Oral squamous cell carcinoma (</a:t>
            </a:r>
            <a:r>
              <a:rPr lang="en-AU" sz="2400" b="1" dirty="0" err="1" smtClean="0">
                <a:solidFill>
                  <a:srgbClr val="002060"/>
                </a:solidFill>
              </a:rPr>
              <a:t>OSCC</a:t>
            </a:r>
            <a:r>
              <a:rPr lang="en-AU" sz="2400" b="1" dirty="0" smtClean="0">
                <a:solidFill>
                  <a:srgbClr val="002060"/>
                </a:solidFill>
              </a:rPr>
              <a:t>) is prevalent, especially in Asia.</a:t>
            </a:r>
          </a:p>
          <a:p>
            <a:r>
              <a:rPr lang="en-AU" sz="2400" b="1" dirty="0" smtClean="0">
                <a:solidFill>
                  <a:srgbClr val="002060"/>
                </a:solidFill>
              </a:rPr>
              <a:t>Survival reduced to 50% if lymph nodes metastases are present.</a:t>
            </a:r>
          </a:p>
          <a:p>
            <a:r>
              <a:rPr lang="en-AU" sz="2400" b="1" dirty="0" smtClean="0">
                <a:solidFill>
                  <a:srgbClr val="002060"/>
                </a:solidFill>
              </a:rPr>
              <a:t>Gold standard treatment </a:t>
            </a:r>
            <a:r>
              <a:rPr lang="en-AU" sz="2400" b="1" dirty="0">
                <a:solidFill>
                  <a:srgbClr val="002060"/>
                </a:solidFill>
              </a:rPr>
              <a:t>is surgically removal of </a:t>
            </a:r>
            <a:r>
              <a:rPr lang="en-AU" sz="2400" b="1" dirty="0" smtClean="0">
                <a:solidFill>
                  <a:srgbClr val="002060"/>
                </a:solidFill>
              </a:rPr>
              <a:t>nodal metastases</a:t>
            </a:r>
            <a:r>
              <a:rPr lang="en-AU" sz="2400" b="1" dirty="0">
                <a:solidFill>
                  <a:srgbClr val="002060"/>
                </a:solidFill>
              </a:rPr>
              <a:t>, </a:t>
            </a:r>
            <a:r>
              <a:rPr lang="en-AU" sz="2400" b="1" dirty="0" smtClean="0">
                <a:solidFill>
                  <a:srgbClr val="002060"/>
                </a:solidFill>
              </a:rPr>
              <a:t>with/without </a:t>
            </a:r>
            <a:r>
              <a:rPr lang="en-AU" sz="2400" b="1" dirty="0" err="1" smtClean="0">
                <a:solidFill>
                  <a:srgbClr val="002060"/>
                </a:solidFill>
              </a:rPr>
              <a:t>followup</a:t>
            </a:r>
            <a:r>
              <a:rPr lang="en-AU" sz="2400" b="1" dirty="0" smtClean="0">
                <a:solidFill>
                  <a:srgbClr val="002060"/>
                </a:solidFill>
              </a:rPr>
              <a:t> radiotherapy.</a:t>
            </a:r>
            <a:endParaRPr lang="en-AU" sz="2400" b="1" dirty="0">
              <a:solidFill>
                <a:srgbClr val="002060"/>
              </a:solidFill>
            </a:endParaRPr>
          </a:p>
          <a:p>
            <a:r>
              <a:rPr lang="en-AU" sz="2400" b="1" dirty="0" smtClean="0">
                <a:solidFill>
                  <a:srgbClr val="002060"/>
                </a:solidFill>
              </a:rPr>
              <a:t>Difficult to diagnose who has nodal metastases. Advanced scanning (CT/MRI/PET) is useful, but not good for very small tumours. Also not possible in developing countries.</a:t>
            </a:r>
          </a:p>
          <a:p>
            <a:r>
              <a:rPr lang="en-AU" sz="2400" b="1" dirty="0" smtClean="0">
                <a:solidFill>
                  <a:srgbClr val="002060"/>
                </a:solidFill>
              </a:rPr>
              <a:t>About 70% of surgeries are done unnecessarily (without nodal metastases), creating severe unnecessarily side effects and costs.  </a:t>
            </a:r>
          </a:p>
          <a:p>
            <a:r>
              <a:rPr lang="en-AU" sz="2400" b="1" dirty="0" smtClean="0">
                <a:solidFill>
                  <a:srgbClr val="002060"/>
                </a:solidFill>
              </a:rPr>
              <a:t>Predictive models recommended to identify patients for surgery.</a:t>
            </a:r>
          </a:p>
          <a:p>
            <a:r>
              <a:rPr lang="en-AU" sz="2400" b="1" dirty="0" smtClean="0">
                <a:solidFill>
                  <a:srgbClr val="002060"/>
                </a:solidFill>
              </a:rPr>
              <a:t>Models from different </a:t>
            </a:r>
            <a:r>
              <a:rPr lang="en-GB" sz="2400" b="1" dirty="0" smtClean="0">
                <a:solidFill>
                  <a:srgbClr val="002060"/>
                </a:solidFill>
              </a:rPr>
              <a:t>aetiological</a:t>
            </a:r>
            <a:r>
              <a:rPr lang="en-AU" sz="2400" b="1" dirty="0" smtClean="0">
                <a:solidFill>
                  <a:srgbClr val="002060"/>
                </a:solidFill>
              </a:rPr>
              <a:t> backgrounds are not generalizable. Metastases related to health habits. T</a:t>
            </a:r>
            <a:r>
              <a:rPr lang="en-GB" sz="2400" b="1" dirty="0" smtClean="0">
                <a:solidFill>
                  <a:srgbClr val="002060"/>
                </a:solidFill>
              </a:rPr>
              <a:t>o smoking, alcohol, and HPV in Europe, to chewing of tobacco, betel, and areca in South Asian countries.</a:t>
            </a:r>
            <a:endParaRPr lang="en-A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2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gistry_detail_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605" b="12605"/>
          <a:stretch/>
        </p:blipFill>
        <p:spPr>
          <a:xfrm>
            <a:off x="0" y="0"/>
            <a:ext cx="12262731" cy="6897787"/>
          </a:xfrm>
          <a:prstGeom prst="rect">
            <a:avLst/>
          </a:prstGeom>
        </p:spPr>
      </p:pic>
      <p:pic>
        <p:nvPicPr>
          <p:cNvPr id="5" name="Picture 4" descr="BANNER.jpg"/>
          <p:cNvPicPr>
            <a:picLocks noChangeAspect="1"/>
          </p:cNvPicPr>
          <p:nvPr/>
        </p:nvPicPr>
        <p:blipFill>
          <a:blip r:embed="rId4" cstate="print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90015"/>
            <a:ext cx="12262731" cy="21185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917" y="4190015"/>
            <a:ext cx="1186489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>
                <a:solidFill>
                  <a:schemeClr val="bg1"/>
                </a:solidFill>
                <a:latin typeface="arial" panose="020B0604020202020204" pitchFamily="34" charset="0"/>
              </a:rPr>
              <a:t>De Silva et. al. (2018). A model to predict nodal metastasis in patients with oral squamous cell carcinoma. </a:t>
            </a:r>
            <a:r>
              <a:rPr lang="en-NZ" sz="2800" b="1" dirty="0" err="1">
                <a:solidFill>
                  <a:schemeClr val="bg1"/>
                </a:solidFill>
                <a:latin typeface="arial" panose="020B0604020202020204" pitchFamily="34" charset="0"/>
              </a:rPr>
              <a:t>PLoS</a:t>
            </a:r>
            <a:r>
              <a:rPr lang="en-NZ" sz="2800" b="1" dirty="0">
                <a:solidFill>
                  <a:schemeClr val="bg1"/>
                </a:solidFill>
                <a:latin typeface="arial" panose="020B0604020202020204" pitchFamily="34" charset="0"/>
              </a:rPr>
              <a:t> ONE </a:t>
            </a:r>
            <a:r>
              <a:rPr lang="en-NZ" sz="2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13(8): </a:t>
            </a:r>
            <a:r>
              <a:rPr lang="en-NZ" sz="28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e0201755</a:t>
            </a:r>
            <a:endParaRPr lang="en-NZ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NZ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ari.samaranayaka@otago.ac.nz</a:t>
            </a:r>
            <a:endParaRPr lang="en-NZ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90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gistry_detail_1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605" b="12605"/>
          <a:stretch/>
        </p:blipFill>
        <p:spPr>
          <a:xfrm>
            <a:off x="0" y="0"/>
            <a:ext cx="12262731" cy="6897787"/>
          </a:xfrm>
          <a:prstGeom prst="rect">
            <a:avLst/>
          </a:prstGeom>
        </p:spPr>
      </p:pic>
      <p:pic>
        <p:nvPicPr>
          <p:cNvPr id="5" name="Picture 4" descr="BANNER.jpg"/>
          <p:cNvPicPr>
            <a:picLocks noChangeAspect="1"/>
          </p:cNvPicPr>
          <p:nvPr/>
        </p:nvPicPr>
        <p:blipFill>
          <a:blip r:embed="rId4" cstate="print">
            <a:alphaModFix amt="9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90015"/>
            <a:ext cx="12262731" cy="21185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917" y="4190015"/>
            <a:ext cx="1186489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 smtClean="0">
                <a:solidFill>
                  <a:schemeClr val="bg1"/>
                </a:solidFill>
                <a:latin typeface="arial" panose="020B0604020202020204" pitchFamily="34" charset="0"/>
              </a:rPr>
              <a:t>De Silva et. al. (2018). A model to predict nodal metastasis in patients with oral squamous cell carcinoma. </a:t>
            </a:r>
            <a:r>
              <a:rPr lang="en-NZ" sz="2800" b="1" dirty="0" err="1">
                <a:solidFill>
                  <a:schemeClr val="bg1"/>
                </a:solidFill>
                <a:latin typeface="arial" panose="020B0604020202020204" pitchFamily="34" charset="0"/>
              </a:rPr>
              <a:t>PLoS</a:t>
            </a:r>
            <a:r>
              <a:rPr lang="en-NZ" sz="2800" b="1" dirty="0">
                <a:solidFill>
                  <a:schemeClr val="bg1"/>
                </a:solidFill>
                <a:latin typeface="arial" panose="020B0604020202020204" pitchFamily="34" charset="0"/>
              </a:rPr>
              <a:t> ONE </a:t>
            </a:r>
            <a:r>
              <a:rPr lang="en-NZ" sz="28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13(8): </a:t>
            </a:r>
            <a:r>
              <a:rPr lang="en-NZ" sz="2800" b="1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e0201755</a:t>
            </a:r>
            <a:endParaRPr lang="en-NZ" sz="28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NZ" sz="20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ari.samaranayaka@otago.ac.nz</a:t>
            </a:r>
            <a:endParaRPr lang="en-NZ" sz="2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72250" y="1748790"/>
            <a:ext cx="5326380" cy="132343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NZ" sz="8000" b="1" dirty="0" smtClean="0">
                <a:solidFill>
                  <a:schemeClr val="bg1"/>
                </a:solidFill>
              </a:rPr>
              <a:t>Questions?</a:t>
            </a:r>
            <a:endParaRPr lang="en-NZ" sz="8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83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394358" y="169515"/>
            <a:ext cx="85792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l"/>
            <a:r>
              <a:rPr lang="en-NZ" sz="5400" b="1" dirty="0" smtClean="0">
                <a:solidFill>
                  <a:srgbClr val="002060"/>
                </a:solidFill>
                <a:latin typeface="Open Sans"/>
                <a:cs typeface="Open Sans"/>
              </a:rPr>
              <a:t>Aim</a:t>
            </a:r>
            <a:endParaRPr lang="en-NZ" sz="5400" b="1" dirty="0">
              <a:solidFill>
                <a:srgbClr val="002060"/>
              </a:solidFill>
              <a:latin typeface="Open Sans"/>
              <a:cs typeface="Open Sans"/>
            </a:endParaRPr>
          </a:p>
        </p:txBody>
      </p:sp>
      <p:pic>
        <p:nvPicPr>
          <p:cNvPr id="12" name="Picture 11" descr="background whit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867" t="10100"/>
          <a:stretch/>
        </p:blipFill>
        <p:spPr>
          <a:xfrm>
            <a:off x="2586990" y="422910"/>
            <a:ext cx="9144000" cy="6183630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028700" y="950557"/>
            <a:ext cx="8229600" cy="22076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AU" dirty="0" smtClean="0"/>
          </a:p>
          <a:p>
            <a:r>
              <a:rPr lang="en-AU" sz="3200" b="1" dirty="0" smtClean="0">
                <a:solidFill>
                  <a:srgbClr val="002060"/>
                </a:solidFill>
              </a:rPr>
              <a:t>To produce a model to predict nodal metastases among patients in South Asian countries, using data easily available in clinical settings.</a:t>
            </a:r>
            <a:endParaRPr lang="en-A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77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whit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867" t="10100"/>
          <a:stretch/>
        </p:blipFill>
        <p:spPr>
          <a:xfrm>
            <a:off x="2765660" y="502920"/>
            <a:ext cx="9144000" cy="594360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214812" y="2453915"/>
            <a:ext cx="8229600" cy="975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en-NZ" dirty="0">
              <a:solidFill>
                <a:srgbClr val="0D2457"/>
              </a:solidFill>
              <a:latin typeface="Open Sans Semibold"/>
              <a:cs typeface="Open Sans Semibold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301922"/>
            <a:ext cx="8229600" cy="5338907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Reviewed patient’s records and histological specimens at </a:t>
            </a:r>
            <a:r>
              <a:rPr lang="en-US" sz="2400" b="1" dirty="0" err="1" smtClean="0">
                <a:solidFill>
                  <a:srgbClr val="002060"/>
                </a:solidFill>
              </a:rPr>
              <a:t>Dept</a:t>
            </a:r>
            <a:r>
              <a:rPr lang="en-US" sz="2400" b="1" dirty="0" smtClean="0">
                <a:solidFill>
                  <a:srgbClr val="002060"/>
                </a:solidFill>
              </a:rPr>
              <a:t> of Pathology, University of Peradeniya (only head and neck pathology </a:t>
            </a:r>
            <a:r>
              <a:rPr lang="en-US" sz="2400" b="1" dirty="0" err="1" smtClean="0">
                <a:solidFill>
                  <a:srgbClr val="002060"/>
                </a:solidFill>
              </a:rPr>
              <a:t>centre</a:t>
            </a:r>
            <a:r>
              <a:rPr lang="en-US" sz="2400" b="1" dirty="0" smtClean="0">
                <a:solidFill>
                  <a:srgbClr val="002060"/>
                </a:solidFill>
              </a:rPr>
              <a:t> in Sri Lanka), included all patients underwent neck surgery for metastases 1998-2015. Excluded recurrent </a:t>
            </a:r>
            <a:r>
              <a:rPr lang="en-US" sz="2400" b="1" dirty="0" err="1" smtClean="0">
                <a:solidFill>
                  <a:srgbClr val="002060"/>
                </a:solidFill>
              </a:rPr>
              <a:t>tumours</a:t>
            </a:r>
            <a:r>
              <a:rPr lang="en-US" sz="2400" b="1" dirty="0" smtClean="0">
                <a:solidFill>
                  <a:srgbClr val="002060"/>
                </a:solidFill>
              </a:rPr>
              <a:t>, and multiple intraoral sites.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Data collected: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Demographic: Sex, age, </a:t>
            </a:r>
          </a:p>
          <a:p>
            <a:pPr lvl="1"/>
            <a:r>
              <a:rPr lang="en-US" b="1" dirty="0">
                <a:solidFill>
                  <a:srgbClr val="002060"/>
                </a:solidFill>
              </a:rPr>
              <a:t>Clinical: 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en-US" b="1" dirty="0">
                <a:solidFill>
                  <a:srgbClr val="002060"/>
                </a:solidFill>
              </a:rPr>
              <a:t>	</a:t>
            </a:r>
            <a:r>
              <a:rPr lang="en-US" b="1" dirty="0" smtClean="0">
                <a:solidFill>
                  <a:srgbClr val="002060"/>
                </a:solidFill>
              </a:rPr>
              <a:t>Lymph </a:t>
            </a:r>
            <a:r>
              <a:rPr lang="en-US" b="1" dirty="0">
                <a:solidFill>
                  <a:srgbClr val="002060"/>
                </a:solidFill>
              </a:rPr>
              <a:t>node metastases (yes/no). 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en-US" b="1" dirty="0">
                <a:solidFill>
                  <a:srgbClr val="002060"/>
                </a:solidFill>
              </a:rPr>
              <a:t>	</a:t>
            </a:r>
            <a:r>
              <a:rPr lang="en-US" b="1" dirty="0" smtClean="0">
                <a:solidFill>
                  <a:srgbClr val="002060"/>
                </a:solidFill>
              </a:rPr>
              <a:t>Primary </a:t>
            </a:r>
            <a:r>
              <a:rPr lang="en-US" b="1" dirty="0">
                <a:solidFill>
                  <a:srgbClr val="002060"/>
                </a:solidFill>
              </a:rPr>
              <a:t>cancer </a:t>
            </a:r>
            <a:r>
              <a:rPr lang="en-US" b="1" dirty="0" smtClean="0">
                <a:solidFill>
                  <a:srgbClr val="002060"/>
                </a:solidFill>
              </a:rPr>
              <a:t>site </a:t>
            </a:r>
            <a:r>
              <a:rPr lang="en-US" b="1" dirty="0">
                <a:solidFill>
                  <a:srgbClr val="002060"/>
                </a:solidFill>
              </a:rPr>
              <a:t>(tongue, buccal mucosa), 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en-US" b="1" dirty="0">
                <a:solidFill>
                  <a:srgbClr val="002060"/>
                </a:solidFill>
              </a:rPr>
              <a:t>	</a:t>
            </a:r>
            <a:r>
              <a:rPr lang="en-US" b="1" dirty="0" err="1" smtClean="0">
                <a:solidFill>
                  <a:srgbClr val="002060"/>
                </a:solidFill>
              </a:rPr>
              <a:t>Tstage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b="1" dirty="0">
                <a:solidFill>
                  <a:srgbClr val="002060"/>
                </a:solidFill>
              </a:rPr>
              <a:t>(</a:t>
            </a:r>
            <a:r>
              <a:rPr lang="en-US" b="1" dirty="0" err="1">
                <a:solidFill>
                  <a:srgbClr val="002060"/>
                </a:solidFill>
              </a:rPr>
              <a:t>T1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T2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T3</a:t>
            </a:r>
            <a:r>
              <a:rPr lang="en-US" b="1" dirty="0">
                <a:solidFill>
                  <a:srgbClr val="002060"/>
                </a:solidFill>
              </a:rPr>
              <a:t>, </a:t>
            </a:r>
            <a:r>
              <a:rPr lang="en-US" b="1" dirty="0" err="1">
                <a:solidFill>
                  <a:srgbClr val="002060"/>
                </a:solidFill>
              </a:rPr>
              <a:t>T4</a:t>
            </a:r>
            <a:r>
              <a:rPr lang="en-US" b="1" dirty="0">
                <a:solidFill>
                  <a:srgbClr val="002060"/>
                </a:solidFill>
              </a:rPr>
              <a:t>), 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en-US" b="1" dirty="0">
                <a:solidFill>
                  <a:srgbClr val="002060"/>
                </a:solidFill>
              </a:rPr>
              <a:t>	</a:t>
            </a:r>
            <a:r>
              <a:rPr lang="en-US" b="1" dirty="0" err="1" smtClean="0">
                <a:solidFill>
                  <a:srgbClr val="002060"/>
                </a:solidFill>
              </a:rPr>
              <a:t>DOI</a:t>
            </a:r>
            <a:r>
              <a:rPr lang="en-US" b="1" dirty="0" smtClean="0">
                <a:solidFill>
                  <a:srgbClr val="002060"/>
                </a:solidFill>
              </a:rPr>
              <a:t>= Depth </a:t>
            </a:r>
            <a:r>
              <a:rPr lang="en-US" b="1" dirty="0">
                <a:solidFill>
                  <a:srgbClr val="002060"/>
                </a:solidFill>
              </a:rPr>
              <a:t>of </a:t>
            </a:r>
            <a:r>
              <a:rPr lang="en-US" b="1" dirty="0" smtClean="0">
                <a:solidFill>
                  <a:srgbClr val="002060"/>
                </a:solidFill>
              </a:rPr>
              <a:t>Invasion </a:t>
            </a:r>
            <a:r>
              <a:rPr lang="en-US" b="1" dirty="0">
                <a:solidFill>
                  <a:srgbClr val="002060"/>
                </a:solidFill>
              </a:rPr>
              <a:t>(mm),  </a:t>
            </a:r>
            <a:endParaRPr lang="en-US" b="1" dirty="0" smtClean="0">
              <a:solidFill>
                <a:srgbClr val="002060"/>
              </a:solidFill>
            </a:endParaRPr>
          </a:p>
          <a:p>
            <a:pPr marL="457200" lvl="1" indent="0">
              <a:buNone/>
            </a:pPr>
            <a:r>
              <a:rPr lang="en-US" b="1" dirty="0">
                <a:solidFill>
                  <a:srgbClr val="002060"/>
                </a:solidFill>
              </a:rPr>
              <a:t>	</a:t>
            </a:r>
            <a:r>
              <a:rPr lang="en-US" b="1" dirty="0" smtClean="0">
                <a:solidFill>
                  <a:srgbClr val="002060"/>
                </a:solidFill>
              </a:rPr>
              <a:t>POI</a:t>
            </a:r>
            <a:r>
              <a:rPr lang="en-US" b="1" dirty="0">
                <a:solidFill>
                  <a:srgbClr val="002060"/>
                </a:solidFill>
              </a:rPr>
              <a:t>= Pattern of Invasion (</a:t>
            </a:r>
            <a:r>
              <a:rPr lang="en-US" b="1" dirty="0" err="1">
                <a:solidFill>
                  <a:srgbClr val="002060"/>
                </a:solidFill>
              </a:rPr>
              <a:t>i</a:t>
            </a:r>
            <a:r>
              <a:rPr lang="en-US" b="1" dirty="0">
                <a:solidFill>
                  <a:srgbClr val="002060"/>
                </a:solidFill>
              </a:rPr>
              <a:t>, ii, iii, iv), </a:t>
            </a:r>
          </a:p>
          <a:p>
            <a:pPr marL="457200" lvl="1" indent="0">
              <a:buNone/>
            </a:pPr>
            <a:endParaRPr lang="en-US" b="1" dirty="0" smtClean="0">
              <a:solidFill>
                <a:srgbClr val="002060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23675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Method</a:t>
            </a:r>
            <a:endParaRPr lang="en-US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35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whit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867" t="10100"/>
          <a:stretch/>
        </p:blipFill>
        <p:spPr>
          <a:xfrm>
            <a:off x="2765660" y="434340"/>
            <a:ext cx="9144000" cy="59550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343218"/>
            <a:ext cx="103898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b="1" u="sng" dirty="0" smtClean="0">
                <a:solidFill>
                  <a:srgbClr val="002060"/>
                </a:solidFill>
              </a:rPr>
              <a:t>Pattern of Invasion (POI):</a:t>
            </a:r>
          </a:p>
          <a:p>
            <a:r>
              <a:rPr lang="en-NZ" sz="2800" b="1" dirty="0" smtClean="0">
                <a:solidFill>
                  <a:srgbClr val="002060"/>
                </a:solidFill>
              </a:rPr>
              <a:t>POI classify the arrangement of tumour cells at the advancing front: </a:t>
            </a:r>
          </a:p>
          <a:p>
            <a:r>
              <a:rPr lang="en-NZ" sz="2800" b="1" dirty="0" smtClean="0">
                <a:solidFill>
                  <a:srgbClr val="002060"/>
                </a:solidFill>
              </a:rPr>
              <a:t>Type I = Large cohesive tumour islands. Type II =small islands, </a:t>
            </a:r>
          </a:p>
          <a:p>
            <a:r>
              <a:rPr lang="en-NZ" sz="2800" b="1" dirty="0" smtClean="0">
                <a:solidFill>
                  <a:srgbClr val="002060"/>
                </a:solidFill>
              </a:rPr>
              <a:t>Type III= thin strands. Type IV= individual tumour cells.  </a:t>
            </a:r>
            <a:endParaRPr lang="en-NZ" sz="2800" b="1" dirty="0">
              <a:solidFill>
                <a:srgbClr val="00206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22321" y="2250223"/>
            <a:ext cx="6535553" cy="4160362"/>
            <a:chOff x="1142999" y="228599"/>
            <a:chExt cx="6172201" cy="617912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>
              <a:lum/>
            </a:blip>
            <a:srcRect l="26844" t="25580" r="29292" b="21117"/>
            <a:stretch>
              <a:fillRect/>
            </a:stretch>
          </p:blipFill>
          <p:spPr bwMode="auto">
            <a:xfrm>
              <a:off x="4267200" y="228600"/>
              <a:ext cx="3048000" cy="30480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5" cstate="print">
              <a:lum bright="-10000" contrast="20000"/>
            </a:blip>
            <a:srcRect l="25569" t="20455" r="21022" b="21212"/>
            <a:stretch>
              <a:fillRect/>
            </a:stretch>
          </p:blipFill>
          <p:spPr bwMode="auto">
            <a:xfrm rot="5400000">
              <a:off x="1140586" y="231013"/>
              <a:ext cx="3052827" cy="30480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6" cstate="print">
              <a:lum bright="-10000"/>
            </a:blip>
            <a:srcRect l="38678" t="20000" r="29167" b="37127"/>
            <a:stretch>
              <a:fillRect/>
            </a:stretch>
          </p:blipFill>
          <p:spPr bwMode="auto">
            <a:xfrm>
              <a:off x="1142999" y="3352802"/>
              <a:ext cx="3048000" cy="30480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 l="33098" t="26113" r="33173" b="26822"/>
            <a:stretch>
              <a:fillRect/>
            </a:stretch>
          </p:blipFill>
          <p:spPr bwMode="auto">
            <a:xfrm rot="5400000">
              <a:off x="4267199" y="3352802"/>
              <a:ext cx="3048002" cy="3048000"/>
            </a:xfrm>
            <a:prstGeom prst="rect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1143000" y="3006525"/>
              <a:ext cx="58105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Type I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267200" y="3006525"/>
              <a:ext cx="63235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Type II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143000" y="6130725"/>
              <a:ext cx="68364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Type III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61336" y="6130725"/>
              <a:ext cx="691664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Times New Roman" pitchFamily="18" charset="0"/>
                  <a:cs typeface="Times New Roman" pitchFamily="18" charset="0"/>
                </a:rPr>
                <a:t>Type IV</a:t>
              </a:r>
              <a:endParaRPr lang="en-US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399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 whit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867" t="10100"/>
          <a:stretch/>
        </p:blipFill>
        <p:spPr>
          <a:xfrm>
            <a:off x="2765660" y="457200"/>
            <a:ext cx="9144000" cy="604647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214812" y="2453915"/>
            <a:ext cx="8229600" cy="975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en-NZ" dirty="0">
              <a:solidFill>
                <a:srgbClr val="0D2457"/>
              </a:solidFill>
              <a:latin typeface="Open Sans Semibold"/>
              <a:cs typeface="Open Sans Semibold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23675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Analysis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194998"/>
            <a:ext cx="8229600" cy="35814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Logistic regression modelling to identify predictors of metastases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Ranked combinations of predictors by the corresponding predicted </a:t>
            </a:r>
            <a:r>
              <a:rPr lang="en-US" sz="2400" b="1" dirty="0" err="1" smtClean="0">
                <a:solidFill>
                  <a:srgbClr val="002060"/>
                </a:solidFill>
              </a:rPr>
              <a:t>prob</a:t>
            </a:r>
            <a:r>
              <a:rPr lang="en-US" sz="2400" b="1" dirty="0" smtClean="0">
                <a:solidFill>
                  <a:srgbClr val="002060"/>
                </a:solidFill>
              </a:rPr>
              <a:t> of metastases</a:t>
            </a:r>
          </a:p>
          <a:p>
            <a:r>
              <a:rPr lang="en-US" sz="2400" b="1" dirty="0" smtClean="0">
                <a:solidFill>
                  <a:srgbClr val="002060"/>
                </a:solidFill>
              </a:rPr>
              <a:t>Produced sensitivity/specificity plot</a:t>
            </a:r>
            <a:endParaRPr lang="en-US" sz="2400" b="1" dirty="0">
              <a:solidFill>
                <a:srgbClr val="002060"/>
              </a:solidFill>
            </a:endParaRPr>
          </a:p>
          <a:p>
            <a:pPr lvl="1"/>
            <a:endParaRPr lang="en-US" sz="1200" dirty="0" smtClean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1289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whit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867" t="10100"/>
          <a:stretch/>
        </p:blipFill>
        <p:spPr>
          <a:xfrm>
            <a:off x="2800829" y="392833"/>
            <a:ext cx="9144000" cy="604647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21776"/>
            <a:ext cx="8229600" cy="1143000"/>
          </a:xfrm>
        </p:spPr>
        <p:txBody>
          <a:bodyPr>
            <a:normAutofit/>
          </a:bodyPr>
          <a:lstStyle/>
          <a:p>
            <a:r>
              <a:rPr lang="en-AU" sz="4800" b="1" dirty="0" smtClean="0">
                <a:solidFill>
                  <a:srgbClr val="002060"/>
                </a:solidFill>
              </a:rPr>
              <a:t>Descriptive results</a:t>
            </a:r>
            <a:endParaRPr lang="en-AU" sz="48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581294"/>
              </p:ext>
            </p:extLst>
          </p:nvPr>
        </p:nvGraphicFramePr>
        <p:xfrm>
          <a:off x="924023" y="1287371"/>
          <a:ext cx="8128537" cy="51519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48844"/>
                <a:gridCol w="2488012"/>
                <a:gridCol w="2591681"/>
              </a:tblGrid>
              <a:tr h="610284">
                <a:tc>
                  <a:txBody>
                    <a:bodyPr/>
                    <a:lstStyle/>
                    <a:p>
                      <a:pPr algn="l" fontAlgn="b">
                        <a:tabLst>
                          <a:tab pos="2598738" algn="l"/>
                        </a:tabLst>
                      </a:pPr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Characteristic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Metastases absent, N=434 (</a:t>
                      </a:r>
                      <a:r>
                        <a:rPr lang="en-NZ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69.7%</a:t>
                      </a:r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metastases present, N=189(30.3%)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3853">
                <a:tc>
                  <a:txBody>
                    <a:bodyPr/>
                    <a:lstStyle/>
                    <a:p>
                      <a:pPr algn="l" fontAlgn="b"/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Age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NZ" sz="18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3853">
                <a:tc>
                  <a:txBody>
                    <a:bodyPr/>
                    <a:lstStyle/>
                    <a:p>
                      <a:pPr algn="l" fontAlgn="b"/>
                      <a:r>
                        <a:rPr lang="en-NZ" sz="1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   40 </a:t>
                      </a:r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or below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18(64)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10(36)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3853">
                <a:tc>
                  <a:txBody>
                    <a:bodyPr/>
                    <a:lstStyle/>
                    <a:p>
                      <a:pPr algn="l" fontAlgn="b"/>
                      <a:r>
                        <a:rPr lang="en-NZ" sz="1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   41 </a:t>
                      </a:r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or more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415(70)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178(30)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3853">
                <a:tc>
                  <a:txBody>
                    <a:bodyPr/>
                    <a:lstStyle/>
                    <a:p>
                      <a:pPr algn="l" fontAlgn="b"/>
                      <a:r>
                        <a:rPr lang="en-NZ" sz="1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   missing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>
                          <a:solidFill>
                            <a:srgbClr val="002060"/>
                          </a:solidFill>
                          <a:effectLst/>
                        </a:rPr>
                        <a:t>1(50)</a:t>
                      </a:r>
                      <a:endParaRPr lang="en-NZ" sz="18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1(50)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3853">
                <a:tc>
                  <a:txBody>
                    <a:bodyPr/>
                    <a:lstStyle/>
                    <a:p>
                      <a:pPr algn="l" fontAlgn="b"/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Sex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NZ" sz="18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3853">
                <a:tc>
                  <a:txBody>
                    <a:bodyPr/>
                    <a:lstStyle/>
                    <a:p>
                      <a:pPr algn="l" fontAlgn="b"/>
                      <a:r>
                        <a:rPr lang="en-NZ" sz="1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   female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106(71)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44(29)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3853">
                <a:tc>
                  <a:txBody>
                    <a:bodyPr/>
                    <a:lstStyle/>
                    <a:p>
                      <a:pPr algn="l" fontAlgn="b"/>
                      <a:r>
                        <a:rPr lang="en-NZ" sz="1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   male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>
                          <a:solidFill>
                            <a:srgbClr val="002060"/>
                          </a:solidFill>
                          <a:effectLst/>
                        </a:rPr>
                        <a:t>328(69)</a:t>
                      </a:r>
                      <a:endParaRPr lang="en-NZ" sz="18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145(31)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3853">
                <a:tc>
                  <a:txBody>
                    <a:bodyPr/>
                    <a:lstStyle/>
                    <a:p>
                      <a:pPr algn="l" fontAlgn="b"/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Cancer site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3853">
                <a:tc>
                  <a:txBody>
                    <a:bodyPr/>
                    <a:lstStyle/>
                    <a:p>
                      <a:pPr algn="l" fontAlgn="b"/>
                      <a:r>
                        <a:rPr lang="en-NZ" sz="1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   BM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239(76)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74(24)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3853">
                <a:tc>
                  <a:txBody>
                    <a:bodyPr/>
                    <a:lstStyle/>
                    <a:p>
                      <a:pPr algn="l" fontAlgn="b"/>
                      <a:r>
                        <a:rPr lang="en-NZ" sz="1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   Tongue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>
                          <a:solidFill>
                            <a:srgbClr val="002060"/>
                          </a:solidFill>
                          <a:effectLst/>
                        </a:rPr>
                        <a:t>195(63)</a:t>
                      </a:r>
                      <a:endParaRPr lang="en-NZ" sz="18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115(37)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3853">
                <a:tc>
                  <a:txBody>
                    <a:bodyPr/>
                    <a:lstStyle/>
                    <a:p>
                      <a:pPr algn="l" fontAlgn="b"/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Pattern of </a:t>
                      </a:r>
                      <a:r>
                        <a:rPr lang="en-NZ" sz="1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invasion</a:t>
                      </a:r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( POI)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3853">
                <a:tc>
                  <a:txBody>
                    <a:bodyPr/>
                    <a:lstStyle/>
                    <a:p>
                      <a:pPr algn="l" fontAlgn="b"/>
                      <a:r>
                        <a:rPr lang="en-NZ" sz="1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   I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1(100)</a:t>
                      </a:r>
                      <a:endParaRPr lang="en-NZ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0(0)</a:t>
                      </a:r>
                      <a:endParaRPr lang="en-NZ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3853">
                <a:tc>
                  <a:txBody>
                    <a:bodyPr/>
                    <a:lstStyle/>
                    <a:p>
                      <a:pPr algn="l" fontAlgn="b"/>
                      <a:r>
                        <a:rPr lang="en-NZ" sz="1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   II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>
                          <a:solidFill>
                            <a:srgbClr val="002060"/>
                          </a:solidFill>
                          <a:effectLst/>
                        </a:rPr>
                        <a:t>92(88)</a:t>
                      </a:r>
                      <a:endParaRPr lang="en-NZ" sz="18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12(12)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3853">
                <a:tc>
                  <a:txBody>
                    <a:bodyPr/>
                    <a:lstStyle/>
                    <a:p>
                      <a:pPr algn="l" fontAlgn="b"/>
                      <a:r>
                        <a:rPr lang="en-NZ" sz="1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   III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>
                          <a:solidFill>
                            <a:srgbClr val="002060"/>
                          </a:solidFill>
                          <a:effectLst/>
                        </a:rPr>
                        <a:t>176(78)</a:t>
                      </a:r>
                      <a:endParaRPr lang="en-NZ" sz="18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49(22)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3853">
                <a:tc>
                  <a:txBody>
                    <a:bodyPr/>
                    <a:lstStyle/>
                    <a:p>
                      <a:pPr algn="l" fontAlgn="b"/>
                      <a:r>
                        <a:rPr lang="en-NZ" sz="1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   Iv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>
                          <a:solidFill>
                            <a:srgbClr val="002060"/>
                          </a:solidFill>
                          <a:effectLst/>
                        </a:rPr>
                        <a:t>164(56)</a:t>
                      </a:r>
                      <a:endParaRPr lang="en-NZ" sz="18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128(44)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3853">
                <a:tc>
                  <a:txBody>
                    <a:bodyPr/>
                    <a:lstStyle/>
                    <a:p>
                      <a:pPr algn="l" fontAlgn="b"/>
                      <a:r>
                        <a:rPr lang="en-NZ" sz="1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   missing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>
                          <a:solidFill>
                            <a:srgbClr val="002060"/>
                          </a:solidFill>
                          <a:effectLst/>
                        </a:rPr>
                        <a:t>1(100)</a:t>
                      </a:r>
                      <a:endParaRPr lang="en-NZ" sz="18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0(0)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3155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whit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867" t="10100"/>
          <a:stretch/>
        </p:blipFill>
        <p:spPr>
          <a:xfrm>
            <a:off x="2765660" y="457200"/>
            <a:ext cx="9144000" cy="604647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21776"/>
            <a:ext cx="8229600" cy="1143000"/>
          </a:xfrm>
        </p:spPr>
        <p:txBody>
          <a:bodyPr>
            <a:normAutofit/>
          </a:bodyPr>
          <a:lstStyle/>
          <a:p>
            <a:r>
              <a:rPr lang="en-AU" sz="4800" b="1" dirty="0" smtClean="0">
                <a:solidFill>
                  <a:srgbClr val="002060"/>
                </a:solidFill>
              </a:rPr>
              <a:t>Descriptive results </a:t>
            </a:r>
            <a:r>
              <a:rPr lang="en-AU" sz="4800" b="1" dirty="0" err="1" smtClean="0">
                <a:solidFill>
                  <a:srgbClr val="002060"/>
                </a:solidFill>
              </a:rPr>
              <a:t>contd</a:t>
            </a:r>
            <a:endParaRPr lang="en-AU" sz="48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792870"/>
              </p:ext>
            </p:extLst>
          </p:nvPr>
        </p:nvGraphicFramePr>
        <p:xfrm>
          <a:off x="798227" y="1313237"/>
          <a:ext cx="8368633" cy="524156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7186"/>
                <a:gridCol w="2464382"/>
                <a:gridCol w="2567065"/>
              </a:tblGrid>
              <a:tr h="743852">
                <a:tc>
                  <a:txBody>
                    <a:bodyPr/>
                    <a:lstStyle/>
                    <a:p>
                      <a:pPr algn="l" fontAlgn="b"/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Characteristic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Metastases absent, N=434 (69.7%)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metastases present, N=189(30.3%)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5978">
                <a:tc>
                  <a:txBody>
                    <a:bodyPr/>
                    <a:lstStyle/>
                    <a:p>
                      <a:pPr algn="l" fontAlgn="b"/>
                      <a:r>
                        <a:rPr lang="en-NZ" sz="1800" b="1" u="none" strike="noStrike">
                          <a:solidFill>
                            <a:srgbClr val="002060"/>
                          </a:solidFill>
                          <a:effectLst/>
                        </a:rPr>
                        <a:t>Tstage</a:t>
                      </a:r>
                      <a:endParaRPr lang="en-NZ" sz="18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5978">
                <a:tc>
                  <a:txBody>
                    <a:bodyPr/>
                    <a:lstStyle/>
                    <a:p>
                      <a:pPr algn="l" fontAlgn="b"/>
                      <a:r>
                        <a:rPr lang="en-NZ" sz="1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   </a:t>
                      </a:r>
                      <a:r>
                        <a:rPr lang="en-NZ" sz="1800" b="1" u="none" strike="noStrike" dirty="0" err="1" smtClean="0">
                          <a:solidFill>
                            <a:srgbClr val="002060"/>
                          </a:solidFill>
                          <a:effectLst/>
                        </a:rPr>
                        <a:t>T1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>
                          <a:solidFill>
                            <a:srgbClr val="002060"/>
                          </a:solidFill>
                          <a:effectLst/>
                        </a:rPr>
                        <a:t>63(93)</a:t>
                      </a:r>
                      <a:endParaRPr lang="en-NZ" sz="18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5(7)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5978">
                <a:tc>
                  <a:txBody>
                    <a:bodyPr/>
                    <a:lstStyle/>
                    <a:p>
                      <a:pPr algn="l" fontAlgn="b"/>
                      <a:r>
                        <a:rPr lang="en-NZ" sz="1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   </a:t>
                      </a:r>
                      <a:r>
                        <a:rPr lang="en-NZ" sz="1800" b="1" u="none" strike="noStrike" dirty="0" err="1" smtClean="0">
                          <a:solidFill>
                            <a:srgbClr val="002060"/>
                          </a:solidFill>
                          <a:effectLst/>
                        </a:rPr>
                        <a:t>T2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>
                          <a:solidFill>
                            <a:srgbClr val="002060"/>
                          </a:solidFill>
                          <a:effectLst/>
                        </a:rPr>
                        <a:t>160(82)</a:t>
                      </a:r>
                      <a:endParaRPr lang="en-NZ" sz="18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36(18)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5978">
                <a:tc>
                  <a:txBody>
                    <a:bodyPr/>
                    <a:lstStyle/>
                    <a:p>
                      <a:pPr algn="l" fontAlgn="b"/>
                      <a:r>
                        <a:rPr lang="en-NZ" sz="1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   </a:t>
                      </a:r>
                      <a:r>
                        <a:rPr lang="en-NZ" sz="1800" b="1" u="none" strike="noStrike" dirty="0" err="1" smtClean="0">
                          <a:solidFill>
                            <a:srgbClr val="002060"/>
                          </a:solidFill>
                          <a:effectLst/>
                        </a:rPr>
                        <a:t>T3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99(60)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65(40)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5978">
                <a:tc>
                  <a:txBody>
                    <a:bodyPr/>
                    <a:lstStyle/>
                    <a:p>
                      <a:pPr algn="l" fontAlgn="b"/>
                      <a:r>
                        <a:rPr lang="en-NZ" sz="1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   </a:t>
                      </a:r>
                      <a:r>
                        <a:rPr lang="en-NZ" sz="1800" b="1" u="none" strike="noStrike" dirty="0" err="1" smtClean="0">
                          <a:solidFill>
                            <a:srgbClr val="002060"/>
                          </a:solidFill>
                          <a:effectLst/>
                        </a:rPr>
                        <a:t>T4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112(58)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81(42)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5978">
                <a:tc>
                  <a:txBody>
                    <a:bodyPr/>
                    <a:lstStyle/>
                    <a:p>
                      <a:pPr algn="l" fontAlgn="b"/>
                      <a:r>
                        <a:rPr lang="en-NZ" sz="1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   missing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0(0)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2(100)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5978">
                <a:tc>
                  <a:txBody>
                    <a:bodyPr/>
                    <a:lstStyle/>
                    <a:p>
                      <a:pPr algn="l" fontAlgn="b"/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Depth (</a:t>
                      </a:r>
                      <a:r>
                        <a:rPr lang="en-NZ" sz="1800" b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DOI</a:t>
                      </a:r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)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NZ" sz="18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 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5978">
                <a:tc>
                  <a:txBody>
                    <a:bodyPr/>
                    <a:lstStyle/>
                    <a:p>
                      <a:pPr algn="l" fontAlgn="b"/>
                      <a:r>
                        <a:rPr lang="en-NZ" sz="1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   1 </a:t>
                      </a:r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to &lt;</a:t>
                      </a:r>
                      <a:r>
                        <a:rPr lang="en-NZ" sz="1800" b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2mm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>
                          <a:solidFill>
                            <a:srgbClr val="002060"/>
                          </a:solidFill>
                          <a:effectLst/>
                        </a:rPr>
                        <a:t>38(76)</a:t>
                      </a:r>
                      <a:endParaRPr lang="en-NZ" sz="18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12(24)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5978">
                <a:tc>
                  <a:txBody>
                    <a:bodyPr/>
                    <a:lstStyle/>
                    <a:p>
                      <a:pPr algn="l" fontAlgn="b"/>
                      <a:r>
                        <a:rPr lang="en-NZ" sz="1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   2 </a:t>
                      </a:r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to &lt;</a:t>
                      </a:r>
                      <a:r>
                        <a:rPr lang="en-NZ" sz="1800" b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3mm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>
                          <a:solidFill>
                            <a:srgbClr val="002060"/>
                          </a:solidFill>
                          <a:effectLst/>
                        </a:rPr>
                        <a:t>59(80)</a:t>
                      </a:r>
                      <a:endParaRPr lang="en-NZ" sz="18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15(20)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5978">
                <a:tc>
                  <a:txBody>
                    <a:bodyPr/>
                    <a:lstStyle/>
                    <a:p>
                      <a:pPr algn="l" fontAlgn="b"/>
                      <a:r>
                        <a:rPr lang="en-NZ" sz="1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   3 </a:t>
                      </a:r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to &lt;</a:t>
                      </a:r>
                      <a:r>
                        <a:rPr lang="en-NZ" sz="1800" b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4mm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>
                          <a:solidFill>
                            <a:srgbClr val="002060"/>
                          </a:solidFill>
                          <a:effectLst/>
                        </a:rPr>
                        <a:t>64(86)</a:t>
                      </a:r>
                      <a:endParaRPr lang="en-NZ" sz="18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10(14)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5978">
                <a:tc>
                  <a:txBody>
                    <a:bodyPr/>
                    <a:lstStyle/>
                    <a:p>
                      <a:pPr algn="l" fontAlgn="b"/>
                      <a:r>
                        <a:rPr lang="en-NZ" sz="1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   4 </a:t>
                      </a:r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to &lt;</a:t>
                      </a:r>
                      <a:r>
                        <a:rPr lang="en-NZ" sz="1800" b="1" u="none" strike="noStrike" dirty="0" err="1">
                          <a:solidFill>
                            <a:srgbClr val="002060"/>
                          </a:solidFill>
                          <a:effectLst/>
                        </a:rPr>
                        <a:t>5mm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>
                          <a:solidFill>
                            <a:srgbClr val="002060"/>
                          </a:solidFill>
                          <a:effectLst/>
                        </a:rPr>
                        <a:t>39(75)</a:t>
                      </a:r>
                      <a:endParaRPr lang="en-NZ" sz="1800" b="1" i="0" u="none" strike="noStrike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13(25</a:t>
                      </a:r>
                      <a:r>
                        <a:rPr lang="en-NZ" sz="1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) 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5978">
                <a:tc>
                  <a:txBody>
                    <a:bodyPr/>
                    <a:lstStyle/>
                    <a:p>
                      <a:pPr algn="l" fontAlgn="b"/>
                      <a:r>
                        <a:rPr lang="en-NZ" sz="1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   </a:t>
                      </a:r>
                      <a:r>
                        <a:rPr lang="en-NZ" sz="1800" b="1" u="none" strike="noStrike" dirty="0" err="1" smtClean="0">
                          <a:solidFill>
                            <a:srgbClr val="002060"/>
                          </a:solidFill>
                          <a:effectLst/>
                        </a:rPr>
                        <a:t>5+mm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233(63)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135(37)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5978">
                <a:tc>
                  <a:txBody>
                    <a:bodyPr/>
                    <a:lstStyle/>
                    <a:p>
                      <a:pPr algn="l" fontAlgn="b"/>
                      <a:r>
                        <a:rPr lang="en-NZ" sz="1800" b="1" u="none" strike="noStrike" dirty="0" smtClean="0">
                          <a:solidFill>
                            <a:srgbClr val="002060"/>
                          </a:solidFill>
                          <a:effectLst/>
                        </a:rPr>
                        <a:t>   missing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7145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1(20)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Z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4(80)</a:t>
                      </a:r>
                      <a:endParaRPr lang="en-NZ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62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white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9867" t="10100"/>
          <a:stretch/>
        </p:blipFill>
        <p:spPr>
          <a:xfrm>
            <a:off x="2765660" y="457200"/>
            <a:ext cx="9144000" cy="60464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886" y="125128"/>
            <a:ext cx="63911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b="1" dirty="0" smtClean="0">
                <a:solidFill>
                  <a:srgbClr val="002060"/>
                </a:solidFill>
              </a:rPr>
              <a:t>Nodal metastases risk charts</a:t>
            </a:r>
            <a:endParaRPr lang="en-NZ" sz="4000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886" y="862811"/>
            <a:ext cx="3046501" cy="3962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5502" y="856918"/>
            <a:ext cx="4671301" cy="812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5506" y="1649000"/>
            <a:ext cx="4671301" cy="3175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7819" y="4979312"/>
            <a:ext cx="5766010" cy="1762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0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957</TotalTime>
  <Words>1430</Words>
  <Application>Microsoft Office PowerPoint</Application>
  <PresentationFormat>Widescreen</PresentationFormat>
  <Paragraphs>248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arial</vt:lpstr>
      <vt:lpstr>Calibri</vt:lpstr>
      <vt:lpstr>Calibri Light</vt:lpstr>
      <vt:lpstr>Open Sans</vt:lpstr>
      <vt:lpstr>Open Sans Light</vt:lpstr>
      <vt:lpstr>Open Sans Semibold</vt:lpstr>
      <vt:lpstr>Times New Roman</vt:lpstr>
      <vt:lpstr>Office Theme</vt:lpstr>
      <vt:lpstr>PowerPoint Presentation</vt:lpstr>
      <vt:lpstr>PowerPoint Presentation</vt:lpstr>
      <vt:lpstr>PowerPoint Presentation</vt:lpstr>
      <vt:lpstr>Method</vt:lpstr>
      <vt:lpstr>PowerPoint Presentation</vt:lpstr>
      <vt:lpstr>Analysis</vt:lpstr>
      <vt:lpstr>Descriptive results</vt:lpstr>
      <vt:lpstr>Descriptive results contd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About censored depths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Ari</dc:creator>
  <cp:lastModifiedBy>aasc2018</cp:lastModifiedBy>
  <cp:revision>80</cp:revision>
  <dcterms:created xsi:type="dcterms:W3CDTF">2018-11-19T02:43:19Z</dcterms:created>
  <dcterms:modified xsi:type="dcterms:W3CDTF">2018-12-06T21:18:54Z</dcterms:modified>
</cp:coreProperties>
</file>