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5" r:id="rId4"/>
    <p:sldId id="258" r:id="rId5"/>
    <p:sldId id="257" r:id="rId6"/>
    <p:sldId id="266" r:id="rId7"/>
    <p:sldId id="262" r:id="rId8"/>
    <p:sldId id="268" r:id="rId9"/>
    <p:sldId id="270" r:id="rId10"/>
    <p:sldId id="261" r:id="rId11"/>
    <p:sldId id="263" r:id="rId12"/>
    <p:sldId id="264" r:id="rId13"/>
    <p:sldId id="271" r:id="rId14"/>
    <p:sldId id="272" r:id="rId15"/>
    <p:sldId id="273" r:id="rId16"/>
    <p:sldId id="26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5" autoAdjust="0"/>
    <p:restoredTop sz="94660"/>
  </p:normalViewPr>
  <p:slideViewPr>
    <p:cSldViewPr snapToGrid="0">
      <p:cViewPr varScale="1">
        <p:scale>
          <a:sx n="62" d="100"/>
          <a:sy n="62" d="100"/>
        </p:scale>
        <p:origin x="53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4400" dirty="0" smtClean="0"/>
              <a:t>Answering the research </a:t>
            </a:r>
            <a:r>
              <a:rPr lang="en-AU" sz="4400" dirty="0" smtClean="0"/>
              <a:t>questions </a:t>
            </a:r>
            <a:r>
              <a:rPr lang="en-AU" sz="4400" dirty="0" smtClean="0"/>
              <a:t>by identifying balanced embedded factorials in messy combined trials</a:t>
            </a:r>
            <a:endParaRPr lang="en-AU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By Kerry Bell (Queensland Department of Agriculture and Fisheries)</a:t>
            </a:r>
          </a:p>
          <a:p>
            <a:r>
              <a:rPr lang="en-AU" dirty="0" smtClean="0"/>
              <a:t> and Rao </a:t>
            </a:r>
            <a:r>
              <a:rPr lang="en-AU" dirty="0" err="1" smtClean="0"/>
              <a:t>Rachaputi</a:t>
            </a:r>
            <a:r>
              <a:rPr lang="en-AU" dirty="0" smtClean="0"/>
              <a:t> (QAAFI)</a:t>
            </a:r>
            <a:endParaRPr lang="en-AU" dirty="0"/>
          </a:p>
        </p:txBody>
      </p:sp>
      <p:pic>
        <p:nvPicPr>
          <p:cNvPr id="4" name="Picture 3" descr="C:\Users\BellK\AppData\Local\Microsoft\Windows\INetCache\Content.Word\QAAFI-UQ-Coloured-Logo-JPEG-W100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03" y="5848830"/>
            <a:ext cx="3758678" cy="61564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C:\Users\BellK\AppData\Local\Microsoft\Windows\INetCache\Content.Word\NSW DPI logo colour rgb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385" y="5697135"/>
            <a:ext cx="3079985" cy="767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BellK\AppData\Local\Microsoft\Windows\INetCache\Content.Word\GRDCLogoStacked_RGB.PN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907"/>
          <a:stretch/>
        </p:blipFill>
        <p:spPr bwMode="auto">
          <a:xfrm>
            <a:off x="8358692" y="5391054"/>
            <a:ext cx="2387839" cy="107342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\\TOOWOOMBA3SV\groupdir\Delivery\R&amp;DDel\PlantSc\Biometry\DAF Latex Report and Beamer Templates\DAFBiometry\QDAF_Logoblu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9853" y="5392021"/>
            <a:ext cx="881286" cy="10876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319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51415"/>
            <a:ext cx="10478346" cy="1320800"/>
          </a:xfrm>
        </p:spPr>
        <p:txBody>
          <a:bodyPr/>
          <a:lstStyle/>
          <a:p>
            <a:r>
              <a:rPr lang="en-AU" dirty="0" smtClean="0"/>
              <a:t>3a. Steps to define factors used in embedded factorials (analysing with REML procedure)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742418" y="1736171"/>
            <a:ext cx="3520189" cy="58477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AU" sz="1600" dirty="0" smtClean="0"/>
              <a:t>1. Are there treatments left out of the embedded factorial/s?</a:t>
            </a:r>
            <a:endParaRPr lang="en-AU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742418" y="3336728"/>
            <a:ext cx="3520189" cy="107721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AU" sz="1600" dirty="0" smtClean="0"/>
              <a:t>2. Is there more than one embedded factorial? (Remember they should not have overlapping treatments.)</a:t>
            </a:r>
            <a:endParaRPr lang="en-A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742418" y="5558734"/>
            <a:ext cx="3520189" cy="83099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AU" sz="1600" dirty="0" smtClean="0"/>
              <a:t>3. Define factors and/or continuous variates for each of the embedded factorial/s.</a:t>
            </a:r>
            <a:endParaRPr lang="en-AU" sz="1600" dirty="0"/>
          </a:p>
        </p:txBody>
      </p:sp>
      <p:cxnSp>
        <p:nvCxnSpPr>
          <p:cNvPr id="8" name="Straight Arrow Connector 7"/>
          <p:cNvCxnSpPr>
            <a:stCxn id="5" idx="2"/>
            <a:endCxn id="6" idx="0"/>
          </p:cNvCxnSpPr>
          <p:nvPr/>
        </p:nvCxnSpPr>
        <p:spPr>
          <a:xfrm>
            <a:off x="2502513" y="2320946"/>
            <a:ext cx="0" cy="101578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556075" y="2387590"/>
            <a:ext cx="3200441" cy="83099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AU" sz="1600" dirty="0" smtClean="0"/>
              <a:t>Create factor to identify these treatments (e.g. ‘</a:t>
            </a:r>
            <a:r>
              <a:rPr lang="en-AU" sz="1600" dirty="0" err="1" smtClean="0"/>
              <a:t>OtherTrt</a:t>
            </a:r>
            <a:r>
              <a:rPr lang="en-AU" sz="1600" dirty="0" smtClean="0"/>
              <a:t>’). Go to step 2.</a:t>
            </a:r>
            <a:endParaRPr lang="en-AU" sz="1600" dirty="0"/>
          </a:p>
        </p:txBody>
      </p:sp>
      <p:cxnSp>
        <p:nvCxnSpPr>
          <p:cNvPr id="10" name="Straight Arrow Connector 9"/>
          <p:cNvCxnSpPr>
            <a:endCxn id="9" idx="1"/>
          </p:cNvCxnSpPr>
          <p:nvPr/>
        </p:nvCxnSpPr>
        <p:spPr>
          <a:xfrm>
            <a:off x="2505318" y="2745337"/>
            <a:ext cx="205075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439073" y="2421217"/>
            <a:ext cx="583422" cy="338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 smtClean="0"/>
              <a:t>yes</a:t>
            </a:r>
            <a:endParaRPr lang="en-A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1940126" y="2819167"/>
            <a:ext cx="494024" cy="338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 smtClean="0"/>
              <a:t>no</a:t>
            </a:r>
            <a:endParaRPr lang="en-AU" sz="1600" dirty="0"/>
          </a:p>
        </p:txBody>
      </p:sp>
      <p:cxnSp>
        <p:nvCxnSpPr>
          <p:cNvPr id="13" name="Straight Arrow Connector 12"/>
          <p:cNvCxnSpPr>
            <a:stCxn id="6" idx="2"/>
            <a:endCxn id="7" idx="0"/>
          </p:cNvCxnSpPr>
          <p:nvPr/>
        </p:nvCxnSpPr>
        <p:spPr>
          <a:xfrm>
            <a:off x="2502513" y="4413946"/>
            <a:ext cx="0" cy="11447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604514" y="4567438"/>
            <a:ext cx="3200441" cy="83099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AU" sz="1600" dirty="0" smtClean="0"/>
              <a:t>Create factor to define different embedded factorials (e.g. ‘Group’). Go to step 3.</a:t>
            </a:r>
            <a:endParaRPr lang="en-AU" sz="1600" dirty="0"/>
          </a:p>
        </p:txBody>
      </p:sp>
      <p:cxnSp>
        <p:nvCxnSpPr>
          <p:cNvPr id="15" name="Straight Arrow Connector 14"/>
          <p:cNvCxnSpPr>
            <a:endCxn id="14" idx="1"/>
          </p:cNvCxnSpPr>
          <p:nvPr/>
        </p:nvCxnSpPr>
        <p:spPr>
          <a:xfrm>
            <a:off x="2502513" y="4925185"/>
            <a:ext cx="210200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439073" y="4571703"/>
            <a:ext cx="583422" cy="338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 smtClean="0"/>
              <a:t>yes</a:t>
            </a:r>
            <a:endParaRPr lang="en-AU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1940126" y="5140577"/>
            <a:ext cx="494024" cy="338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 smtClean="0"/>
              <a:t>no</a:t>
            </a:r>
            <a:endParaRPr lang="en-AU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025204" y="1694703"/>
            <a:ext cx="4023361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sz="1600" i="1" dirty="0" smtClean="0"/>
              <a:t>Levels of ‘</a:t>
            </a:r>
            <a:r>
              <a:rPr lang="en-AU" sz="1600" i="1" dirty="0" err="1" smtClean="0"/>
              <a:t>OtherTrt</a:t>
            </a:r>
            <a:r>
              <a:rPr lang="en-AU" sz="1600" i="1" dirty="0" smtClean="0"/>
              <a:t>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i="1" dirty="0" smtClean="0"/>
              <a:t>Treatments in an embedded factorial get same level (e.g. 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i="1" dirty="0" smtClean="0"/>
              <a:t>Treatments not in an embedded factorial get unique levels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i="1" dirty="0" smtClean="0"/>
              <a:t>This accounts for all treatments</a:t>
            </a:r>
            <a:endParaRPr lang="en-AU" sz="16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8025204" y="4078942"/>
            <a:ext cx="4023361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sz="1600" i="1" dirty="0" smtClean="0"/>
              <a:t>Levels of ‘Group’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i="1" dirty="0"/>
              <a:t>D</a:t>
            </a:r>
            <a:r>
              <a:rPr lang="en-AU" sz="1600" i="1" dirty="0" smtClean="0"/>
              <a:t>efine different embedded factorials (e.g. 1, 2…)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i="1" dirty="0" smtClean="0"/>
              <a:t>Treatments not in an embedded factorial get missing values</a:t>
            </a:r>
            <a:endParaRPr lang="en-AU" sz="1600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4970026" y="5668110"/>
            <a:ext cx="618565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sz="1600" i="1" dirty="0" smtClean="0"/>
              <a:t>Levels of factor for embedded factorial: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i="1" dirty="0"/>
              <a:t>Levels treatments in embedded factorial as per normal.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600" i="1" dirty="0" smtClean="0"/>
              <a:t>Treatments not in embedded factorial get missing values</a:t>
            </a:r>
          </a:p>
        </p:txBody>
      </p:sp>
    </p:spTree>
    <p:extLst>
      <p:ext uri="{BB962C8B-B14F-4D97-AF65-F5344CB8AC3E}">
        <p14:creationId xmlns:p14="http://schemas.microsoft.com/office/powerpoint/2010/main" val="227254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6928324" cy="1320800"/>
          </a:xfrm>
        </p:spPr>
        <p:txBody>
          <a:bodyPr/>
          <a:lstStyle/>
          <a:p>
            <a:r>
              <a:rPr lang="en-AU" dirty="0" smtClean="0"/>
              <a:t>4a. Significant E x M interactions with lots of environments!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6282861" cy="42998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AU" dirty="0" smtClean="0"/>
              <a:t>Fixed </a:t>
            </a:r>
            <a:r>
              <a:rPr lang="en-AU" dirty="0"/>
              <a:t>model ~ </a:t>
            </a:r>
            <a:r>
              <a:rPr lang="en-AU" dirty="0" err="1"/>
              <a:t>OtherTrt</a:t>
            </a:r>
            <a:r>
              <a:rPr lang="en-AU" dirty="0"/>
              <a:t> + </a:t>
            </a:r>
            <a:r>
              <a:rPr lang="en-AU" dirty="0" err="1"/>
              <a:t>Env</a:t>
            </a:r>
            <a:r>
              <a:rPr lang="en-AU" dirty="0"/>
              <a:t> * </a:t>
            </a:r>
            <a:r>
              <a:rPr lang="en-AU" dirty="0" err="1" smtClean="0"/>
              <a:t>RowSpacing</a:t>
            </a:r>
            <a:endParaRPr lang="en-AU" dirty="0" smtClean="0"/>
          </a:p>
          <a:p>
            <a:pPr marL="0" indent="0" algn="ctr">
              <a:buNone/>
            </a:pPr>
            <a:endParaRPr lang="en-AU" dirty="0"/>
          </a:p>
          <a:p>
            <a:pPr marL="0" indent="0" algn="ctr">
              <a:buNone/>
            </a:pPr>
            <a:endParaRPr lang="en-AU" dirty="0" smtClean="0"/>
          </a:p>
          <a:p>
            <a:pPr marL="0" indent="0" algn="ctr">
              <a:buNone/>
            </a:pPr>
            <a:endParaRPr lang="en-AU" dirty="0" smtClean="0"/>
          </a:p>
          <a:p>
            <a:pPr marL="0" indent="0" algn="ctr">
              <a:buNone/>
            </a:pPr>
            <a:endParaRPr lang="en-AU" dirty="0"/>
          </a:p>
          <a:p>
            <a:r>
              <a:rPr lang="en-AU" dirty="0" smtClean="0"/>
              <a:t>In </a:t>
            </a:r>
            <a:r>
              <a:rPr lang="en-AU" dirty="0" smtClean="0"/>
              <a:t>this example: Significant interactions between 43 environments and </a:t>
            </a:r>
            <a:r>
              <a:rPr lang="en-AU" dirty="0" err="1" smtClean="0"/>
              <a:t>RowSpacing</a:t>
            </a:r>
            <a:r>
              <a:rPr lang="en-AU" dirty="0" smtClean="0"/>
              <a:t> (Narrow, Wide)</a:t>
            </a:r>
          </a:p>
          <a:p>
            <a:pPr lvl="1"/>
            <a:r>
              <a:rPr lang="en-AU" dirty="0" smtClean="0"/>
              <a:t>Not very </a:t>
            </a:r>
            <a:r>
              <a:rPr lang="en-AU" dirty="0" smtClean="0"/>
              <a:t>helpful for summarising for agricultural industry!</a:t>
            </a:r>
          </a:p>
          <a:p>
            <a:r>
              <a:rPr lang="en-AU" dirty="0" smtClean="0"/>
              <a:t>Clustering the environments with similar responses can make the task of summarising the results a lot easier for the </a:t>
            </a:r>
            <a:r>
              <a:rPr lang="en-AU" dirty="0" smtClean="0"/>
              <a:t>researcher</a:t>
            </a:r>
            <a:r>
              <a:rPr lang="en-AU" dirty="0"/>
              <a:t>.</a:t>
            </a:r>
            <a:endParaRPr lang="en-AU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050671"/>
              </p:ext>
            </p:extLst>
          </p:nvPr>
        </p:nvGraphicFramePr>
        <p:xfrm>
          <a:off x="6960195" y="1247438"/>
          <a:ext cx="2538807" cy="5443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9360">
                  <a:extLst>
                    <a:ext uri="{9D8B030D-6E8A-4147-A177-3AD203B41FA5}">
                      <a16:colId xmlns:a16="http://schemas.microsoft.com/office/drawing/2014/main" val="2013930139"/>
                    </a:ext>
                  </a:extLst>
                </a:gridCol>
                <a:gridCol w="613263">
                  <a:extLst>
                    <a:ext uri="{9D8B030D-6E8A-4147-A177-3AD203B41FA5}">
                      <a16:colId xmlns:a16="http://schemas.microsoft.com/office/drawing/2014/main" val="3978110918"/>
                    </a:ext>
                  </a:extLst>
                </a:gridCol>
                <a:gridCol w="566184">
                  <a:extLst>
                    <a:ext uri="{9D8B030D-6E8A-4147-A177-3AD203B41FA5}">
                      <a16:colId xmlns:a16="http://schemas.microsoft.com/office/drawing/2014/main" val="3768795100"/>
                    </a:ext>
                  </a:extLst>
                </a:gridCol>
              </a:tblGrid>
              <a:tr h="265416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Environment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Narrow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Wide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74564761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CQ16Emld_DryTOS1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1461.1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1259.3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16467155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CQ16Emld_DryTOS2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1270.0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1178.0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32676898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CQ16Emld_DryTOS3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1212.5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1173.8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645086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CQ16Emld_IrrigTOS1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1852.8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1639.3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95343592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CQ16Emld_IrrigTOS2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2478.3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1999.3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49773937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CQ16Emld_IrrigTOS3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1882.7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1582.6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16097351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CQ17Emld_TOS1DryN0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662.2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585.6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45844977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CQ17Emld_TOS1IrrigN0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1107.7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853.2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83185518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CQ17Emld_TOS2DryN0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1226.5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1029.4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06656613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CQ17Emld_TOS2IrrigN0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1681.1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1374.1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54067624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CQ17Emld_TOS3DryN0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1524.5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1019.0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39338085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CQ17Emld_TOS3IrrigN0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1599.3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1105.1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67915634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NSW16Nar_TOS1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1476.8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1304.0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29705416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NSW16Nar_TOS2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803.4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726.7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52497641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NSW16Tran_TOS1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1302.3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1137.5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04914989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NSW16Tran_TOS2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1072.5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895.7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73836770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SQ16HRS_DryTOS1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1234.4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857.6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70239122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SQ16HRS_DryTOS2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1569.1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1040.6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12488901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SQ16HRS_DryTOS3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1779.3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1467.1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22008753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SQ16HRS_IrrigTOS1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1271.2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822.6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24348825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SQ16HRS_IrrigTOS2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2535.5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1740.0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95584867"/>
                  </a:ext>
                </a:extLst>
              </a:tr>
              <a:tr h="235362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SQ16HRS_IrrigTOS3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1865.7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1316.9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50403459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311179"/>
              </p:ext>
            </p:extLst>
          </p:nvPr>
        </p:nvGraphicFramePr>
        <p:xfrm>
          <a:off x="9628408" y="1247437"/>
          <a:ext cx="2595865" cy="5213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665">
                  <a:extLst>
                    <a:ext uri="{9D8B030D-6E8A-4147-A177-3AD203B41FA5}">
                      <a16:colId xmlns:a16="http://schemas.microsoft.com/office/drawing/2014/main" val="2013930139"/>
                    </a:ext>
                  </a:extLst>
                </a:gridCol>
                <a:gridCol w="710367">
                  <a:extLst>
                    <a:ext uri="{9D8B030D-6E8A-4147-A177-3AD203B41FA5}">
                      <a16:colId xmlns:a16="http://schemas.microsoft.com/office/drawing/2014/main" val="3978110918"/>
                    </a:ext>
                  </a:extLst>
                </a:gridCol>
                <a:gridCol w="655833">
                  <a:extLst>
                    <a:ext uri="{9D8B030D-6E8A-4147-A177-3AD203B41FA5}">
                      <a16:colId xmlns:a16="http://schemas.microsoft.com/office/drawing/2014/main" val="3768795100"/>
                    </a:ext>
                  </a:extLst>
                </a:gridCol>
              </a:tblGrid>
              <a:tr h="265671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Environment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Narrow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Wide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74564761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SQ17HRS_Dry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2797.2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2332.0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40052974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SQ17HRS_Irrig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3204.5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2341.9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15076826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SQ17King_High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1342.6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821.4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76946777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SQ17King_Low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1258.0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741.0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37510291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SQ17King_Med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1340.5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1076.0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44827783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SQ18HRS_PP0TOS1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2514.6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2165.4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4382686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SQ18HRS_PP0TOS2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1047.9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858.2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2514937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SQ18HRS_PP1TOS1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2232.4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1182.7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06289636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SQ18HRS_PP1TOS2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1171.9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649.2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78861626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SQ18HRS_PP2TOS1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2358.0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1543.0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92577886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SQ18HRS_PP2TOS2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1164.1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943.7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92594064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SQ18HRS_PP3TOS1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2060.6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1980.7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03376011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SQ18HRS_PP3TOS2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1182.3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1013.9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11476137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SQ18King_PP0TOS1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1687.7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1179.1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60461490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SQ18King_PP0TOS2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812.5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453.7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99557649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SQ18King_PP1TOS1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1470.7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1253.3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44209705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SQ18King_PP1TOS2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879.3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393.0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00765551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SQ18King_PP2TOS1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1719.9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1013.4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21905580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SQ18King_PP2TOS2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677.4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571.8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0130989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SQ18King_PP3TOS1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1482.8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1192.8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03261207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l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SQ18King_PP3TOS2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928.3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A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368.7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09395465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772275"/>
              </p:ext>
            </p:extLst>
          </p:nvPr>
        </p:nvGraphicFramePr>
        <p:xfrm>
          <a:off x="774553" y="2656245"/>
          <a:ext cx="5841403" cy="1287753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1656678">
                  <a:extLst>
                    <a:ext uri="{9D8B030D-6E8A-4147-A177-3AD203B41FA5}">
                      <a16:colId xmlns:a16="http://schemas.microsoft.com/office/drawing/2014/main" val="1767163336"/>
                    </a:ext>
                  </a:extLst>
                </a:gridCol>
                <a:gridCol w="1021976">
                  <a:extLst>
                    <a:ext uri="{9D8B030D-6E8A-4147-A177-3AD203B41FA5}">
                      <a16:colId xmlns:a16="http://schemas.microsoft.com/office/drawing/2014/main" val="2517490299"/>
                    </a:ext>
                  </a:extLst>
                </a:gridCol>
                <a:gridCol w="666975">
                  <a:extLst>
                    <a:ext uri="{9D8B030D-6E8A-4147-A177-3AD203B41FA5}">
                      <a16:colId xmlns:a16="http://schemas.microsoft.com/office/drawing/2014/main" val="3928211332"/>
                    </a:ext>
                  </a:extLst>
                </a:gridCol>
                <a:gridCol w="1065007">
                  <a:extLst>
                    <a:ext uri="{9D8B030D-6E8A-4147-A177-3AD203B41FA5}">
                      <a16:colId xmlns:a16="http://schemas.microsoft.com/office/drawing/2014/main" val="2114043531"/>
                    </a:ext>
                  </a:extLst>
                </a:gridCol>
                <a:gridCol w="774550">
                  <a:extLst>
                    <a:ext uri="{9D8B030D-6E8A-4147-A177-3AD203B41FA5}">
                      <a16:colId xmlns:a16="http://schemas.microsoft.com/office/drawing/2014/main" val="946947493"/>
                    </a:ext>
                  </a:extLst>
                </a:gridCol>
                <a:gridCol w="656217">
                  <a:extLst>
                    <a:ext uri="{9D8B030D-6E8A-4147-A177-3AD203B41FA5}">
                      <a16:colId xmlns:a16="http://schemas.microsoft.com/office/drawing/2014/main" val="3129444084"/>
                    </a:ext>
                  </a:extLst>
                </a:gridCol>
              </a:tblGrid>
              <a:tr h="403833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>
                          <a:effectLst/>
                        </a:rPr>
                        <a:t>Fixed term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Wald </a:t>
                      </a:r>
                      <a:r>
                        <a:rPr lang="en-AU" sz="1400" u="none" strike="noStrike" dirty="0" smtClean="0">
                          <a:effectLst/>
                        </a:rPr>
                        <a:t>stat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n.d.f.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F statistic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d.d.f.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F pr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499621"/>
                  </a:ext>
                </a:extLst>
              </a:tr>
              <a:tr h="205459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OtherTrt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2417.32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280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8.22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383.5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 &lt;0.001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6018917"/>
                  </a:ext>
                </a:extLst>
              </a:tr>
              <a:tr h="205459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b="0" i="0" u="none" strike="noStrike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Env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915.9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42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19.12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101.9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 &lt;0.001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T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91335311"/>
                  </a:ext>
                </a:extLst>
              </a:tr>
              <a:tr h="205459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 err="1">
                          <a:effectLst/>
                        </a:rPr>
                        <a:t>RowSpacing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208.4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1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208.4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306.6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>
                          <a:effectLst/>
                        </a:rPr>
                        <a:t> &lt;0.001</a:t>
                      </a:r>
                      <a:endParaRPr lang="en-A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6264474"/>
                  </a:ext>
                </a:extLst>
              </a:tr>
              <a:tr h="199876">
                <a:tc>
                  <a:txBody>
                    <a:bodyPr/>
                    <a:lstStyle/>
                    <a:p>
                      <a:pPr algn="l" fontAlgn="b"/>
                      <a:r>
                        <a:rPr lang="en-AU" sz="1400" u="none" strike="noStrike" dirty="0" err="1" smtClean="0">
                          <a:effectLst/>
                        </a:rPr>
                        <a:t>Env.RowSpacing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94.28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42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2.15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215.4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u="none" strike="noStrike" dirty="0">
                          <a:effectLst/>
                        </a:rPr>
                        <a:t> &lt;0.001</a:t>
                      </a:r>
                      <a:endParaRPr lang="en-A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08609124"/>
                  </a:ext>
                </a:extLst>
              </a:tr>
            </a:tbl>
          </a:graphicData>
        </a:graphic>
      </p:graphicFrame>
      <p:sp>
        <p:nvSpPr>
          <p:cNvPr id="7" name="Oval 6"/>
          <p:cNvSpPr/>
          <p:nvPr/>
        </p:nvSpPr>
        <p:spPr>
          <a:xfrm>
            <a:off x="5921880" y="3687202"/>
            <a:ext cx="871370" cy="3334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4731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4b. Cluster environments with similar responses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Criteria imposed for clustering environments with similar responses:</a:t>
            </a:r>
          </a:p>
          <a:p>
            <a:pPr lvl="1"/>
            <a:r>
              <a:rPr lang="en-AU" dirty="0" smtClean="0"/>
              <a:t>Within each cluster </a:t>
            </a:r>
            <a:r>
              <a:rPr lang="en-AU" dirty="0" smtClean="0"/>
              <a:t>-&gt; no </a:t>
            </a:r>
            <a:r>
              <a:rPr lang="en-AU" dirty="0" smtClean="0"/>
              <a:t>significant interaction between environment and management factor (i.e. row spacing: narrow versus wide).</a:t>
            </a:r>
          </a:p>
          <a:p>
            <a:pPr lvl="1"/>
            <a:r>
              <a:rPr lang="en-AU" dirty="0" smtClean="0"/>
              <a:t>Balance between minimising </a:t>
            </a:r>
            <a:r>
              <a:rPr lang="en-AU" dirty="0" smtClean="0"/>
              <a:t>the number of clusters to satisfy this criteria and have </a:t>
            </a:r>
            <a:r>
              <a:rPr lang="en-AU" dirty="0" smtClean="0"/>
              <a:t>agronomic relevance </a:t>
            </a:r>
            <a:r>
              <a:rPr lang="en-AU" dirty="0" smtClean="0"/>
              <a:t>(e.g. use cut-off points that have economic </a:t>
            </a:r>
            <a:r>
              <a:rPr lang="en-AU" dirty="0" smtClean="0"/>
              <a:t>meaning).</a:t>
            </a:r>
            <a:endParaRPr lang="en-AU" dirty="0" smtClean="0"/>
          </a:p>
          <a:p>
            <a:r>
              <a:rPr lang="en-AU" dirty="0" smtClean="0"/>
              <a:t>In </a:t>
            </a:r>
            <a:r>
              <a:rPr lang="en-AU" dirty="0"/>
              <a:t>this case study the yield difference </a:t>
            </a:r>
            <a:r>
              <a:rPr lang="en-AU" dirty="0" smtClean="0"/>
              <a:t>(or yield potential) between </a:t>
            </a:r>
            <a:r>
              <a:rPr lang="en-AU" dirty="0"/>
              <a:t>narrow and wide row spacing was used to develop </a:t>
            </a:r>
            <a:r>
              <a:rPr lang="en-AU" u="sng" dirty="0"/>
              <a:t>five</a:t>
            </a:r>
            <a:r>
              <a:rPr lang="en-AU" dirty="0"/>
              <a:t> clusters.</a:t>
            </a:r>
          </a:p>
          <a:p>
            <a:pPr marL="0" indent="0" algn="ctr">
              <a:buNone/>
            </a:pPr>
            <a:r>
              <a:rPr lang="en-AU" dirty="0" smtClean="0"/>
              <a:t>Fixed </a:t>
            </a:r>
            <a:r>
              <a:rPr lang="en-AU" dirty="0"/>
              <a:t>model ~ </a:t>
            </a:r>
            <a:r>
              <a:rPr lang="en-AU" dirty="0" err="1"/>
              <a:t>OtherTrt</a:t>
            </a:r>
            <a:r>
              <a:rPr lang="en-AU" dirty="0"/>
              <a:t> + Cluster + </a:t>
            </a:r>
            <a:r>
              <a:rPr lang="en-AU" dirty="0" smtClean="0"/>
              <a:t>C1Env*C1RowSpacing + C2Env*C2RowSpacing </a:t>
            </a:r>
            <a:r>
              <a:rPr lang="en-AU" dirty="0"/>
              <a:t>+ </a:t>
            </a:r>
            <a:r>
              <a:rPr lang="en-AU" dirty="0" smtClean="0"/>
              <a:t>C3Env*C3RowSpacing </a:t>
            </a:r>
            <a:r>
              <a:rPr lang="en-AU" dirty="0"/>
              <a:t>+ </a:t>
            </a:r>
            <a:r>
              <a:rPr lang="en-AU" dirty="0" smtClean="0"/>
              <a:t>C4Env*C4RowSpacing </a:t>
            </a:r>
            <a:r>
              <a:rPr lang="en-AU" dirty="0"/>
              <a:t>+ </a:t>
            </a:r>
            <a:r>
              <a:rPr lang="en-AU" dirty="0" smtClean="0"/>
              <a:t>C5Env*C5RowSpacing </a:t>
            </a:r>
            <a:endParaRPr lang="en-AU" dirty="0"/>
          </a:p>
          <a:p>
            <a:endParaRPr lang="en-AU" dirty="0"/>
          </a:p>
          <a:p>
            <a:r>
              <a:rPr lang="en-AU" dirty="0" smtClean="0"/>
              <a:t>No significant interactions between </a:t>
            </a:r>
            <a:r>
              <a:rPr lang="en-AU" dirty="0" err="1" smtClean="0"/>
              <a:t>Env</a:t>
            </a:r>
            <a:r>
              <a:rPr lang="en-AU" dirty="0" smtClean="0"/>
              <a:t> and </a:t>
            </a:r>
            <a:r>
              <a:rPr lang="en-AU" dirty="0" err="1" smtClean="0"/>
              <a:t>RowSpacing</a:t>
            </a:r>
            <a:r>
              <a:rPr lang="en-AU" dirty="0" smtClean="0"/>
              <a:t> within each of the 5 clusters.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0747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4c. Clustering for narrow vs wide row spacing</a:t>
            </a:r>
            <a:endParaRPr lang="en-AU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6153374" y="1312433"/>
            <a:ext cx="6104720" cy="537338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5648162" cy="3880773"/>
          </a:xfrm>
        </p:spPr>
        <p:txBody>
          <a:bodyPr>
            <a:normAutofit/>
          </a:bodyPr>
          <a:lstStyle/>
          <a:p>
            <a:r>
              <a:rPr lang="en-AU" dirty="0" smtClean="0"/>
              <a:t>The </a:t>
            </a:r>
            <a:r>
              <a:rPr lang="en-AU" dirty="0" smtClean="0"/>
              <a:t>five different clusters can now be more simply described rather than the 43 environments</a:t>
            </a:r>
            <a:r>
              <a:rPr lang="en-AU" dirty="0" smtClean="0"/>
              <a:t>.</a:t>
            </a:r>
          </a:p>
          <a:p>
            <a:endParaRPr lang="en-AU" dirty="0" smtClean="0"/>
          </a:p>
          <a:p>
            <a:r>
              <a:rPr lang="en-AU" dirty="0" smtClean="0"/>
              <a:t>Another approach is to relate the yield difference to environmental information.</a:t>
            </a:r>
            <a:endParaRPr lang="en-AU" dirty="0" smtClean="0"/>
          </a:p>
          <a:p>
            <a:r>
              <a:rPr lang="en-AU" dirty="0" smtClean="0"/>
              <a:t>Some environmental information was available (min and max temperatures, starting moisture, in-crop water, sowing date, crop duration</a:t>
            </a:r>
            <a:r>
              <a:rPr lang="en-AU" dirty="0" smtClean="0"/>
              <a:t>).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33868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557082" y="3259212"/>
            <a:ext cx="4843780" cy="34817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406400"/>
            <a:ext cx="7488766" cy="13208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5. Relationship between yield advantage of narrow vs wide with environmental descriptors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6949838" cy="3880773"/>
          </a:xfrm>
        </p:spPr>
        <p:txBody>
          <a:bodyPr/>
          <a:lstStyle/>
          <a:p>
            <a:r>
              <a:rPr lang="en-AU" dirty="0" smtClean="0"/>
              <a:t>Both regression trees and multiple regression were used to explore this relationship.</a:t>
            </a:r>
          </a:p>
          <a:p>
            <a:r>
              <a:rPr lang="en-AU" dirty="0" smtClean="0"/>
              <a:t>Missing environmental descriptors for some environments.</a:t>
            </a:r>
          </a:p>
          <a:p>
            <a:endParaRPr lang="en-AU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669281" y="5342965"/>
            <a:ext cx="6078070" cy="1438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 smtClean="0"/>
              <a:t>May get a better relationship if more variables were planned to be measured at the beginning of the project rather than see what was available at the end of the project!</a:t>
            </a:r>
          </a:p>
          <a:p>
            <a:endParaRPr lang="en-AU" dirty="0"/>
          </a:p>
        </p:txBody>
      </p:sp>
      <p:grpSp>
        <p:nvGrpSpPr>
          <p:cNvPr id="9" name="Group 8"/>
          <p:cNvGrpSpPr/>
          <p:nvPr/>
        </p:nvGrpSpPr>
        <p:grpSpPr>
          <a:xfrm>
            <a:off x="7627172" y="694765"/>
            <a:ext cx="4648200" cy="4648200"/>
            <a:chOff x="7627172" y="694765"/>
            <a:chExt cx="4648200" cy="4648200"/>
          </a:xfrm>
        </p:grpSpPr>
        <p:pic>
          <p:nvPicPr>
            <p:cNvPr id="4" name="Picture 3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7627172" y="694765"/>
              <a:ext cx="4648200" cy="464820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8850404" y="717034"/>
              <a:ext cx="28969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AU" dirty="0" smtClean="0"/>
                <a:t>Multiple regression results</a:t>
              </a:r>
              <a:endParaRPr lang="en-AU" dirty="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49854" y="3420931"/>
            <a:ext cx="2530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Regression tree results</a:t>
            </a:r>
            <a:endParaRPr lang="en-AU" dirty="0"/>
          </a:p>
        </p:txBody>
      </p:sp>
      <p:grpSp>
        <p:nvGrpSpPr>
          <p:cNvPr id="14" name="Group 13"/>
          <p:cNvGrpSpPr/>
          <p:nvPr/>
        </p:nvGrpSpPr>
        <p:grpSpPr>
          <a:xfrm rot="14100000" flipV="1">
            <a:off x="9921982" y="3264910"/>
            <a:ext cx="110630" cy="218754"/>
            <a:chOff x="10060489" y="3333509"/>
            <a:chExt cx="89206" cy="145649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10120667" y="3333509"/>
              <a:ext cx="29028" cy="95877"/>
            </a:xfrm>
            <a:prstGeom prst="line">
              <a:avLst/>
            </a:prstGeom>
            <a:ln w="28575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10078631" y="3410216"/>
              <a:ext cx="50800" cy="87084"/>
            </a:xfrm>
            <a:prstGeom prst="line">
              <a:avLst/>
            </a:prstGeom>
            <a:ln w="28575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 rot="1188755">
            <a:off x="8566355" y="2782897"/>
            <a:ext cx="34451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>
                <a:solidFill>
                  <a:schemeClr val="accent5"/>
                </a:solidFill>
              </a:rPr>
              <a:t>Lower temperatures increase yield gains</a:t>
            </a:r>
          </a:p>
          <a:p>
            <a:r>
              <a:rPr lang="en-AU" sz="1400" dirty="0" smtClean="0">
                <a:solidFill>
                  <a:schemeClr val="accent5"/>
                </a:solidFill>
              </a:rPr>
              <a:t>when changing to narrow row spacing</a:t>
            </a:r>
            <a:endParaRPr lang="en-AU" sz="1400" dirty="0">
              <a:solidFill>
                <a:schemeClr val="accent5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34060" y="6610954"/>
            <a:ext cx="2414122" cy="276999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AU" dirty="0" smtClean="0"/>
              <a:t>Starting moisture (mm)</a:t>
            </a:r>
            <a:endParaRPr lang="en-AU" dirty="0"/>
          </a:p>
        </p:txBody>
      </p:sp>
      <p:sp>
        <p:nvSpPr>
          <p:cNvPr id="15" name="TextBox 14"/>
          <p:cNvSpPr txBox="1"/>
          <p:nvPr/>
        </p:nvSpPr>
        <p:spPr>
          <a:xfrm rot="16200000">
            <a:off x="-810279" y="4622639"/>
            <a:ext cx="2734723" cy="276999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AU" dirty="0" smtClean="0"/>
              <a:t>Maximum temperature (C)</a:t>
            </a:r>
            <a:endParaRPr lang="en-AU" dirty="0"/>
          </a:p>
        </p:txBody>
      </p:sp>
      <p:sp>
        <p:nvSpPr>
          <p:cNvPr id="16" name="TextBox 15"/>
          <p:cNvSpPr txBox="1"/>
          <p:nvPr/>
        </p:nvSpPr>
        <p:spPr>
          <a:xfrm>
            <a:off x="8775207" y="4846796"/>
            <a:ext cx="2734723" cy="276999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AU" dirty="0" smtClean="0"/>
              <a:t>Maximum temperature (C)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5266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3600"/>
          </a:xfrm>
        </p:spPr>
        <p:txBody>
          <a:bodyPr/>
          <a:lstStyle/>
          <a:p>
            <a:r>
              <a:rPr lang="en-AU" dirty="0" smtClean="0"/>
              <a:t>Summary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87501"/>
            <a:ext cx="8596668" cy="4453862"/>
          </a:xfrm>
        </p:spPr>
        <p:txBody>
          <a:bodyPr>
            <a:normAutofit/>
          </a:bodyPr>
          <a:lstStyle/>
          <a:p>
            <a:r>
              <a:rPr lang="en-AU" dirty="0" smtClean="0"/>
              <a:t>Defining and refining </a:t>
            </a:r>
            <a:r>
              <a:rPr lang="en-AU" dirty="0" smtClean="0"/>
              <a:t>the research </a:t>
            </a:r>
            <a:r>
              <a:rPr lang="en-AU" dirty="0" smtClean="0"/>
              <a:t>questions has </a:t>
            </a:r>
            <a:r>
              <a:rPr lang="en-AU" dirty="0" smtClean="0"/>
              <a:t>shown to be even more relevant when there are unbalanced treatment structures.</a:t>
            </a:r>
          </a:p>
          <a:p>
            <a:pPr lvl="1"/>
            <a:r>
              <a:rPr lang="en-AU" dirty="0" smtClean="0"/>
              <a:t>This assists in developing appropriate embedded factorials.</a:t>
            </a:r>
          </a:p>
          <a:p>
            <a:r>
              <a:rPr lang="en-AU" dirty="0" smtClean="0"/>
              <a:t>The steps used for </a:t>
            </a:r>
            <a:r>
              <a:rPr lang="en-AU" dirty="0" smtClean="0"/>
              <a:t>defining factors used in the </a:t>
            </a:r>
            <a:r>
              <a:rPr lang="en-AU" dirty="0" smtClean="0"/>
              <a:t>embedded factorials was described:</a:t>
            </a:r>
          </a:p>
          <a:p>
            <a:pPr lvl="1"/>
            <a:r>
              <a:rPr lang="en-AU" dirty="0" smtClean="0"/>
              <a:t>The </a:t>
            </a:r>
            <a:r>
              <a:rPr lang="en-AU" dirty="0" smtClean="0"/>
              <a:t>steps can also be used for more general embedded factorials </a:t>
            </a:r>
            <a:r>
              <a:rPr lang="en-AU" dirty="0" smtClean="0"/>
              <a:t>(</a:t>
            </a:r>
            <a:r>
              <a:rPr lang="en-AU" dirty="0" smtClean="0"/>
              <a:t>including</a:t>
            </a:r>
            <a:r>
              <a:rPr lang="en-AU" dirty="0" smtClean="0"/>
              <a:t> </a:t>
            </a:r>
            <a:r>
              <a:rPr lang="en-AU" dirty="0" smtClean="0"/>
              <a:t>single trial analyses).</a:t>
            </a:r>
          </a:p>
          <a:p>
            <a:r>
              <a:rPr lang="en-AU" dirty="0" smtClean="0"/>
              <a:t>Clustering of environments useful to reduce complexity of environment x management </a:t>
            </a:r>
            <a:r>
              <a:rPr lang="en-AU" dirty="0" smtClean="0"/>
              <a:t>predictions.</a:t>
            </a:r>
            <a:endParaRPr lang="en-AU" dirty="0" smtClean="0"/>
          </a:p>
          <a:p>
            <a:r>
              <a:rPr lang="en-AU" dirty="0" smtClean="0"/>
              <a:t>Relating results to external environmental </a:t>
            </a:r>
            <a:r>
              <a:rPr lang="en-AU" dirty="0" smtClean="0"/>
              <a:t>descriptors can also be useful for describing the trends in the results.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4408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Acknowledgements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Thanks to the researchers (David Lester, Douglas Lush, Rao </a:t>
            </a:r>
            <a:r>
              <a:rPr lang="en-AU" dirty="0" err="1"/>
              <a:t>Rachaputi</a:t>
            </a:r>
            <a:r>
              <a:rPr lang="en-AU" dirty="0"/>
              <a:t>, Douglas Sands, Kerry </a:t>
            </a:r>
            <a:r>
              <a:rPr lang="en-AU" dirty="0" smtClean="0"/>
              <a:t>McKenzie, </a:t>
            </a:r>
            <a:r>
              <a:rPr lang="en-AU" dirty="0"/>
              <a:t>Natalie Moore</a:t>
            </a:r>
            <a:r>
              <a:rPr lang="en-AU" dirty="0" smtClean="0"/>
              <a:t> </a:t>
            </a:r>
            <a:r>
              <a:rPr lang="en-AU" dirty="0"/>
              <a:t>and researchers from NSW </a:t>
            </a:r>
            <a:r>
              <a:rPr lang="en-AU" dirty="0" smtClean="0"/>
              <a:t>Ag from DAN000171 project) </a:t>
            </a:r>
            <a:r>
              <a:rPr lang="en-AU" dirty="0"/>
              <a:t>who have provided feedback on the usefulness of these methods and for the use of their research data as examples in this talk. </a:t>
            </a:r>
          </a:p>
          <a:p>
            <a:r>
              <a:rPr lang="en-AU" dirty="0"/>
              <a:t>The authors gratefully acknowledge the Grains Research and Development Corporation for the funding of northern SAGI and the projects used in these case studies.</a:t>
            </a:r>
          </a:p>
          <a:p>
            <a:endParaRPr lang="en-A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3402" y="4625889"/>
            <a:ext cx="3986795" cy="1920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83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Background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I work at Department of Agriculture and Fisheries (DAF, Queensland) in the biometry group at Toowoomba, working in SAGI project (Statistics </a:t>
            </a:r>
            <a:r>
              <a:rPr lang="en-AU" dirty="0"/>
              <a:t>for Australian Grains Industry</a:t>
            </a:r>
            <a:r>
              <a:rPr lang="en-AU" dirty="0" smtClean="0"/>
              <a:t>) funded through the Grains Research and Development Corporation (GRDC).</a:t>
            </a:r>
          </a:p>
          <a:p>
            <a:r>
              <a:rPr lang="en-AU" dirty="0" smtClean="0"/>
              <a:t>Work collaboratively with field crop researchers on GRDC projects about making crop management decisions.</a:t>
            </a:r>
          </a:p>
          <a:p>
            <a:r>
              <a:rPr lang="en-AU" dirty="0" smtClean="0"/>
              <a:t>Over the last 5+ years there has been more emphasis on combining information from many environments defined by sites x years x other factors (e.g. time of sowing, water regime).</a:t>
            </a:r>
          </a:p>
          <a:p>
            <a:pPr lvl="1"/>
            <a:r>
              <a:rPr lang="en-AU" dirty="0" smtClean="0"/>
              <a:t>This allows the grains industry to see how management practices change with different </a:t>
            </a:r>
            <a:r>
              <a:rPr lang="en-AU" dirty="0" smtClean="0"/>
              <a:t>conditions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64197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Overview of talk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AU" dirty="0" smtClean="0"/>
              <a:t>Background of case study</a:t>
            </a:r>
          </a:p>
          <a:p>
            <a:pPr>
              <a:buFont typeface="+mj-lt"/>
              <a:buAutoNum type="arabicPeriod"/>
            </a:pPr>
            <a:r>
              <a:rPr lang="en-AU" dirty="0" smtClean="0"/>
              <a:t>Define the research questions</a:t>
            </a:r>
          </a:p>
          <a:p>
            <a:pPr>
              <a:buFont typeface="+mj-lt"/>
              <a:buAutoNum type="arabicPeriod"/>
            </a:pPr>
            <a:r>
              <a:rPr lang="en-AU" dirty="0" smtClean="0"/>
              <a:t>Explore environment x management embedded factorial</a:t>
            </a:r>
          </a:p>
          <a:p>
            <a:pPr>
              <a:buFont typeface="+mj-lt"/>
              <a:buAutoNum type="arabicPeriod"/>
            </a:pPr>
            <a:r>
              <a:rPr lang="en-AU" dirty="0" smtClean="0"/>
              <a:t>Cluster environments with similar responses</a:t>
            </a:r>
          </a:p>
          <a:p>
            <a:pPr>
              <a:buFont typeface="+mj-lt"/>
              <a:buAutoNum type="arabicPeriod"/>
            </a:pPr>
            <a:r>
              <a:rPr lang="en-AU" dirty="0" smtClean="0"/>
              <a:t>Relate environmental responses to crop conditions</a:t>
            </a:r>
          </a:p>
          <a:p>
            <a:pPr>
              <a:buFont typeface="+mj-lt"/>
              <a:buAutoNum type="arabicPeriod"/>
            </a:pPr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3573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6259" y="0"/>
            <a:ext cx="5145741" cy="6860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6368925" cy="1320800"/>
          </a:xfrm>
        </p:spPr>
        <p:txBody>
          <a:bodyPr/>
          <a:lstStyle/>
          <a:p>
            <a:r>
              <a:rPr lang="en-AU" dirty="0" smtClean="0"/>
              <a:t>1a. </a:t>
            </a:r>
            <a:r>
              <a:rPr lang="en-AU" dirty="0" smtClean="0"/>
              <a:t>Background: Pulse Agronomy - Mungbean trials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6089226" cy="3880773"/>
          </a:xfrm>
        </p:spPr>
        <p:txBody>
          <a:bodyPr>
            <a:normAutofit/>
          </a:bodyPr>
          <a:lstStyle/>
          <a:p>
            <a:r>
              <a:rPr lang="en-AU" sz="2400" dirty="0" smtClean="0"/>
              <a:t>Differences </a:t>
            </a:r>
            <a:r>
              <a:rPr lang="en-AU" sz="2400" dirty="0" smtClean="0"/>
              <a:t>in treatments </a:t>
            </a:r>
            <a:r>
              <a:rPr lang="en-AU" sz="2400" dirty="0" smtClean="0"/>
              <a:t>across mungbean </a:t>
            </a:r>
            <a:r>
              <a:rPr lang="en-AU" sz="2400" dirty="0" smtClean="0"/>
              <a:t>trials was </a:t>
            </a:r>
            <a:r>
              <a:rPr lang="en-AU" sz="2400" dirty="0"/>
              <a:t>driven </a:t>
            </a:r>
            <a:r>
              <a:rPr lang="en-AU" sz="2400" dirty="0" smtClean="0"/>
              <a:t>by:</a:t>
            </a:r>
          </a:p>
          <a:p>
            <a:pPr lvl="1"/>
            <a:r>
              <a:rPr lang="en-AU" sz="2000" dirty="0" smtClean="0"/>
              <a:t>What was </a:t>
            </a:r>
            <a:r>
              <a:rPr lang="en-AU" sz="2000" dirty="0" err="1" smtClean="0"/>
              <a:t>agronomically</a:t>
            </a:r>
            <a:r>
              <a:rPr lang="en-AU" sz="2000" dirty="0" smtClean="0"/>
              <a:t> appropriate for the location and decisions made by individual researchers.</a:t>
            </a:r>
          </a:p>
          <a:p>
            <a:pPr lvl="1"/>
            <a:r>
              <a:rPr lang="en-AU" sz="2000" dirty="0" smtClean="0"/>
              <a:t>Addressing shifting </a:t>
            </a:r>
            <a:r>
              <a:rPr lang="en-AU" sz="2000" dirty="0"/>
              <a:t>ideas </a:t>
            </a:r>
            <a:r>
              <a:rPr lang="en-AU" sz="2000" dirty="0" smtClean="0"/>
              <a:t>what growers </a:t>
            </a:r>
            <a:r>
              <a:rPr lang="en-AU" sz="2000" dirty="0" smtClean="0"/>
              <a:t>/ </a:t>
            </a:r>
            <a:r>
              <a:rPr lang="en-AU" sz="2000" dirty="0"/>
              <a:t>funding bodies </a:t>
            </a:r>
            <a:r>
              <a:rPr lang="en-AU" sz="2000" dirty="0" smtClean="0"/>
              <a:t>wanted investigated.</a:t>
            </a:r>
          </a:p>
        </p:txBody>
      </p:sp>
    </p:spTree>
    <p:extLst>
      <p:ext uri="{BB962C8B-B14F-4D97-AF65-F5344CB8AC3E}">
        <p14:creationId xmlns:p14="http://schemas.microsoft.com/office/powerpoint/2010/main" val="321848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340657"/>
            <a:ext cx="9542431" cy="1320800"/>
          </a:xfrm>
        </p:spPr>
        <p:txBody>
          <a:bodyPr/>
          <a:lstStyle/>
          <a:p>
            <a:r>
              <a:rPr lang="en-AU" dirty="0" smtClean="0"/>
              <a:t>1b. Trials for analysis (2016-2018) (16 trials)</a:t>
            </a: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395421"/>
              </p:ext>
            </p:extLst>
          </p:nvPr>
        </p:nvGraphicFramePr>
        <p:xfrm>
          <a:off x="623940" y="1452277"/>
          <a:ext cx="11238427" cy="46989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3419">
                  <a:extLst>
                    <a:ext uri="{9D8B030D-6E8A-4147-A177-3AD203B41FA5}">
                      <a16:colId xmlns:a16="http://schemas.microsoft.com/office/drawing/2014/main" val="2847196572"/>
                    </a:ext>
                  </a:extLst>
                </a:gridCol>
                <a:gridCol w="764501">
                  <a:extLst>
                    <a:ext uri="{9D8B030D-6E8A-4147-A177-3AD203B41FA5}">
                      <a16:colId xmlns:a16="http://schemas.microsoft.com/office/drawing/2014/main" val="3079907996"/>
                    </a:ext>
                  </a:extLst>
                </a:gridCol>
                <a:gridCol w="1062239">
                  <a:extLst>
                    <a:ext uri="{9D8B030D-6E8A-4147-A177-3AD203B41FA5}">
                      <a16:colId xmlns:a16="http://schemas.microsoft.com/office/drawing/2014/main" val="1033769518"/>
                    </a:ext>
                  </a:extLst>
                </a:gridCol>
                <a:gridCol w="1157796">
                  <a:extLst>
                    <a:ext uri="{9D8B030D-6E8A-4147-A177-3AD203B41FA5}">
                      <a16:colId xmlns:a16="http://schemas.microsoft.com/office/drawing/2014/main" val="4134066565"/>
                    </a:ext>
                  </a:extLst>
                </a:gridCol>
                <a:gridCol w="1123836">
                  <a:extLst>
                    <a:ext uri="{9D8B030D-6E8A-4147-A177-3AD203B41FA5}">
                      <a16:colId xmlns:a16="http://schemas.microsoft.com/office/drawing/2014/main" val="3341832459"/>
                    </a:ext>
                  </a:extLst>
                </a:gridCol>
                <a:gridCol w="1913924">
                  <a:extLst>
                    <a:ext uri="{9D8B030D-6E8A-4147-A177-3AD203B41FA5}">
                      <a16:colId xmlns:a16="http://schemas.microsoft.com/office/drawing/2014/main" val="4284839005"/>
                    </a:ext>
                  </a:extLst>
                </a:gridCol>
                <a:gridCol w="868763">
                  <a:extLst>
                    <a:ext uri="{9D8B030D-6E8A-4147-A177-3AD203B41FA5}">
                      <a16:colId xmlns:a16="http://schemas.microsoft.com/office/drawing/2014/main" val="2977674483"/>
                    </a:ext>
                  </a:extLst>
                </a:gridCol>
                <a:gridCol w="3533949">
                  <a:extLst>
                    <a:ext uri="{9D8B030D-6E8A-4147-A177-3AD203B41FA5}">
                      <a16:colId xmlns:a16="http://schemas.microsoft.com/office/drawing/2014/main" val="658116016"/>
                    </a:ext>
                  </a:extLst>
                </a:gridCol>
              </a:tblGrid>
              <a:tr h="341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Year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Region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Site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Varieties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Row </a:t>
                      </a:r>
                      <a:r>
                        <a:rPr lang="en-AU" sz="1400" dirty="0" smtClean="0">
                          <a:effectLst/>
                        </a:rPr>
                        <a:t>spacing (cm)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Target plant </a:t>
                      </a:r>
                      <a:r>
                        <a:rPr lang="en-AU" sz="1400" dirty="0">
                          <a:effectLst/>
                        </a:rPr>
                        <a:t>pop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TOS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Water </a:t>
                      </a:r>
                      <a:r>
                        <a:rPr lang="en-AU" sz="1400" dirty="0" smtClean="0">
                          <a:effectLst/>
                        </a:rPr>
                        <a:t>regime &amp; Other factors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1811512075"/>
                  </a:ext>
                </a:extLst>
              </a:tr>
              <a:tr h="2501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CQ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Emerald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10, 20, 30, 40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1, 2, 3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Dryland, Irrigated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375559827"/>
                  </a:ext>
                </a:extLst>
              </a:tr>
              <a:tr h="2314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CQ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Emerald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Jade, Satin II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1, 2, 3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 smtClean="0">
                          <a:effectLst/>
                        </a:rPr>
                        <a:t>(Dryland</a:t>
                      </a:r>
                      <a:r>
                        <a:rPr lang="en-AU" sz="1400" dirty="0">
                          <a:effectLst/>
                        </a:rPr>
                        <a:t>, </a:t>
                      </a:r>
                      <a:r>
                        <a:rPr lang="en-AU" sz="1400" dirty="0" smtClean="0">
                          <a:effectLst/>
                        </a:rPr>
                        <a:t>Irrigated) * (N0, N1, N2, N3</a:t>
                      </a:r>
                      <a:r>
                        <a:rPr lang="en-AU" sz="14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A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1174399918"/>
                  </a:ext>
                </a:extLst>
              </a:tr>
              <a:tr h="341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2018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CQ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Emerald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Jade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50, 100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30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(Dryland</a:t>
                      </a:r>
                      <a:r>
                        <a:rPr lang="en-AU" sz="1400" dirty="0">
                          <a:effectLst/>
                        </a:rPr>
                        <a:t>, First Bud, First Flower, Mid pod </a:t>
                      </a:r>
                      <a:r>
                        <a:rPr lang="en-AU" sz="1400" dirty="0" smtClean="0">
                          <a:effectLst/>
                        </a:rPr>
                        <a:t>fill) * (yes/no Foliar</a:t>
                      </a:r>
                      <a:r>
                        <a:rPr lang="en-AU" sz="1400" baseline="0" dirty="0" smtClean="0">
                          <a:effectLst/>
                        </a:rPr>
                        <a:t> N)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748289364"/>
                  </a:ext>
                </a:extLst>
              </a:tr>
              <a:tr h="249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HRS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10, 20, 30, 40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1, 2, 3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Dryland, Irrigated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1020548104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Kingaroy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10, 20, 30, 40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1, 2, 3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Dryland, Irrigated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427334993"/>
                  </a:ext>
                </a:extLst>
              </a:tr>
              <a:tr h="264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Hermitage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1</a:t>
                      </a:r>
                      <a:endParaRPr lang="en-AU" sz="1400" dirty="0">
                        <a:effectLst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Dryland, Irrigated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3412245202"/>
                  </a:ext>
                </a:extLst>
              </a:tr>
              <a:tr h="235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Kingaroy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Starting moisture: Low, Medium, High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814249761"/>
                  </a:ext>
                </a:extLst>
              </a:tr>
              <a:tr h="220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Hermitage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PP+0, PP+1, PP+2, PP+3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354873977"/>
                  </a:ext>
                </a:extLst>
              </a:tr>
              <a:tr h="254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Kingaroy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PP+0, PP+1, PP+2, PP+3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828963138"/>
                  </a:ext>
                </a:extLst>
              </a:tr>
              <a:tr h="2036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Narrabri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40, 60, 100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10, 20, 30, 40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37889035"/>
                  </a:ext>
                </a:extLst>
              </a:tr>
              <a:tr h="1561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Trangie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33, 66, 100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20, 30, 40, 50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897130638"/>
                  </a:ext>
                </a:extLst>
              </a:tr>
              <a:tr h="154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Narrabri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35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Dryland, Flowering (F5), Early Podding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3439994061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Trangie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33, 66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Dryland, Incrop, Incrop(x2)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38797889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Breeza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35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PP+0, PP+1, PP+2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1348338805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Narrabri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35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PP+0, PP+1, PP+2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04093664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NSW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Trangie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Jade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1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PP+0, PP+1, PP+2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411856569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66575" y="1082945"/>
            <a:ext cx="3974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 smtClean="0"/>
              <a:t>&lt;------------ Core factors ------------</a:t>
            </a:r>
            <a:r>
              <a:rPr lang="en-AU" dirty="0" smtClean="0">
                <a:sym typeface="Wingdings" panose="05000000000000000000" pitchFamily="2" charset="2"/>
              </a:rPr>
              <a:t>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7569112" y="1082945"/>
            <a:ext cx="4086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 smtClean="0"/>
              <a:t>&lt;------------ Other factors ------------</a:t>
            </a:r>
            <a:r>
              <a:rPr lang="en-AU" dirty="0" smtClean="0">
                <a:sym typeface="Wingdings" panose="05000000000000000000" pitchFamily="2" charset="2"/>
              </a:rPr>
              <a:t>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6924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69271" y="62688"/>
            <a:ext cx="282320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800" dirty="0" smtClean="0"/>
              <a:t>Categorised into</a:t>
            </a:r>
          </a:p>
          <a:p>
            <a:pPr algn="ctr"/>
            <a:r>
              <a:rPr lang="en-AU" sz="2800" dirty="0" smtClean="0"/>
              <a:t> Narrow, Med </a:t>
            </a:r>
          </a:p>
          <a:p>
            <a:pPr algn="ctr"/>
            <a:r>
              <a:rPr lang="en-AU" sz="2800" dirty="0" smtClean="0"/>
              <a:t>&amp; Wide</a:t>
            </a:r>
            <a:endParaRPr lang="en-AU" sz="28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82619"/>
              </p:ext>
            </p:extLst>
          </p:nvPr>
        </p:nvGraphicFramePr>
        <p:xfrm>
          <a:off x="623940" y="1452277"/>
          <a:ext cx="11238427" cy="46989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3419">
                  <a:extLst>
                    <a:ext uri="{9D8B030D-6E8A-4147-A177-3AD203B41FA5}">
                      <a16:colId xmlns:a16="http://schemas.microsoft.com/office/drawing/2014/main" val="2847196572"/>
                    </a:ext>
                  </a:extLst>
                </a:gridCol>
                <a:gridCol w="764501">
                  <a:extLst>
                    <a:ext uri="{9D8B030D-6E8A-4147-A177-3AD203B41FA5}">
                      <a16:colId xmlns:a16="http://schemas.microsoft.com/office/drawing/2014/main" val="3079907996"/>
                    </a:ext>
                  </a:extLst>
                </a:gridCol>
                <a:gridCol w="1062239">
                  <a:extLst>
                    <a:ext uri="{9D8B030D-6E8A-4147-A177-3AD203B41FA5}">
                      <a16:colId xmlns:a16="http://schemas.microsoft.com/office/drawing/2014/main" val="1033769518"/>
                    </a:ext>
                  </a:extLst>
                </a:gridCol>
                <a:gridCol w="1157796">
                  <a:extLst>
                    <a:ext uri="{9D8B030D-6E8A-4147-A177-3AD203B41FA5}">
                      <a16:colId xmlns:a16="http://schemas.microsoft.com/office/drawing/2014/main" val="4134066565"/>
                    </a:ext>
                  </a:extLst>
                </a:gridCol>
                <a:gridCol w="1123836">
                  <a:extLst>
                    <a:ext uri="{9D8B030D-6E8A-4147-A177-3AD203B41FA5}">
                      <a16:colId xmlns:a16="http://schemas.microsoft.com/office/drawing/2014/main" val="3341832459"/>
                    </a:ext>
                  </a:extLst>
                </a:gridCol>
                <a:gridCol w="1913924">
                  <a:extLst>
                    <a:ext uri="{9D8B030D-6E8A-4147-A177-3AD203B41FA5}">
                      <a16:colId xmlns:a16="http://schemas.microsoft.com/office/drawing/2014/main" val="4284839005"/>
                    </a:ext>
                  </a:extLst>
                </a:gridCol>
                <a:gridCol w="868763">
                  <a:extLst>
                    <a:ext uri="{9D8B030D-6E8A-4147-A177-3AD203B41FA5}">
                      <a16:colId xmlns:a16="http://schemas.microsoft.com/office/drawing/2014/main" val="2977674483"/>
                    </a:ext>
                  </a:extLst>
                </a:gridCol>
                <a:gridCol w="3533949">
                  <a:extLst>
                    <a:ext uri="{9D8B030D-6E8A-4147-A177-3AD203B41FA5}">
                      <a16:colId xmlns:a16="http://schemas.microsoft.com/office/drawing/2014/main" val="658116016"/>
                    </a:ext>
                  </a:extLst>
                </a:gridCol>
              </a:tblGrid>
              <a:tr h="341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Year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Region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Site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Varieties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Row </a:t>
                      </a:r>
                      <a:r>
                        <a:rPr lang="en-AU" sz="1400" dirty="0" smtClean="0">
                          <a:effectLst/>
                        </a:rPr>
                        <a:t>spacing (cm)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Target plant </a:t>
                      </a:r>
                      <a:r>
                        <a:rPr lang="en-AU" sz="1400" dirty="0">
                          <a:effectLst/>
                        </a:rPr>
                        <a:t>pop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TOS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Water </a:t>
                      </a:r>
                      <a:r>
                        <a:rPr lang="en-AU" sz="1400" dirty="0" smtClean="0">
                          <a:effectLst/>
                        </a:rPr>
                        <a:t>regime &amp; Other factors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1811512075"/>
                  </a:ext>
                </a:extLst>
              </a:tr>
              <a:tr h="2501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CQ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Emerald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10, 20, 30, 40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1, 2, 3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Dryland, Irrigated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375559827"/>
                  </a:ext>
                </a:extLst>
              </a:tr>
              <a:tr h="2314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CQ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Emerald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Jade, Satin II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1, 2, 3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 smtClean="0">
                          <a:effectLst/>
                        </a:rPr>
                        <a:t>(Dryland</a:t>
                      </a:r>
                      <a:r>
                        <a:rPr lang="en-AU" sz="1400" dirty="0">
                          <a:effectLst/>
                        </a:rPr>
                        <a:t>, </a:t>
                      </a:r>
                      <a:r>
                        <a:rPr lang="en-AU" sz="1400" dirty="0" smtClean="0">
                          <a:effectLst/>
                        </a:rPr>
                        <a:t>Irrigated) * (N0, N1, N2, N3</a:t>
                      </a:r>
                      <a:r>
                        <a:rPr lang="en-AU" sz="14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A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1174399918"/>
                  </a:ext>
                </a:extLst>
              </a:tr>
              <a:tr h="341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2018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CQ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Emerald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Jade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50, 100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30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(Dryland</a:t>
                      </a:r>
                      <a:r>
                        <a:rPr lang="en-AU" sz="1400" dirty="0">
                          <a:effectLst/>
                        </a:rPr>
                        <a:t>, First Bud, First Flower, Mid pod </a:t>
                      </a:r>
                      <a:r>
                        <a:rPr lang="en-AU" sz="1400" dirty="0" smtClean="0">
                          <a:effectLst/>
                        </a:rPr>
                        <a:t>fill) * (yes/no Foliar</a:t>
                      </a:r>
                      <a:r>
                        <a:rPr lang="en-AU" sz="1400" baseline="0" dirty="0" smtClean="0">
                          <a:effectLst/>
                        </a:rPr>
                        <a:t> N)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748289364"/>
                  </a:ext>
                </a:extLst>
              </a:tr>
              <a:tr h="249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HRS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10, 20, 30, 40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1, 2, 3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Dryland, Irrigated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1020548104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Kingaroy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10, 20, 30, 40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1, 2, 3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Dryland, Irrigated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427334993"/>
                  </a:ext>
                </a:extLst>
              </a:tr>
              <a:tr h="264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Hermitage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1</a:t>
                      </a:r>
                      <a:endParaRPr lang="en-AU" sz="1400" dirty="0">
                        <a:effectLst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Dryland, Irrigated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3412245202"/>
                  </a:ext>
                </a:extLst>
              </a:tr>
              <a:tr h="235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Kingaroy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Starting moisture: Low, Medium, High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814249761"/>
                  </a:ext>
                </a:extLst>
              </a:tr>
              <a:tr h="220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Hermitage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PP+0, PP+1, PP+2, PP+3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354873977"/>
                  </a:ext>
                </a:extLst>
              </a:tr>
              <a:tr h="254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Kingaroy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PP+0, PP+1, PP+2, PP+3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828963138"/>
                  </a:ext>
                </a:extLst>
              </a:tr>
              <a:tr h="2036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Narrabri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40, 60, 100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10, 20, 30, 40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37889035"/>
                  </a:ext>
                </a:extLst>
              </a:tr>
              <a:tr h="1561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Trangie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33, 66, 100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20, 30, 40, 50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897130638"/>
                  </a:ext>
                </a:extLst>
              </a:tr>
              <a:tr h="154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Narrabri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35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Dryland, Flowering (F5), Early Podding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3439994061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Trangie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33, 66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Dryland, Incrop, Incrop(x2)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38797889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Breeza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35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PP+0, PP+1, PP+2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1348338805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Narrabri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35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PP+0, PP+1, PP+2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04093664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NSW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Trangie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Jade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1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PP+0, PP+1, PP+2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4118565699"/>
                  </a:ext>
                </a:extLst>
              </a:tr>
            </a:tbl>
          </a:graphicData>
        </a:graphic>
      </p:graphicFrame>
      <p:grpSp>
        <p:nvGrpSpPr>
          <p:cNvPr id="27" name="Group 26"/>
          <p:cNvGrpSpPr/>
          <p:nvPr/>
        </p:nvGrpSpPr>
        <p:grpSpPr>
          <a:xfrm>
            <a:off x="2131392" y="288421"/>
            <a:ext cx="1614687" cy="1232241"/>
            <a:chOff x="2131392" y="288421"/>
            <a:chExt cx="1614687" cy="1232241"/>
          </a:xfrm>
        </p:grpSpPr>
        <p:sp>
          <p:nvSpPr>
            <p:cNvPr id="5" name="TextBox 4"/>
            <p:cNvSpPr txBox="1"/>
            <p:nvPr/>
          </p:nvSpPr>
          <p:spPr>
            <a:xfrm>
              <a:off x="2131392" y="288421"/>
              <a:ext cx="1011815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2800" dirty="0" smtClean="0"/>
                <a:t>Only </a:t>
              </a:r>
            </a:p>
            <a:p>
              <a:r>
                <a:rPr lang="en-AU" sz="2800" dirty="0" smtClean="0"/>
                <a:t>Jade</a:t>
              </a:r>
              <a:endParaRPr lang="en-AU" sz="2800" dirty="0"/>
            </a:p>
          </p:txBody>
        </p:sp>
        <p:cxnSp>
          <p:nvCxnSpPr>
            <p:cNvPr id="11" name="Straight Arrow Connector 10"/>
            <p:cNvCxnSpPr>
              <a:stCxn id="5" idx="3"/>
            </p:cNvCxnSpPr>
            <p:nvPr/>
          </p:nvCxnSpPr>
          <p:spPr>
            <a:xfrm>
              <a:off x="3143207" y="765475"/>
              <a:ext cx="602872" cy="75518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6381568" y="215443"/>
            <a:ext cx="2284601" cy="1305219"/>
            <a:chOff x="6381568" y="215443"/>
            <a:chExt cx="2284601" cy="1305219"/>
          </a:xfrm>
        </p:grpSpPr>
        <p:sp>
          <p:nvSpPr>
            <p:cNvPr id="7" name="TextBox 6"/>
            <p:cNvSpPr txBox="1"/>
            <p:nvPr/>
          </p:nvSpPr>
          <p:spPr>
            <a:xfrm>
              <a:off x="6381568" y="215443"/>
              <a:ext cx="2284601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AU" sz="2800" dirty="0" smtClean="0"/>
                <a:t>Use actual</a:t>
              </a:r>
            </a:p>
            <a:p>
              <a:pPr algn="ctr"/>
              <a:r>
                <a:rPr lang="en-AU" sz="2800" dirty="0" smtClean="0"/>
                <a:t>plant density</a:t>
              </a:r>
              <a:endParaRPr lang="en-AU" sz="2800" dirty="0"/>
            </a:p>
          </p:txBody>
        </p:sp>
        <p:cxnSp>
          <p:nvCxnSpPr>
            <p:cNvPr id="13" name="Straight Arrow Connector 12"/>
            <p:cNvCxnSpPr>
              <a:stCxn id="7" idx="2"/>
            </p:cNvCxnSpPr>
            <p:nvPr/>
          </p:nvCxnSpPr>
          <p:spPr>
            <a:xfrm flipH="1">
              <a:off x="6895652" y="1169550"/>
              <a:ext cx="628217" cy="35111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8068235" y="170265"/>
            <a:ext cx="3234683" cy="1415703"/>
            <a:chOff x="8068235" y="170265"/>
            <a:chExt cx="3234683" cy="1415703"/>
          </a:xfrm>
        </p:grpSpPr>
        <p:sp>
          <p:nvSpPr>
            <p:cNvPr id="8" name="TextBox 7"/>
            <p:cNvSpPr txBox="1"/>
            <p:nvPr/>
          </p:nvSpPr>
          <p:spPr>
            <a:xfrm>
              <a:off x="8942977" y="170265"/>
              <a:ext cx="2359941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AU" sz="2800" dirty="0" smtClean="0"/>
                <a:t>Convert to </a:t>
              </a:r>
            </a:p>
            <a:p>
              <a:pPr algn="ctr"/>
              <a:r>
                <a:rPr lang="en-AU" sz="2800" dirty="0" smtClean="0"/>
                <a:t>environments</a:t>
              </a:r>
              <a:endParaRPr lang="en-AU" sz="2800" dirty="0"/>
            </a:p>
          </p:txBody>
        </p:sp>
        <p:cxnSp>
          <p:nvCxnSpPr>
            <p:cNvPr id="18" name="Straight Arrow Connector 17"/>
            <p:cNvCxnSpPr>
              <a:stCxn id="8" idx="2"/>
            </p:cNvCxnSpPr>
            <p:nvPr/>
          </p:nvCxnSpPr>
          <p:spPr>
            <a:xfrm flipH="1">
              <a:off x="8068235" y="1124372"/>
              <a:ext cx="2054713" cy="45700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8" idx="2"/>
            </p:cNvCxnSpPr>
            <p:nvPr/>
          </p:nvCxnSpPr>
          <p:spPr>
            <a:xfrm flipH="1">
              <a:off x="10122947" y="1124372"/>
              <a:ext cx="1" cy="46159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732816" y="6094513"/>
            <a:ext cx="8296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Row spacing treatments vary and not all trials have a range of plant densities.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32028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Oval 53"/>
          <p:cNvSpPr/>
          <p:nvPr/>
        </p:nvSpPr>
        <p:spPr>
          <a:xfrm>
            <a:off x="5768389" y="1384781"/>
            <a:ext cx="2756740" cy="1131515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extBox 10"/>
          <p:cNvSpPr txBox="1"/>
          <p:nvPr/>
        </p:nvSpPr>
        <p:spPr>
          <a:xfrm>
            <a:off x="2831659" y="3264750"/>
            <a:ext cx="2331344" cy="36933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AU" dirty="0" smtClean="0"/>
              <a:t>1. Row spacing x </a:t>
            </a:r>
            <a:r>
              <a:rPr lang="en-AU" dirty="0" err="1" smtClean="0"/>
              <a:t>Env</a:t>
            </a:r>
            <a:endParaRPr lang="en-AU" dirty="0"/>
          </a:p>
        </p:txBody>
      </p:sp>
      <p:sp>
        <p:nvSpPr>
          <p:cNvPr id="12" name="TextBox 11"/>
          <p:cNvSpPr txBox="1"/>
          <p:nvPr/>
        </p:nvSpPr>
        <p:spPr>
          <a:xfrm>
            <a:off x="6838182" y="3264750"/>
            <a:ext cx="2427268" cy="36933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AU" dirty="0" smtClean="0"/>
              <a:t>2. Plant density x </a:t>
            </a:r>
            <a:r>
              <a:rPr lang="en-AU" dirty="0" err="1" smtClean="0"/>
              <a:t>Env</a:t>
            </a:r>
            <a:endParaRPr lang="en-AU" dirty="0"/>
          </a:p>
        </p:txBody>
      </p:sp>
      <p:sp>
        <p:nvSpPr>
          <p:cNvPr id="13" name="TextBox 12"/>
          <p:cNvSpPr txBox="1"/>
          <p:nvPr/>
        </p:nvSpPr>
        <p:spPr>
          <a:xfrm>
            <a:off x="-1" y="3077319"/>
            <a:ext cx="2235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dirty="0" smtClean="0"/>
              <a:t>Crop management  practice:</a:t>
            </a:r>
            <a:endParaRPr lang="en-AU" dirty="0"/>
          </a:p>
        </p:txBody>
      </p:sp>
      <p:sp>
        <p:nvSpPr>
          <p:cNvPr id="14" name="TextBox 13"/>
          <p:cNvSpPr txBox="1"/>
          <p:nvPr/>
        </p:nvSpPr>
        <p:spPr>
          <a:xfrm>
            <a:off x="2238238" y="4556325"/>
            <a:ext cx="1394934" cy="64633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AU" dirty="0" smtClean="0"/>
              <a:t>1a. Narrow </a:t>
            </a:r>
          </a:p>
          <a:p>
            <a:pPr algn="ctr"/>
            <a:r>
              <a:rPr lang="en-AU" dirty="0" smtClean="0"/>
              <a:t>vs Medium</a:t>
            </a:r>
            <a:endParaRPr lang="en-AU" dirty="0"/>
          </a:p>
        </p:txBody>
      </p:sp>
      <p:sp>
        <p:nvSpPr>
          <p:cNvPr id="15" name="TextBox 14"/>
          <p:cNvSpPr txBox="1"/>
          <p:nvPr/>
        </p:nvSpPr>
        <p:spPr>
          <a:xfrm>
            <a:off x="4011610" y="4552677"/>
            <a:ext cx="1401345" cy="64633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AU" dirty="0" smtClean="0"/>
              <a:t>1b. Narrow </a:t>
            </a:r>
          </a:p>
          <a:p>
            <a:pPr algn="ctr"/>
            <a:r>
              <a:rPr lang="en-AU" dirty="0" smtClean="0"/>
              <a:t>vs Wide</a:t>
            </a:r>
            <a:endParaRPr lang="en-AU" dirty="0"/>
          </a:p>
        </p:txBody>
      </p:sp>
      <p:sp>
        <p:nvSpPr>
          <p:cNvPr id="16" name="TextBox 15"/>
          <p:cNvSpPr txBox="1"/>
          <p:nvPr/>
        </p:nvSpPr>
        <p:spPr>
          <a:xfrm>
            <a:off x="676441" y="4557993"/>
            <a:ext cx="13356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AU" dirty="0" smtClean="0"/>
              <a:t>Embedded </a:t>
            </a:r>
          </a:p>
          <a:p>
            <a:pPr algn="just"/>
            <a:r>
              <a:rPr lang="en-AU" dirty="0" smtClean="0"/>
              <a:t>factorials:</a:t>
            </a:r>
            <a:endParaRPr lang="en-AU" dirty="0"/>
          </a:p>
        </p:txBody>
      </p:sp>
      <p:sp>
        <p:nvSpPr>
          <p:cNvPr id="17" name="TextBox 16"/>
          <p:cNvSpPr txBox="1"/>
          <p:nvPr/>
        </p:nvSpPr>
        <p:spPr>
          <a:xfrm>
            <a:off x="6253524" y="4552677"/>
            <a:ext cx="1593961" cy="64633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AU" dirty="0"/>
              <a:t>2</a:t>
            </a:r>
            <a:r>
              <a:rPr lang="en-AU" dirty="0" smtClean="0"/>
              <a:t>a. Response </a:t>
            </a:r>
          </a:p>
          <a:p>
            <a:pPr algn="ctr"/>
            <a:r>
              <a:rPr lang="en-AU" dirty="0" smtClean="0"/>
              <a:t>curves</a:t>
            </a:r>
            <a:endParaRPr lang="en-AU" dirty="0"/>
          </a:p>
        </p:txBody>
      </p:sp>
      <p:sp>
        <p:nvSpPr>
          <p:cNvPr id="18" name="TextBox 17"/>
          <p:cNvSpPr txBox="1"/>
          <p:nvPr/>
        </p:nvSpPr>
        <p:spPr>
          <a:xfrm>
            <a:off x="660411" y="5555487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dirty="0" smtClean="0"/>
              <a:t>Conditions:</a:t>
            </a:r>
            <a:endParaRPr lang="en-AU" dirty="0"/>
          </a:p>
        </p:txBody>
      </p:sp>
      <p:sp>
        <p:nvSpPr>
          <p:cNvPr id="19" name="TextBox 18"/>
          <p:cNvSpPr txBox="1"/>
          <p:nvPr/>
        </p:nvSpPr>
        <p:spPr>
          <a:xfrm>
            <a:off x="8183204" y="4554852"/>
            <a:ext cx="2245166" cy="64633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AU" dirty="0"/>
              <a:t>2</a:t>
            </a:r>
            <a:r>
              <a:rPr lang="en-AU" dirty="0" smtClean="0"/>
              <a:t>a. Yields predicted</a:t>
            </a:r>
          </a:p>
          <a:p>
            <a:pPr algn="ctr"/>
            <a:r>
              <a:rPr lang="en-AU" dirty="0" smtClean="0"/>
              <a:t>@ 30 plants/m</a:t>
            </a:r>
            <a:r>
              <a:rPr lang="en-AU" baseline="30000" dirty="0" smtClean="0"/>
              <a:t>2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20" name="TextBox 19"/>
          <p:cNvSpPr txBox="1"/>
          <p:nvPr/>
        </p:nvSpPr>
        <p:spPr>
          <a:xfrm>
            <a:off x="1969608" y="5566243"/>
            <a:ext cx="37987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Only include target densities of 30 plants/m</a:t>
            </a:r>
            <a:r>
              <a:rPr lang="en-AU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(recommended)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Only use trials with both row spacing treatments</a:t>
            </a: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Arrow Connector 21"/>
          <p:cNvCxnSpPr>
            <a:stCxn id="11" idx="2"/>
            <a:endCxn id="14" idx="0"/>
          </p:cNvCxnSpPr>
          <p:nvPr/>
        </p:nvCxnSpPr>
        <p:spPr>
          <a:xfrm flipH="1">
            <a:off x="2935705" y="3634082"/>
            <a:ext cx="1061626" cy="9222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54" idx="3"/>
            <a:endCxn id="12" idx="0"/>
          </p:cNvCxnSpPr>
          <p:nvPr/>
        </p:nvCxnSpPr>
        <p:spPr>
          <a:xfrm>
            <a:off x="6172104" y="2350589"/>
            <a:ext cx="1879712" cy="9141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811449" y="1384781"/>
            <a:ext cx="2756740" cy="1131515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TextBox 28"/>
          <p:cNvSpPr txBox="1"/>
          <p:nvPr/>
        </p:nvSpPr>
        <p:spPr>
          <a:xfrm>
            <a:off x="4532697" y="1620816"/>
            <a:ext cx="1000980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AU" dirty="0" smtClean="0">
                <a:solidFill>
                  <a:schemeClr val="bg1"/>
                </a:solidFill>
              </a:rPr>
              <a:t>Project </a:t>
            </a:r>
          </a:p>
          <a:p>
            <a:pPr algn="ctr"/>
            <a:r>
              <a:rPr lang="en-AU" dirty="0" smtClean="0">
                <a:solidFill>
                  <a:schemeClr val="bg1"/>
                </a:solidFill>
              </a:rPr>
              <a:t>goals</a:t>
            </a:r>
            <a:endParaRPr lang="en-AU" dirty="0">
              <a:solidFill>
                <a:schemeClr val="bg1"/>
              </a:solidFill>
            </a:endParaRPr>
          </a:p>
        </p:txBody>
      </p:sp>
      <p:cxnSp>
        <p:nvCxnSpPr>
          <p:cNvPr id="36" name="Straight Arrow Connector 35"/>
          <p:cNvCxnSpPr>
            <a:stCxn id="12" idx="2"/>
            <a:endCxn id="17" idx="0"/>
          </p:cNvCxnSpPr>
          <p:nvPr/>
        </p:nvCxnSpPr>
        <p:spPr>
          <a:xfrm flipH="1">
            <a:off x="7050505" y="3634082"/>
            <a:ext cx="1001311" cy="9185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2" idx="2"/>
            <a:endCxn id="19" idx="0"/>
          </p:cNvCxnSpPr>
          <p:nvPr/>
        </p:nvCxnSpPr>
        <p:spPr>
          <a:xfrm>
            <a:off x="8051816" y="3634082"/>
            <a:ext cx="1253971" cy="9207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1" idx="2"/>
            <a:endCxn id="15" idx="0"/>
          </p:cNvCxnSpPr>
          <p:nvPr/>
        </p:nvCxnSpPr>
        <p:spPr>
          <a:xfrm>
            <a:off x="3997331" y="3634082"/>
            <a:ext cx="714952" cy="9185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816799" y="5555487"/>
            <a:ext cx="38715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Use narrow row spacing only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Only use trials with a reasonable </a:t>
            </a:r>
          </a:p>
          <a:p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range of plant densities</a:t>
            </a: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Straight Arrow Connector 45"/>
          <p:cNvCxnSpPr>
            <a:stCxn id="54" idx="3"/>
            <a:endCxn id="11" idx="0"/>
          </p:cNvCxnSpPr>
          <p:nvPr/>
        </p:nvCxnSpPr>
        <p:spPr>
          <a:xfrm flipH="1">
            <a:off x="3997331" y="2350589"/>
            <a:ext cx="2174773" cy="9141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1" name="Title 1"/>
          <p:cNvSpPr>
            <a:spLocks noGrp="1"/>
          </p:cNvSpPr>
          <p:nvPr>
            <p:ph type="title"/>
          </p:nvPr>
        </p:nvSpPr>
        <p:spPr>
          <a:xfrm>
            <a:off x="292100" y="327213"/>
            <a:ext cx="9013687" cy="1320800"/>
          </a:xfrm>
        </p:spPr>
        <p:txBody>
          <a:bodyPr/>
          <a:lstStyle/>
          <a:p>
            <a:r>
              <a:rPr lang="en-AU" dirty="0" smtClean="0"/>
              <a:t>2a. Define the research questions …</a:t>
            </a:r>
            <a:endParaRPr lang="en-AU" dirty="0"/>
          </a:p>
        </p:txBody>
      </p:sp>
      <p:pic>
        <p:nvPicPr>
          <p:cNvPr id="102" name="Picture 101" descr="December 2013 | The Crypto Crew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2" y="0"/>
            <a:ext cx="2844283" cy="2367714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3811449" y="3851888"/>
            <a:ext cx="1956940" cy="195694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TextBox 25"/>
          <p:cNvSpPr txBox="1"/>
          <p:nvPr/>
        </p:nvSpPr>
        <p:spPr>
          <a:xfrm>
            <a:off x="130628" y="1455249"/>
            <a:ext cx="30773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i="1" dirty="0" smtClean="0"/>
              <a:t>“Practices that offer reliable yield potential in regional environments”.</a:t>
            </a:r>
            <a:endParaRPr lang="en-AU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6568189" y="1604512"/>
            <a:ext cx="1353511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en-AU" dirty="0" smtClean="0">
                <a:solidFill>
                  <a:schemeClr val="bg1"/>
                </a:solidFill>
              </a:rPr>
              <a:t>Treatments</a:t>
            </a:r>
          </a:p>
          <a:p>
            <a:pPr algn="r"/>
            <a:r>
              <a:rPr lang="en-AU" dirty="0" smtClean="0">
                <a:solidFill>
                  <a:schemeClr val="bg1"/>
                </a:solidFill>
              </a:rPr>
              <a:t>available</a:t>
            </a:r>
            <a:endParaRPr lang="en-A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996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0657"/>
            <a:ext cx="9058337" cy="13208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2b. How do we address each question, e.g. Narrow vs Wide row spacing at 30 plants/m</a:t>
            </a:r>
            <a:r>
              <a:rPr lang="en-AU" baseline="30000" dirty="0" smtClean="0"/>
              <a:t>2</a:t>
            </a:r>
            <a:r>
              <a:rPr lang="en-AU" dirty="0" smtClean="0"/>
              <a:t>?</a:t>
            </a: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018023"/>
              </p:ext>
            </p:extLst>
          </p:nvPr>
        </p:nvGraphicFramePr>
        <p:xfrm>
          <a:off x="623940" y="1452277"/>
          <a:ext cx="11238427" cy="45496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3419">
                  <a:extLst>
                    <a:ext uri="{9D8B030D-6E8A-4147-A177-3AD203B41FA5}">
                      <a16:colId xmlns:a16="http://schemas.microsoft.com/office/drawing/2014/main" val="2847196572"/>
                    </a:ext>
                  </a:extLst>
                </a:gridCol>
                <a:gridCol w="764501">
                  <a:extLst>
                    <a:ext uri="{9D8B030D-6E8A-4147-A177-3AD203B41FA5}">
                      <a16:colId xmlns:a16="http://schemas.microsoft.com/office/drawing/2014/main" val="3079907996"/>
                    </a:ext>
                  </a:extLst>
                </a:gridCol>
                <a:gridCol w="1062239">
                  <a:extLst>
                    <a:ext uri="{9D8B030D-6E8A-4147-A177-3AD203B41FA5}">
                      <a16:colId xmlns:a16="http://schemas.microsoft.com/office/drawing/2014/main" val="1033769518"/>
                    </a:ext>
                  </a:extLst>
                </a:gridCol>
                <a:gridCol w="1157796">
                  <a:extLst>
                    <a:ext uri="{9D8B030D-6E8A-4147-A177-3AD203B41FA5}">
                      <a16:colId xmlns:a16="http://schemas.microsoft.com/office/drawing/2014/main" val="4134066565"/>
                    </a:ext>
                  </a:extLst>
                </a:gridCol>
                <a:gridCol w="1123836">
                  <a:extLst>
                    <a:ext uri="{9D8B030D-6E8A-4147-A177-3AD203B41FA5}">
                      <a16:colId xmlns:a16="http://schemas.microsoft.com/office/drawing/2014/main" val="3341832459"/>
                    </a:ext>
                  </a:extLst>
                </a:gridCol>
                <a:gridCol w="1913924">
                  <a:extLst>
                    <a:ext uri="{9D8B030D-6E8A-4147-A177-3AD203B41FA5}">
                      <a16:colId xmlns:a16="http://schemas.microsoft.com/office/drawing/2014/main" val="4284839005"/>
                    </a:ext>
                  </a:extLst>
                </a:gridCol>
                <a:gridCol w="868763">
                  <a:extLst>
                    <a:ext uri="{9D8B030D-6E8A-4147-A177-3AD203B41FA5}">
                      <a16:colId xmlns:a16="http://schemas.microsoft.com/office/drawing/2014/main" val="2977674483"/>
                    </a:ext>
                  </a:extLst>
                </a:gridCol>
                <a:gridCol w="3533949">
                  <a:extLst>
                    <a:ext uri="{9D8B030D-6E8A-4147-A177-3AD203B41FA5}">
                      <a16:colId xmlns:a16="http://schemas.microsoft.com/office/drawing/2014/main" val="658116016"/>
                    </a:ext>
                  </a:extLst>
                </a:gridCol>
              </a:tblGrid>
              <a:tr h="341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Year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Region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Site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Varieties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Row spacing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Target plant </a:t>
                      </a:r>
                      <a:r>
                        <a:rPr lang="en-AU" sz="1400" dirty="0">
                          <a:effectLst/>
                        </a:rPr>
                        <a:t>pop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TOS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Water </a:t>
                      </a:r>
                      <a:r>
                        <a:rPr lang="en-AU" sz="1400" dirty="0" smtClean="0">
                          <a:effectLst/>
                        </a:rPr>
                        <a:t>regime &amp; Other</a:t>
                      </a:r>
                      <a:r>
                        <a:rPr lang="en-AU" sz="1400" baseline="0" dirty="0" smtClean="0">
                          <a:effectLst/>
                        </a:rPr>
                        <a:t> factors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1811512075"/>
                  </a:ext>
                </a:extLst>
              </a:tr>
              <a:tr h="2501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CQ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Emerald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10, 20, 30, 40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1, 2, 3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Dryland, Irrigated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375559827"/>
                  </a:ext>
                </a:extLst>
              </a:tr>
              <a:tr h="2314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CQ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Emerald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Jade, Satin II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1, 2, 3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 smtClean="0">
                          <a:effectLst/>
                        </a:rPr>
                        <a:t>(Dryland</a:t>
                      </a:r>
                      <a:r>
                        <a:rPr lang="en-AU" sz="1400" dirty="0">
                          <a:effectLst/>
                        </a:rPr>
                        <a:t>, </a:t>
                      </a:r>
                      <a:r>
                        <a:rPr lang="en-AU" sz="1400" dirty="0" err="1" smtClean="0">
                          <a:effectLst/>
                        </a:rPr>
                        <a:t>Irrig</a:t>
                      </a:r>
                      <a:r>
                        <a:rPr lang="en-AU" sz="1400" dirty="0" smtClean="0">
                          <a:effectLst/>
                        </a:rPr>
                        <a:t>) * (N0</a:t>
                      </a:r>
                      <a:r>
                        <a:rPr lang="en-AU" sz="1400" baseline="30000" dirty="0" smtClean="0">
                          <a:effectLst/>
                        </a:rPr>
                        <a:t>a</a:t>
                      </a:r>
                      <a:r>
                        <a:rPr lang="en-AU" sz="1400" dirty="0" smtClean="0">
                          <a:effectLst/>
                        </a:rPr>
                        <a:t>,N1,N2,N3</a:t>
                      </a:r>
                      <a:r>
                        <a:rPr lang="en-AU" sz="14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A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1174399918"/>
                  </a:ext>
                </a:extLst>
              </a:tr>
              <a:tr h="341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2018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CQ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Emerald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Jade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50, 100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30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(Dryland</a:t>
                      </a:r>
                      <a:r>
                        <a:rPr lang="en-AU" sz="1400" dirty="0">
                          <a:effectLst/>
                        </a:rPr>
                        <a:t>, First Bud, First Flower, Mid pod </a:t>
                      </a:r>
                      <a:r>
                        <a:rPr lang="en-AU" sz="1400" dirty="0" smtClean="0">
                          <a:effectLst/>
                        </a:rPr>
                        <a:t>fill) * (yes/no Foliar</a:t>
                      </a:r>
                      <a:r>
                        <a:rPr lang="en-AU" sz="1400" baseline="0" dirty="0" smtClean="0">
                          <a:effectLst/>
                        </a:rPr>
                        <a:t> N)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748289364"/>
                  </a:ext>
                </a:extLst>
              </a:tr>
              <a:tr h="249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Hermitage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10, 20, 30, 40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1, 2, 3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Dryland, Irrigated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1020548104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Kingaroy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10, 20, 30, 40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1, 2, 3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Dryland, Irrigated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427334993"/>
                  </a:ext>
                </a:extLst>
              </a:tr>
              <a:tr h="264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Hermitage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1</a:t>
                      </a:r>
                      <a:endParaRPr lang="en-AU" sz="1400" dirty="0">
                        <a:effectLst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Dryland, Irrigated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3412245202"/>
                  </a:ext>
                </a:extLst>
              </a:tr>
              <a:tr h="235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Kingaroy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Start moist: Low, Medium, High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814249761"/>
                  </a:ext>
                </a:extLst>
              </a:tr>
              <a:tr h="220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Hermitage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PP+0, PP+1, PP+2, PP+3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354873977"/>
                  </a:ext>
                </a:extLst>
              </a:tr>
              <a:tr h="254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Kingaroy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PP+0, PP+1, PP+2, PP+3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828963138"/>
                  </a:ext>
                </a:extLst>
              </a:tr>
              <a:tr h="2036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Narrabri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40, 60, 100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10, 20, 30, 40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37889035"/>
                  </a:ext>
                </a:extLst>
              </a:tr>
              <a:tr h="1561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Trangie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33, 66, 100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20, 30, 40, 50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897130638"/>
                  </a:ext>
                </a:extLst>
              </a:tr>
              <a:tr h="154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Narrabri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35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Dryland, Flowering (F5), Early Podding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3439994061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Trangie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33, 66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Dryland, Incrop, Incrop(x2)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38797889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Breeza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35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PP+0, PP+1, PP+2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1348338805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Narrabri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35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PP+0, PP+1, PP+2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04093664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NSW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Trangie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Jade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20, 30, 40, 60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1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PP+0, PP+1, PP+2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4118565699"/>
                  </a:ext>
                </a:extLst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4356847" y="2030404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5031690" y="181535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4356847" y="2773077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5031690" y="2773077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4356847" y="3994044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Oval 13"/>
          <p:cNvSpPr/>
          <p:nvPr/>
        </p:nvSpPr>
        <p:spPr>
          <a:xfrm>
            <a:off x="5050718" y="3994044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4356847" y="4282977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/>
          <p:cNvSpPr/>
          <p:nvPr/>
        </p:nvSpPr>
        <p:spPr>
          <a:xfrm>
            <a:off x="5050718" y="4282977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Oval 22"/>
          <p:cNvSpPr/>
          <p:nvPr/>
        </p:nvSpPr>
        <p:spPr>
          <a:xfrm>
            <a:off x="6122129" y="181535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Oval 23"/>
          <p:cNvSpPr/>
          <p:nvPr/>
        </p:nvSpPr>
        <p:spPr>
          <a:xfrm>
            <a:off x="6122129" y="2792502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Oval 26"/>
          <p:cNvSpPr/>
          <p:nvPr/>
        </p:nvSpPr>
        <p:spPr>
          <a:xfrm>
            <a:off x="5547623" y="3994044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Oval 27"/>
          <p:cNvSpPr/>
          <p:nvPr/>
        </p:nvSpPr>
        <p:spPr>
          <a:xfrm>
            <a:off x="6122129" y="4254604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tangle 3"/>
          <p:cNvSpPr/>
          <p:nvPr/>
        </p:nvSpPr>
        <p:spPr>
          <a:xfrm>
            <a:off x="623940" y="2284037"/>
            <a:ext cx="11238427" cy="456168"/>
          </a:xfrm>
          <a:prstGeom prst="rect">
            <a:avLst/>
          </a:prstGeom>
          <a:solidFill>
            <a:schemeClr val="bg1">
              <a:lumMod val="75000"/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Rectangle 31"/>
          <p:cNvSpPr/>
          <p:nvPr/>
        </p:nvSpPr>
        <p:spPr>
          <a:xfrm>
            <a:off x="623940" y="3044364"/>
            <a:ext cx="11238427" cy="184127"/>
          </a:xfrm>
          <a:prstGeom prst="rect">
            <a:avLst/>
          </a:prstGeom>
          <a:solidFill>
            <a:schemeClr val="bg1">
              <a:lumMod val="75000"/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3" name="Rectangle 32"/>
          <p:cNvSpPr/>
          <p:nvPr/>
        </p:nvSpPr>
        <p:spPr>
          <a:xfrm>
            <a:off x="623940" y="4823604"/>
            <a:ext cx="11238427" cy="1178549"/>
          </a:xfrm>
          <a:prstGeom prst="rect">
            <a:avLst/>
          </a:prstGeom>
          <a:solidFill>
            <a:schemeClr val="bg1">
              <a:lumMod val="75000"/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Oval 17"/>
          <p:cNvSpPr/>
          <p:nvPr/>
        </p:nvSpPr>
        <p:spPr>
          <a:xfrm>
            <a:off x="5050718" y="4549738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5843458" y="4532664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Oval 10"/>
          <p:cNvSpPr/>
          <p:nvPr/>
        </p:nvSpPr>
        <p:spPr>
          <a:xfrm>
            <a:off x="4356847" y="3737071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Oval 11"/>
          <p:cNvSpPr/>
          <p:nvPr/>
        </p:nvSpPr>
        <p:spPr>
          <a:xfrm>
            <a:off x="5050718" y="3737071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Oval 25"/>
          <p:cNvSpPr/>
          <p:nvPr/>
        </p:nvSpPr>
        <p:spPr>
          <a:xfrm>
            <a:off x="5547623" y="3751997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TextBox 34"/>
          <p:cNvSpPr txBox="1"/>
          <p:nvPr/>
        </p:nvSpPr>
        <p:spPr>
          <a:xfrm>
            <a:off x="10897498" y="1715242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/>
              <a:t>6</a:t>
            </a:r>
            <a:r>
              <a:rPr lang="en-AU" b="1" i="1" dirty="0" smtClean="0"/>
              <a:t>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10897498" y="2695859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/>
              <a:t>6</a:t>
            </a:r>
            <a:r>
              <a:rPr lang="en-AU" b="1" i="1" dirty="0" smtClean="0"/>
              <a:t>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10897498" y="3687922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 smtClean="0"/>
              <a:t>8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10897498" y="3957365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 smtClean="0"/>
              <a:t>8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40" name="TextBox 39"/>
          <p:cNvSpPr txBox="1"/>
          <p:nvPr/>
        </p:nvSpPr>
        <p:spPr>
          <a:xfrm>
            <a:off x="10897498" y="4194416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/>
              <a:t>2</a:t>
            </a:r>
            <a:r>
              <a:rPr lang="en-AU" b="1" i="1" dirty="0" smtClean="0"/>
              <a:t>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10897498" y="4433636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 smtClean="0"/>
              <a:t>2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10897498" y="3177128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 smtClean="0"/>
              <a:t>2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10897498" y="3437430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/>
              <a:t>3</a:t>
            </a:r>
            <a:r>
              <a:rPr lang="en-AU" b="1" i="1" dirty="0" smtClean="0"/>
              <a:t>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44" name="TextBox 43"/>
          <p:cNvSpPr txBox="1"/>
          <p:nvPr/>
        </p:nvSpPr>
        <p:spPr>
          <a:xfrm>
            <a:off x="763793" y="5970494"/>
            <a:ext cx="59137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Select trials that have Narrow &amp; Wide row spacing.</a:t>
            </a:r>
          </a:p>
          <a:p>
            <a:r>
              <a:rPr lang="en-AU" dirty="0" smtClean="0"/>
              <a:t>Embedded factorials use only some of the treatments.</a:t>
            </a:r>
            <a:endParaRPr lang="en-AU" dirty="0"/>
          </a:p>
        </p:txBody>
      </p:sp>
      <p:sp>
        <p:nvSpPr>
          <p:cNvPr id="45" name="Oval 44"/>
          <p:cNvSpPr/>
          <p:nvPr/>
        </p:nvSpPr>
        <p:spPr>
          <a:xfrm>
            <a:off x="4727254" y="2030404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6" name="Oval 45"/>
          <p:cNvSpPr/>
          <p:nvPr/>
        </p:nvSpPr>
        <p:spPr>
          <a:xfrm>
            <a:off x="4385499" y="181535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" name="Oval 46"/>
          <p:cNvSpPr/>
          <p:nvPr/>
        </p:nvSpPr>
        <p:spPr>
          <a:xfrm>
            <a:off x="4356847" y="322373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Oval 47"/>
          <p:cNvSpPr/>
          <p:nvPr/>
        </p:nvSpPr>
        <p:spPr>
          <a:xfrm>
            <a:off x="4727254" y="322373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Oval 48"/>
          <p:cNvSpPr/>
          <p:nvPr/>
        </p:nvSpPr>
        <p:spPr>
          <a:xfrm>
            <a:off x="4356847" y="347153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Oval 49"/>
          <p:cNvSpPr/>
          <p:nvPr/>
        </p:nvSpPr>
        <p:spPr>
          <a:xfrm>
            <a:off x="4727254" y="347153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Oval 50"/>
          <p:cNvSpPr/>
          <p:nvPr/>
        </p:nvSpPr>
        <p:spPr>
          <a:xfrm>
            <a:off x="5843458" y="3213386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2" name="Oval 51"/>
          <p:cNvSpPr/>
          <p:nvPr/>
        </p:nvSpPr>
        <p:spPr>
          <a:xfrm>
            <a:off x="5843458" y="3482691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Oval 16"/>
          <p:cNvSpPr/>
          <p:nvPr/>
        </p:nvSpPr>
        <p:spPr>
          <a:xfrm>
            <a:off x="4356847" y="4549738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TextBox 52"/>
          <p:cNvSpPr txBox="1"/>
          <p:nvPr/>
        </p:nvSpPr>
        <p:spPr>
          <a:xfrm>
            <a:off x="10897498" y="1974566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 smtClean="0"/>
              <a:t>6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55" name="Oval 54"/>
          <p:cNvSpPr/>
          <p:nvPr/>
        </p:nvSpPr>
        <p:spPr>
          <a:xfrm>
            <a:off x="5503069" y="2017268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4" name="TextBox 53"/>
          <p:cNvSpPr txBox="1"/>
          <p:nvPr/>
        </p:nvSpPr>
        <p:spPr>
          <a:xfrm>
            <a:off x="7350691" y="6042824"/>
            <a:ext cx="4541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baseline="30000" dirty="0" err="1" smtClean="0"/>
              <a:t>a</a:t>
            </a:r>
            <a:r>
              <a:rPr lang="en-AU" dirty="0" err="1" smtClean="0"/>
              <a:t>Only</a:t>
            </a:r>
            <a:r>
              <a:rPr lang="en-AU" dirty="0" smtClean="0"/>
              <a:t> N0 was used in embedded factorial.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3465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0657"/>
            <a:ext cx="9058337" cy="13208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2b. How do we address each question, e.g. Narrow vs Wide row spacing at 30 plants/m</a:t>
            </a:r>
            <a:r>
              <a:rPr lang="en-AU" baseline="30000" dirty="0" smtClean="0"/>
              <a:t>2</a:t>
            </a:r>
            <a:r>
              <a:rPr lang="en-AU" dirty="0" smtClean="0"/>
              <a:t>?</a:t>
            </a: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970080"/>
              </p:ext>
            </p:extLst>
          </p:nvPr>
        </p:nvGraphicFramePr>
        <p:xfrm>
          <a:off x="623940" y="1452277"/>
          <a:ext cx="11238427" cy="45496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3419">
                  <a:extLst>
                    <a:ext uri="{9D8B030D-6E8A-4147-A177-3AD203B41FA5}">
                      <a16:colId xmlns:a16="http://schemas.microsoft.com/office/drawing/2014/main" val="2847196572"/>
                    </a:ext>
                  </a:extLst>
                </a:gridCol>
                <a:gridCol w="764501">
                  <a:extLst>
                    <a:ext uri="{9D8B030D-6E8A-4147-A177-3AD203B41FA5}">
                      <a16:colId xmlns:a16="http://schemas.microsoft.com/office/drawing/2014/main" val="3079907996"/>
                    </a:ext>
                  </a:extLst>
                </a:gridCol>
                <a:gridCol w="1062239">
                  <a:extLst>
                    <a:ext uri="{9D8B030D-6E8A-4147-A177-3AD203B41FA5}">
                      <a16:colId xmlns:a16="http://schemas.microsoft.com/office/drawing/2014/main" val="1033769518"/>
                    </a:ext>
                  </a:extLst>
                </a:gridCol>
                <a:gridCol w="1157796">
                  <a:extLst>
                    <a:ext uri="{9D8B030D-6E8A-4147-A177-3AD203B41FA5}">
                      <a16:colId xmlns:a16="http://schemas.microsoft.com/office/drawing/2014/main" val="4134066565"/>
                    </a:ext>
                  </a:extLst>
                </a:gridCol>
                <a:gridCol w="1123836">
                  <a:extLst>
                    <a:ext uri="{9D8B030D-6E8A-4147-A177-3AD203B41FA5}">
                      <a16:colId xmlns:a16="http://schemas.microsoft.com/office/drawing/2014/main" val="3341832459"/>
                    </a:ext>
                  </a:extLst>
                </a:gridCol>
                <a:gridCol w="1913924">
                  <a:extLst>
                    <a:ext uri="{9D8B030D-6E8A-4147-A177-3AD203B41FA5}">
                      <a16:colId xmlns:a16="http://schemas.microsoft.com/office/drawing/2014/main" val="4284839005"/>
                    </a:ext>
                  </a:extLst>
                </a:gridCol>
                <a:gridCol w="868763">
                  <a:extLst>
                    <a:ext uri="{9D8B030D-6E8A-4147-A177-3AD203B41FA5}">
                      <a16:colId xmlns:a16="http://schemas.microsoft.com/office/drawing/2014/main" val="2977674483"/>
                    </a:ext>
                  </a:extLst>
                </a:gridCol>
                <a:gridCol w="3533949">
                  <a:extLst>
                    <a:ext uri="{9D8B030D-6E8A-4147-A177-3AD203B41FA5}">
                      <a16:colId xmlns:a16="http://schemas.microsoft.com/office/drawing/2014/main" val="658116016"/>
                    </a:ext>
                  </a:extLst>
                </a:gridCol>
              </a:tblGrid>
              <a:tr h="341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Year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Region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Site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Varieties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Row spacing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Target</a:t>
                      </a:r>
                      <a:r>
                        <a:rPr lang="en-AU" sz="1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plant pop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TOS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Water regime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1811512075"/>
                  </a:ext>
                </a:extLst>
              </a:tr>
              <a:tr h="2501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CQ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Emerald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10, 20, 30, 40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1, 2, 3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Dryland, Irrigated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375559827"/>
                  </a:ext>
                </a:extLst>
              </a:tr>
              <a:tr h="2314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CQ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Emerald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Jade, Satin II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1, 2, 3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 smtClean="0">
                          <a:effectLst/>
                        </a:rPr>
                        <a:t>(Dryland</a:t>
                      </a:r>
                      <a:r>
                        <a:rPr lang="en-AU" sz="1400" dirty="0">
                          <a:effectLst/>
                        </a:rPr>
                        <a:t>, </a:t>
                      </a:r>
                      <a:r>
                        <a:rPr lang="en-AU" sz="1400" dirty="0" err="1" smtClean="0">
                          <a:effectLst/>
                        </a:rPr>
                        <a:t>Irrig</a:t>
                      </a:r>
                      <a:r>
                        <a:rPr lang="en-AU" sz="1400" dirty="0" smtClean="0">
                          <a:effectLst/>
                        </a:rPr>
                        <a:t>) * (N0</a:t>
                      </a:r>
                      <a:r>
                        <a:rPr lang="en-AU" sz="1400" baseline="30000" dirty="0" smtClean="0">
                          <a:effectLst/>
                        </a:rPr>
                        <a:t>a</a:t>
                      </a:r>
                      <a:r>
                        <a:rPr lang="en-AU" sz="1400" dirty="0" smtClean="0">
                          <a:effectLst/>
                        </a:rPr>
                        <a:t>,N1,N2,N3</a:t>
                      </a:r>
                      <a:r>
                        <a:rPr lang="en-AU" sz="14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AU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1174399918"/>
                  </a:ext>
                </a:extLst>
              </a:tr>
              <a:tr h="341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2018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CQ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Emerald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Jade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50, 100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30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(Dryland</a:t>
                      </a:r>
                      <a:r>
                        <a:rPr lang="en-AU" sz="1400" dirty="0">
                          <a:effectLst/>
                        </a:rPr>
                        <a:t>, First Bud, First Flower, Mid pod </a:t>
                      </a:r>
                      <a:r>
                        <a:rPr lang="en-AU" sz="1400" dirty="0" smtClean="0">
                          <a:effectLst/>
                        </a:rPr>
                        <a:t>fill) * (yes/no Foliar</a:t>
                      </a:r>
                      <a:r>
                        <a:rPr lang="en-AU" sz="1400" baseline="0" dirty="0" smtClean="0">
                          <a:effectLst/>
                        </a:rPr>
                        <a:t> N)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748289364"/>
                  </a:ext>
                </a:extLst>
              </a:tr>
              <a:tr h="249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HRS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10, 20, 30, 40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1, 2, 3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Dryland, Irrigated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1020548104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Kingaroy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10, 20, 30, 40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1, 2, 3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Dryland, Irrigated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427334993"/>
                  </a:ext>
                </a:extLst>
              </a:tr>
              <a:tr h="264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Hermitage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1</a:t>
                      </a:r>
                      <a:endParaRPr lang="en-AU" sz="1400" dirty="0">
                        <a:effectLst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Dryland, Irrigated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3412245202"/>
                  </a:ext>
                </a:extLst>
              </a:tr>
              <a:tr h="235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Kingaroy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Start moist.: Low, Medium, High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814249761"/>
                  </a:ext>
                </a:extLst>
              </a:tr>
              <a:tr h="220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Hermitage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PP+0, PP+1, PP+2, PP+3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354873977"/>
                  </a:ext>
                </a:extLst>
              </a:tr>
              <a:tr h="254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SQ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Kingaroy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PP+0, PP+1, PP+2, PP+3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828963138"/>
                  </a:ext>
                </a:extLst>
              </a:tr>
              <a:tr h="2036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Narrabri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40, 60, 100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10, 20, 30, 40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37889035"/>
                  </a:ext>
                </a:extLst>
              </a:tr>
              <a:tr h="1561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Trangie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33, 66, 100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20, 30, 40, 50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897130638"/>
                  </a:ext>
                </a:extLst>
              </a:tr>
              <a:tr h="154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Narrabri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35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1, 2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Dryland, Flowering (F5), Early Podding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3439994061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2017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Trangie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33, 66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Dryland, Incrop, Incrop(x2)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38797889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Breeza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35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PP+0, PP+1, PP+2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1348338805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NSW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Narrabri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Jade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35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20, 30, 40, 60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PP+0, PP+1, PP+2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204093664"/>
                  </a:ext>
                </a:extLst>
              </a:tr>
              <a:tr h="2152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2018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NSW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Trangie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Jade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25, 50</a:t>
                      </a:r>
                      <a:endParaRPr lang="en-A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20, 30, 40, 60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1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PP+0, PP+1, PP+2</a:t>
                      </a:r>
                      <a:endParaRPr lang="en-A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4" marR="38354" marT="0" marB="0"/>
                </a:tc>
                <a:extLst>
                  <a:ext uri="{0D108BD9-81ED-4DB2-BD59-A6C34878D82A}">
                    <a16:rowId xmlns:a16="http://schemas.microsoft.com/office/drawing/2014/main" val="4118565699"/>
                  </a:ext>
                </a:extLst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4356847" y="2030404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5031690" y="181535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4356847" y="2773077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5031690" y="2773077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4356847" y="3994044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Oval 13"/>
          <p:cNvSpPr/>
          <p:nvPr/>
        </p:nvSpPr>
        <p:spPr>
          <a:xfrm>
            <a:off x="5050718" y="3994044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4356847" y="4245906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Oval 15"/>
          <p:cNvSpPr/>
          <p:nvPr/>
        </p:nvSpPr>
        <p:spPr>
          <a:xfrm>
            <a:off x="5050718" y="4245906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Oval 22"/>
          <p:cNvSpPr/>
          <p:nvPr/>
        </p:nvSpPr>
        <p:spPr>
          <a:xfrm>
            <a:off x="6122129" y="181535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Oval 23"/>
          <p:cNvSpPr/>
          <p:nvPr/>
        </p:nvSpPr>
        <p:spPr>
          <a:xfrm>
            <a:off x="6122129" y="2792502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Oval 26"/>
          <p:cNvSpPr/>
          <p:nvPr/>
        </p:nvSpPr>
        <p:spPr>
          <a:xfrm>
            <a:off x="5547623" y="3994044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Oval 27"/>
          <p:cNvSpPr/>
          <p:nvPr/>
        </p:nvSpPr>
        <p:spPr>
          <a:xfrm>
            <a:off x="6122129" y="421753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tangle 3"/>
          <p:cNvSpPr/>
          <p:nvPr/>
        </p:nvSpPr>
        <p:spPr>
          <a:xfrm>
            <a:off x="623940" y="2284037"/>
            <a:ext cx="11238427" cy="456168"/>
          </a:xfrm>
          <a:prstGeom prst="rect">
            <a:avLst/>
          </a:prstGeom>
          <a:solidFill>
            <a:schemeClr val="bg1">
              <a:lumMod val="75000"/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Rectangle 31"/>
          <p:cNvSpPr/>
          <p:nvPr/>
        </p:nvSpPr>
        <p:spPr>
          <a:xfrm>
            <a:off x="623940" y="3044364"/>
            <a:ext cx="11238427" cy="184127"/>
          </a:xfrm>
          <a:prstGeom prst="rect">
            <a:avLst/>
          </a:prstGeom>
          <a:solidFill>
            <a:schemeClr val="bg1">
              <a:lumMod val="75000"/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3" name="Rectangle 32"/>
          <p:cNvSpPr/>
          <p:nvPr/>
        </p:nvSpPr>
        <p:spPr>
          <a:xfrm>
            <a:off x="623940" y="4823604"/>
            <a:ext cx="11238427" cy="1178549"/>
          </a:xfrm>
          <a:prstGeom prst="rect">
            <a:avLst/>
          </a:prstGeom>
          <a:solidFill>
            <a:schemeClr val="bg1">
              <a:lumMod val="75000"/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Oval 17"/>
          <p:cNvSpPr/>
          <p:nvPr/>
        </p:nvSpPr>
        <p:spPr>
          <a:xfrm>
            <a:off x="5050718" y="448795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5843458" y="4470879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Oval 10"/>
          <p:cNvSpPr/>
          <p:nvPr/>
        </p:nvSpPr>
        <p:spPr>
          <a:xfrm>
            <a:off x="4356847" y="3737071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Oval 11"/>
          <p:cNvSpPr/>
          <p:nvPr/>
        </p:nvSpPr>
        <p:spPr>
          <a:xfrm>
            <a:off x="5050718" y="3737071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Oval 25"/>
          <p:cNvSpPr/>
          <p:nvPr/>
        </p:nvSpPr>
        <p:spPr>
          <a:xfrm>
            <a:off x="5547623" y="3751997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TextBox 34"/>
          <p:cNvSpPr txBox="1"/>
          <p:nvPr/>
        </p:nvSpPr>
        <p:spPr>
          <a:xfrm>
            <a:off x="10897498" y="1715242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/>
              <a:t>6</a:t>
            </a:r>
            <a:r>
              <a:rPr lang="en-AU" b="1" i="1" dirty="0" smtClean="0"/>
              <a:t>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10897498" y="2695859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/>
              <a:t>6</a:t>
            </a:r>
            <a:r>
              <a:rPr lang="en-AU" b="1" i="1" dirty="0" smtClean="0"/>
              <a:t>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10897498" y="3703848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 smtClean="0"/>
              <a:t>8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10897498" y="3960934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 smtClean="0"/>
              <a:t>8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40" name="TextBox 39"/>
          <p:cNvSpPr txBox="1"/>
          <p:nvPr/>
        </p:nvSpPr>
        <p:spPr>
          <a:xfrm>
            <a:off x="10897498" y="4208145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/>
              <a:t>2</a:t>
            </a:r>
            <a:r>
              <a:rPr lang="en-AU" b="1" i="1" dirty="0" smtClean="0"/>
              <a:t>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10897498" y="4463291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 smtClean="0"/>
              <a:t>2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10897498" y="3207608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 smtClean="0"/>
              <a:t>2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10897498" y="3467910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/>
              <a:t>3</a:t>
            </a:r>
            <a:r>
              <a:rPr lang="en-AU" b="1" i="1" dirty="0" smtClean="0"/>
              <a:t>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44" name="TextBox 43"/>
          <p:cNvSpPr txBox="1"/>
          <p:nvPr/>
        </p:nvSpPr>
        <p:spPr>
          <a:xfrm>
            <a:off x="763793" y="5970494"/>
            <a:ext cx="59137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Select trials that have Narrow &amp; Wide row spacing.</a:t>
            </a:r>
          </a:p>
          <a:p>
            <a:r>
              <a:rPr lang="en-AU" dirty="0" smtClean="0"/>
              <a:t>Embedded factorials use only some of the treatments.</a:t>
            </a:r>
            <a:endParaRPr lang="en-AU" dirty="0"/>
          </a:p>
        </p:txBody>
      </p:sp>
      <p:sp>
        <p:nvSpPr>
          <p:cNvPr id="45" name="Oval 44"/>
          <p:cNvSpPr/>
          <p:nvPr/>
        </p:nvSpPr>
        <p:spPr>
          <a:xfrm>
            <a:off x="4727254" y="2030404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6" name="Oval 45"/>
          <p:cNvSpPr/>
          <p:nvPr/>
        </p:nvSpPr>
        <p:spPr>
          <a:xfrm>
            <a:off x="4385499" y="181535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" name="Oval 46"/>
          <p:cNvSpPr/>
          <p:nvPr/>
        </p:nvSpPr>
        <p:spPr>
          <a:xfrm>
            <a:off x="4356847" y="322373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Oval 47"/>
          <p:cNvSpPr/>
          <p:nvPr/>
        </p:nvSpPr>
        <p:spPr>
          <a:xfrm>
            <a:off x="4727254" y="322373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Oval 48"/>
          <p:cNvSpPr/>
          <p:nvPr/>
        </p:nvSpPr>
        <p:spPr>
          <a:xfrm>
            <a:off x="4356847" y="347153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Oval 49"/>
          <p:cNvSpPr/>
          <p:nvPr/>
        </p:nvSpPr>
        <p:spPr>
          <a:xfrm>
            <a:off x="4727254" y="347153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Oval 50"/>
          <p:cNvSpPr/>
          <p:nvPr/>
        </p:nvSpPr>
        <p:spPr>
          <a:xfrm>
            <a:off x="5843458" y="3213386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2" name="Oval 51"/>
          <p:cNvSpPr/>
          <p:nvPr/>
        </p:nvSpPr>
        <p:spPr>
          <a:xfrm>
            <a:off x="5843458" y="3482691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Oval 16"/>
          <p:cNvSpPr/>
          <p:nvPr/>
        </p:nvSpPr>
        <p:spPr>
          <a:xfrm>
            <a:off x="4356847" y="4487953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TextBox 52"/>
          <p:cNvSpPr txBox="1"/>
          <p:nvPr/>
        </p:nvSpPr>
        <p:spPr>
          <a:xfrm>
            <a:off x="10897498" y="1974566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i="1" dirty="0" smtClean="0"/>
              <a:t>6 </a:t>
            </a:r>
            <a:r>
              <a:rPr lang="en-AU" b="1" i="1" dirty="0" err="1" smtClean="0"/>
              <a:t>Env</a:t>
            </a:r>
            <a:endParaRPr lang="en-AU" b="1" i="1" dirty="0"/>
          </a:p>
        </p:txBody>
      </p:sp>
      <p:sp>
        <p:nvSpPr>
          <p:cNvPr id="54" name="Rectangle 53"/>
          <p:cNvSpPr/>
          <p:nvPr/>
        </p:nvSpPr>
        <p:spPr>
          <a:xfrm rot="20553775">
            <a:off x="-16096" y="2977662"/>
            <a:ext cx="1142812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Embedded factorial</a:t>
            </a:r>
            <a:endParaRPr lang="en-US" sz="9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350691" y="6042824"/>
            <a:ext cx="4541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baseline="30000" dirty="0" err="1" smtClean="0"/>
              <a:t>a</a:t>
            </a:r>
            <a:r>
              <a:rPr lang="en-AU" dirty="0" err="1" smtClean="0"/>
              <a:t>Only</a:t>
            </a:r>
            <a:r>
              <a:rPr lang="en-AU" dirty="0" smtClean="0"/>
              <a:t> N0 was used in embedded factorial.</a:t>
            </a:r>
            <a:endParaRPr lang="en-AU" dirty="0"/>
          </a:p>
        </p:txBody>
      </p:sp>
      <p:sp>
        <p:nvSpPr>
          <p:cNvPr id="56" name="Oval 55"/>
          <p:cNvSpPr/>
          <p:nvPr/>
        </p:nvSpPr>
        <p:spPr>
          <a:xfrm>
            <a:off x="5523156" y="2051464"/>
            <a:ext cx="349624" cy="24204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264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10588</TotalTime>
  <Words>2810</Words>
  <Application>Microsoft Office PowerPoint</Application>
  <PresentationFormat>Widescreen</PresentationFormat>
  <Paragraphs>855</Paragraphs>
  <Slides>16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Segoe UI</vt:lpstr>
      <vt:lpstr>Times New Roman</vt:lpstr>
      <vt:lpstr>Trebuchet MS</vt:lpstr>
      <vt:lpstr>Wingdings</vt:lpstr>
      <vt:lpstr>Wingdings 3</vt:lpstr>
      <vt:lpstr>Facet</vt:lpstr>
      <vt:lpstr>Answering the research questions by identifying balanced embedded factorials in messy combined trials</vt:lpstr>
      <vt:lpstr>Background</vt:lpstr>
      <vt:lpstr>Overview of talk</vt:lpstr>
      <vt:lpstr>1a. Background: Pulse Agronomy - Mungbean trials</vt:lpstr>
      <vt:lpstr>1b. Trials for analysis (2016-2018) (16 trials)</vt:lpstr>
      <vt:lpstr>PowerPoint Presentation</vt:lpstr>
      <vt:lpstr>2a. Define the research questions …</vt:lpstr>
      <vt:lpstr>2b. How do we address each question, e.g. Narrow vs Wide row spacing at 30 plants/m2?</vt:lpstr>
      <vt:lpstr>2b. How do we address each question, e.g. Narrow vs Wide row spacing at 30 plants/m2?</vt:lpstr>
      <vt:lpstr>3a. Steps to define factors used in embedded factorials (analysing with REML procedure)</vt:lpstr>
      <vt:lpstr>4a. Significant E x M interactions with lots of environments!</vt:lpstr>
      <vt:lpstr>4b. Cluster environments with similar responses</vt:lpstr>
      <vt:lpstr>4c. Clustering for narrow vs wide row spacing</vt:lpstr>
      <vt:lpstr>5. Relationship between yield advantage of narrow vs wide with environmental descriptors</vt:lpstr>
      <vt:lpstr>Summary</vt:lpstr>
      <vt:lpstr>Acknowledgements</vt:lpstr>
    </vt:vector>
  </TitlesOfParts>
  <Company>Queensland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Answering the research question by identifying balanced embedded factorials in messy combined trials</dc:title>
  <dc:creator>BELL Kerry</dc:creator>
  <cp:lastModifiedBy>BELL Kerry</cp:lastModifiedBy>
  <cp:revision>79</cp:revision>
  <dcterms:created xsi:type="dcterms:W3CDTF">2018-11-12T02:58:16Z</dcterms:created>
  <dcterms:modified xsi:type="dcterms:W3CDTF">2018-12-05T08:29:13Z</dcterms:modified>
</cp:coreProperties>
</file>