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61" r:id="rId5"/>
    <p:sldId id="274" r:id="rId6"/>
    <p:sldId id="275" r:id="rId7"/>
    <p:sldId id="264" r:id="rId8"/>
    <p:sldId id="265" r:id="rId9"/>
    <p:sldId id="266" r:id="rId10"/>
    <p:sldId id="267" r:id="rId11"/>
    <p:sldId id="282" r:id="rId12"/>
    <p:sldId id="277" r:id="rId13"/>
    <p:sldId id="268" r:id="rId14"/>
    <p:sldId id="269" r:id="rId15"/>
    <p:sldId id="281" r:id="rId16"/>
    <p:sldId id="271" r:id="rId17"/>
    <p:sldId id="279" r:id="rId18"/>
    <p:sldId id="278" r:id="rId19"/>
    <p:sldId id="273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-45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AA731-F24C-46F0-BEB3-6D9DD252B33D}" type="datetimeFigureOut">
              <a:rPr lang="en-US" smtClean="0"/>
              <a:pPr/>
              <a:t>12/3/2018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29B5-BD58-4BDD-B763-4148A17751A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89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D183-521D-441E-BBC4-7BB7ADF5E7B7}" type="slidenum">
              <a:rPr lang="en-AU" smtClean="0"/>
              <a:pPr/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A:B standards for a separate parameter for each combination of the levels of A and B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229B5-BD58-4BDD-B763-4148A17751AD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847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>
                <a:solidFill>
                  <a:srgbClr val="0070C0"/>
                </a:solidFill>
              </a:rPr>
              <a:t>LSD (5%) = 2.000 sqrt(2 * 0.230 /6) = 0.554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229B5-BD58-4BDD-B763-4148A17751AD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366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2130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130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 smtClean="0"/>
            </a:lvl1pPr>
          </a:lstStyle>
          <a:p>
            <a:endParaRPr lang="en-AU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AU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910816"/>
            <a:ext cx="8640000" cy="38141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945000"/>
            <a:ext cx="4140000" cy="36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00" y="945000"/>
            <a:ext cx="4140000" cy="36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426106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4704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en-AU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54" y="474704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fld id="{FF0418E0-E9F1-4C7F-BDD6-E3F7643D09C8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409575"/>
            <a:chOff x="0" y="0"/>
            <a:chExt cx="5760" cy="344"/>
          </a:xfrm>
        </p:grpSpPr>
        <p:sp>
          <p:nvSpPr>
            <p:cNvPr id="2119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19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19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19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19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19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19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48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324000"/>
            <a:ext cx="86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2048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810000"/>
            <a:ext cx="8640000" cy="39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2119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596" y="4768468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hris.brien.name/rpackag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hris.brien.name/rpack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41" y="4243520"/>
            <a:ext cx="1822984" cy="82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Mimicking anova in </a:t>
            </a:r>
            <a:r>
              <a:rPr lang="en-GB" sz="2800" dirty="0" smtClean="0"/>
              <a:t>reml mixed-modelling of comparative experiments using the R-package </a:t>
            </a:r>
            <a:r>
              <a:rPr lang="en-GB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asremlPlus</a:t>
            </a:r>
            <a:endParaRPr lang="en-A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800" dirty="0" smtClean="0"/>
              <a:t>Chris Brien</a:t>
            </a:r>
            <a:br>
              <a:rPr lang="en-AU" sz="2800" dirty="0" smtClean="0"/>
            </a:br>
            <a:r>
              <a:rPr lang="en-US" sz="1400" dirty="0" smtClean="0"/>
              <a:t>Australian </a:t>
            </a:r>
            <a:r>
              <a:rPr lang="en-US" sz="1400" dirty="0"/>
              <a:t>Centre for Plant Functional Genomics, University of Adelaide.</a:t>
            </a:r>
          </a:p>
          <a:p>
            <a:r>
              <a:rPr lang="en-US" sz="1400" dirty="0" smtClean="0"/>
              <a:t>School of Information Technology and Mathematical Sciences, </a:t>
            </a:r>
            <a:r>
              <a:rPr lang="en-US" sz="1400" dirty="0"/>
              <a:t>University of South Australia</a:t>
            </a:r>
            <a:endParaRPr lang="en-AU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" y="4243520"/>
            <a:ext cx="1273089" cy="8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23999"/>
            <a:ext cx="8640000" cy="1006037"/>
          </a:xfrm>
        </p:spPr>
        <p:txBody>
          <a:bodyPr/>
          <a:lstStyle/>
          <a:p>
            <a:r>
              <a:rPr lang="en-AU" dirty="0" smtClean="0"/>
              <a:t>Use chooseModel to select a </a:t>
            </a:r>
            <a:r>
              <a:rPr lang="en-AU" dirty="0"/>
              <a:t>marginality-compliant fixed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46910"/>
            <a:ext cx="8640000" cy="38616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2400" dirty="0" smtClean="0"/>
              <a:t>Based on the marginality relationships between terms.</a:t>
            </a:r>
          </a:p>
          <a:p>
            <a:pPr>
              <a:spcBef>
                <a:spcPts val="0"/>
              </a:spcBef>
            </a:pPr>
            <a:r>
              <a:rPr lang="en-AU" sz="2400" dirty="0" smtClean="0"/>
              <a:t>It is a property of the column spaces of the incidence matrices for the terms.</a:t>
            </a:r>
          </a:p>
          <a:p>
            <a:pPr lvl="1">
              <a:spcBef>
                <a:spcPts val="0"/>
              </a:spcBef>
            </a:pPr>
            <a:r>
              <a:rPr lang="en-AU" sz="2000" dirty="0" smtClean="0"/>
              <a:t>One term is marginal to another if the column space of the first term is a subspace of that of the marginal term.</a:t>
            </a:r>
          </a:p>
          <a:p>
            <a:pPr lvl="1">
              <a:spcBef>
                <a:spcPts val="0"/>
              </a:spcBef>
            </a:pPr>
            <a:r>
              <a:rPr lang="en-AU" sz="2000" dirty="0" smtClean="0"/>
              <a:t>This property is independent of the replications of the levels of the factors that make up the term.</a:t>
            </a:r>
          </a:p>
          <a:p>
            <a:pPr lvl="1">
              <a:spcBef>
                <a:spcPts val="0"/>
              </a:spcBef>
            </a:pPr>
            <a:r>
              <a:rPr lang="en-AU" sz="2000" dirty="0" smtClean="0"/>
              <a:t>For example, the term for A is marginal to A:B irrespective of the number of values for each combination of the levels of A and B.</a:t>
            </a:r>
          </a:p>
          <a:p>
            <a:pPr lvl="1">
              <a:spcBef>
                <a:spcPts val="0"/>
              </a:spcBef>
            </a:pPr>
            <a:r>
              <a:rPr lang="en-AU" sz="2000" dirty="0" smtClean="0"/>
              <a:t>When nesting is explicit, because nested factors are numbered within the nesting factors (e.g. Run &amp; Plant), then a term is marginal to another if its factors are a subset of those in the marginal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15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23999"/>
            <a:ext cx="8640000" cy="1006037"/>
          </a:xfrm>
        </p:spPr>
        <p:txBody>
          <a:bodyPr/>
          <a:lstStyle/>
          <a:p>
            <a:r>
              <a:rPr lang="en-AU" dirty="0" smtClean="0"/>
              <a:t>Use chooseModel to select a </a:t>
            </a:r>
            <a:r>
              <a:rPr lang="en-AU" dirty="0"/>
              <a:t>marginality-compliant fixed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63554"/>
            <a:ext cx="8640000" cy="35450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dirty="0" smtClean="0"/>
              <a:t>Based on the marginality relationships between terms.</a:t>
            </a:r>
          </a:p>
          <a:p>
            <a:pPr>
              <a:spcBef>
                <a:spcPts val="0"/>
              </a:spcBef>
            </a:pPr>
            <a:r>
              <a:rPr lang="en-AU" dirty="0" smtClean="0"/>
              <a:t>One term is marginal to another if the column space of the incidence matrix for the first term is a subspace of that of the marginal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90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8621" y="1740747"/>
            <a:ext cx="8640000" cy="328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latinLnBrk="1">
              <a:buFont typeface="Wingdings" pitchFamily="2" charset="2"/>
              <a:buNone/>
            </a:pP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Host Cadavers Host:Cadavers Ladybird Host:Ladybird Cadavers:Ladybird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                      1        0             1        0             1                 0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Cadavers                  0        1             1        0             0                 1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Host:Cadavers             0        0             1        0             0                 0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Ladybird                  0        0             0        1             1                 1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Host:Ladybird             0        0             0        0             1                 0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Cadavers:Ladybird         0        0             0        0             0                 1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Host:Cadavers:Ladybird    0        0             0        0             0                 0</a:t>
            </a:r>
          </a:p>
          <a:p>
            <a:pPr marL="0" indent="0" latinLnBrk="1">
              <a:buFont typeface="Wingdings" pitchFamily="2" charset="2"/>
              <a:buNone/>
            </a:pP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Host:Cadavers:Ladybird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                                        1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Cadavers                                    1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Host:Cadavers                               1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Ladybird                                    1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Host:Ladybird                               1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Cadavers:Ladybird                           1</a:t>
            </a:r>
            <a:b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Host:Cadavers:Ladybird                      1</a:t>
            </a:r>
            <a:endParaRPr lang="en-AU" sz="12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marginality matrix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023105"/>
            <a:ext cx="8640000" cy="765055"/>
          </a:xfrm>
        </p:spPr>
        <p:txBody>
          <a:bodyPr/>
          <a:lstStyle/>
          <a:p>
            <a:pPr marL="0" indent="0" latinLnBrk="1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Ladybird.pstr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&lt;- pstructure(~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Host*Cadavers*Ladybird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data =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Ladybird.dat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HCL.marg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marginality(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Ladybird.pstr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latinLnBrk="1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HCL.marg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67134" y="350176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AU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structure</a:t>
            </a:r>
            <a:r>
              <a:rPr lang="en-AU" sz="1600" dirty="0" smtClean="0">
                <a:solidFill>
                  <a:srgbClr val="0070C0"/>
                </a:solidFill>
              </a:rPr>
              <a:t> is a </a:t>
            </a:r>
            <a:r>
              <a:rPr lang="en-AU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dae</a:t>
            </a:r>
            <a:r>
              <a:rPr lang="en-AU" sz="1600" dirty="0" smtClean="0">
                <a:solidFill>
                  <a:srgbClr val="0070C0"/>
                </a:solidFill>
              </a:rPr>
              <a:t> function for forming the projection matrices for a </a:t>
            </a:r>
            <a:r>
              <a:rPr lang="en-AU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en-AU" sz="1600" dirty="0" smtClean="0">
                <a:solidFill>
                  <a:srgbClr val="0070C0"/>
                </a:solidFill>
              </a:rPr>
              <a:t>, a side effect of which is to produce the marginality matrix.</a:t>
            </a:r>
            <a:endParaRPr lang="en-AU" sz="16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809" y="2679343"/>
            <a:ext cx="8578119" cy="188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424630" y="4366562"/>
            <a:ext cx="4328854" cy="188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Curved Up Arrow 9"/>
          <p:cNvSpPr/>
          <p:nvPr/>
        </p:nvSpPr>
        <p:spPr>
          <a:xfrm rot="20683077">
            <a:off x="2342561" y="2429548"/>
            <a:ext cx="3627684" cy="35316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96908"/>
            <a:ext cx="8640000" cy="540000"/>
          </a:xfrm>
        </p:spPr>
        <p:txBody>
          <a:bodyPr/>
          <a:lstStyle/>
          <a:p>
            <a:r>
              <a:rPr lang="en-AU" dirty="0" smtClean="0"/>
              <a:t>Choose the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960" y="809221"/>
            <a:ext cx="8640000" cy="1359192"/>
          </a:xfrm>
        </p:spPr>
        <p:txBody>
          <a:bodyPr/>
          <a:lstStyle/>
          <a:p>
            <a:pPr marL="0" indent="0" latinLnBrk="1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sigmod &lt;- chooseModel(current.asrt, terms.marginality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HCL.marg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denominator DF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denominator DF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denominator DF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denominator DF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denominator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0392" y="2181199"/>
            <a:ext cx="6834488" cy="180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latinLnBrk="1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current.asrt &lt;- sigmod$asrtests.obj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print(current.asrt$test.summary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terms DF denDF            p         action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Host:Cadavers:Ladybird  2    59 6.493237e-01 Nonsignificant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      Cadavers:Ladybird  2    59 2.868479e-02    Significant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         Host:Ladybird  1    59 3.234182e-01 Nonsignificant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         Host:Cadavers  2    59 5.158105e-01 Nonsignificant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                  Host  1    59 1.816387e-10    Significant</a:t>
            </a:r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5688" y="123334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sigmod</a:t>
            </a:r>
            <a:r>
              <a:rPr lang="en-AU" sz="1600" dirty="0" smtClean="0">
                <a:solidFill>
                  <a:srgbClr val="0070C0"/>
                </a:solidFill>
              </a:rPr>
              <a:t> is a </a:t>
            </a:r>
            <a:r>
              <a:rPr lang="en-AU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AU" sz="1600" dirty="0" smtClean="0">
                <a:solidFill>
                  <a:srgbClr val="0070C0"/>
                </a:solidFill>
              </a:rPr>
              <a:t> with two components: </a:t>
            </a:r>
            <a:r>
              <a:rPr lang="en-AU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asrtests.obj</a:t>
            </a:r>
            <a:r>
              <a:rPr lang="en-AU" sz="1600" dirty="0" smtClean="0">
                <a:solidFill>
                  <a:srgbClr val="0070C0"/>
                </a:solidFill>
              </a:rPr>
              <a:t> and </a:t>
            </a:r>
            <a:r>
              <a:rPr lang="en-AU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sig.terms</a:t>
            </a:r>
            <a:r>
              <a:rPr lang="en-AU" sz="1600" dirty="0" smtClean="0">
                <a:solidFill>
                  <a:srgbClr val="0070C0"/>
                </a:solidFill>
              </a:rPr>
              <a:t>.</a:t>
            </a:r>
            <a:endParaRPr lang="en-AU" sz="16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2297" y="3922107"/>
            <a:ext cx="2685656" cy="11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latinLnBrk="1">
              <a:buFont typeface="Wingdings" pitchFamily="2" charset="2"/>
              <a:buNone/>
            </a:pPr>
            <a:r>
              <a:rPr lang="en-US" sz="1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print(sigmod$sig.terms)</a:t>
            </a:r>
            <a:endParaRPr lang="en-AU" sz="1400" b="1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buFont typeface="Wingdings" pitchFamily="2" charset="2"/>
              <a:buNone/>
            </a:pPr>
            <a:r>
              <a:rPr lang="en-US" sz="1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[[1]]</a:t>
            </a:r>
            <a:br>
              <a:rPr lang="en-US" sz="1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"Cadavers:Ladybird"</a:t>
            </a:r>
            <a:br>
              <a:rPr lang="en-US" sz="1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[[2]]</a:t>
            </a:r>
            <a:br>
              <a:rPr lang="en-US" sz="1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"Host"</a:t>
            </a:r>
            <a:endParaRPr lang="en-AU" sz="1400" b="1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17606"/>
            <a:ext cx="8640000" cy="540000"/>
          </a:xfrm>
        </p:spPr>
        <p:txBody>
          <a:bodyPr/>
          <a:lstStyle/>
          <a:p>
            <a:r>
              <a:rPr lang="en-AU" dirty="0" smtClean="0"/>
              <a:t>Use predictPlus to obtain predictions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69" y="914962"/>
            <a:ext cx="8915197" cy="4232684"/>
          </a:xfrm>
        </p:spPr>
        <p:txBody>
          <a:bodyPr/>
          <a:lstStyle/>
          <a:p>
            <a:r>
              <a:rPr lang="en-AU" sz="2400" dirty="0" smtClean="0"/>
              <a:t>Will obtain predictions for Host:Cadavers:Ladybird that conforms to the selected model.</a:t>
            </a:r>
          </a:p>
          <a:p>
            <a:r>
              <a:rPr lang="en-AU" sz="2400" dirty="0" smtClean="0"/>
              <a:t>Function </a:t>
            </a:r>
            <a:r>
              <a:rPr lang="en-AU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predictPlus</a:t>
            </a:r>
            <a:r>
              <a:rPr lang="en-AU" sz="2400" dirty="0" smtClean="0"/>
              <a:t> has a </a:t>
            </a:r>
            <a:r>
              <a:rPr lang="en-AU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linear.transformation</a:t>
            </a:r>
            <a:r>
              <a:rPr lang="en-AU" sz="2400" dirty="0" smtClean="0"/>
              <a:t> argument that can be a </a:t>
            </a:r>
            <a:r>
              <a:rPr lang="en-A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en-AU" sz="2400" dirty="0" smtClean="0"/>
              <a:t> or a </a:t>
            </a:r>
            <a:r>
              <a:rPr lang="en-A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n-AU" sz="2400" dirty="0" smtClean="0"/>
              <a:t> of contrasts.</a:t>
            </a:r>
          </a:p>
          <a:p>
            <a:pPr lvl="1"/>
            <a:r>
              <a:rPr lang="en-AU" sz="2000" dirty="0" smtClean="0"/>
              <a:t>For a </a:t>
            </a:r>
            <a:r>
              <a:rPr lang="en-AU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en-AU" sz="2000" dirty="0" smtClean="0"/>
              <a:t>, the projection of the predicted values onto the </a:t>
            </a:r>
            <a:r>
              <a:rPr lang="en-A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en-AU" sz="2000" dirty="0" smtClean="0"/>
              <a:t> subspace is produced.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diffs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&lt;- predictPlus(current.asrt$asreml.obj, 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classify = 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Host:Cadavers:Ladybird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linear.transformation = ~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Cadavers:Ladybird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Host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wald.tab = current.asrt$wald.tab, 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error.intervals = "halfLeast",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meanLSD.type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"factor.combination",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LSDby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"Host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tables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"predictions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A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903060" y="3911303"/>
            <a:ext cx="6193527" cy="25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909454" y="4402300"/>
            <a:ext cx="4597578" cy="5083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64541" y="3971642"/>
            <a:ext cx="1961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  <a:cs typeface="Courier New" panose="02070309020205020404" pitchFamily="49" charset="0"/>
              </a:rPr>
              <a:t>LSD varies with Host comparison, so use within Host LSD.</a:t>
            </a:r>
            <a:endParaRPr lang="en-AU" sz="16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2004" y="3641699"/>
            <a:ext cx="6193527" cy="25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01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  <p:bldP spid="6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alldiffs.obj</a:t>
            </a:r>
            <a:r>
              <a:rPr lang="en-AU" dirty="0" smtClean="0"/>
              <a:t> from predictPlus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860016"/>
            <a:ext cx="8640000" cy="4292555"/>
          </a:xfrm>
        </p:spPr>
        <p:txBody>
          <a:bodyPr/>
          <a:lstStyle/>
          <a:p>
            <a:r>
              <a:rPr lang="en-AU" sz="2400" dirty="0" smtClean="0"/>
              <a:t>A </a:t>
            </a:r>
            <a:r>
              <a:rPr lang="en-A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AU" sz="2400" dirty="0" smtClean="0"/>
              <a:t> consisting of the following components:</a:t>
            </a:r>
          </a:p>
          <a:p>
            <a:pPr lvl="1"/>
            <a:r>
              <a:rPr lang="en-GB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predictions</a:t>
            </a:r>
            <a:r>
              <a:rPr lang="en-GB" sz="2000" dirty="0" smtClean="0"/>
              <a:t>: the predictions, their </a:t>
            </a:r>
            <a:r>
              <a:rPr lang="en-GB" sz="2000" dirty="0"/>
              <a:t>standard </a:t>
            </a:r>
            <a:r>
              <a:rPr lang="en-GB" sz="2000" dirty="0" smtClean="0"/>
              <a:t>errors and error intervals;</a:t>
            </a:r>
          </a:p>
          <a:p>
            <a:pPr lvl="1"/>
            <a:r>
              <a:rPr lang="en-GB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vcov</a:t>
            </a:r>
            <a:r>
              <a:rPr lang="en-GB" sz="2000" dirty="0" smtClean="0"/>
              <a:t>: </a:t>
            </a:r>
            <a:r>
              <a:rPr lang="en-GB" sz="2000" dirty="0"/>
              <a:t>the variance matrix of the </a:t>
            </a:r>
            <a:r>
              <a:rPr lang="en-GB" sz="2000" dirty="0" smtClean="0"/>
              <a:t>predictions;</a:t>
            </a:r>
          </a:p>
          <a:p>
            <a:pPr lvl="1"/>
            <a:r>
              <a:rPr lang="en-GB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differences</a:t>
            </a:r>
            <a:r>
              <a:rPr lang="en-GB" sz="2000" dirty="0" smtClean="0"/>
              <a:t>: all </a:t>
            </a:r>
            <a:r>
              <a:rPr lang="en-GB" sz="2000" dirty="0"/>
              <a:t>pairwise differences between the predictions, </a:t>
            </a:r>
            <a:endParaRPr lang="en-GB" sz="2000" dirty="0" smtClean="0"/>
          </a:p>
          <a:p>
            <a:pPr lvl="1"/>
            <a:r>
              <a:rPr lang="en-GB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p.differences</a:t>
            </a:r>
            <a:r>
              <a:rPr lang="en-GB" sz="2000" dirty="0" smtClean="0"/>
              <a:t>: p-values </a:t>
            </a:r>
            <a:r>
              <a:rPr lang="en-GB" sz="2000" dirty="0"/>
              <a:t>for </a:t>
            </a:r>
            <a:r>
              <a:rPr lang="en-GB" sz="2000" dirty="0" smtClean="0"/>
              <a:t>all pairwise </a:t>
            </a:r>
            <a:r>
              <a:rPr lang="en-GB" sz="2000" dirty="0"/>
              <a:t>differences between the </a:t>
            </a:r>
            <a:r>
              <a:rPr lang="en-GB" sz="2000" dirty="0" smtClean="0"/>
              <a:t>predictions;</a:t>
            </a:r>
          </a:p>
          <a:p>
            <a:pPr lvl="1"/>
            <a:r>
              <a:rPr lang="en-GB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GB" sz="2000" dirty="0" smtClean="0"/>
              <a:t>: the </a:t>
            </a:r>
            <a:r>
              <a:rPr lang="en-GB" sz="2000" dirty="0"/>
              <a:t>standard errors of all pairwise </a:t>
            </a:r>
            <a:r>
              <a:rPr lang="en-GB" sz="2000" dirty="0" smtClean="0"/>
              <a:t>differences between </a:t>
            </a:r>
            <a:r>
              <a:rPr lang="en-GB" sz="2000" dirty="0"/>
              <a:t>the </a:t>
            </a:r>
            <a:r>
              <a:rPr lang="en-GB" sz="2000" dirty="0" smtClean="0"/>
              <a:t>predictions; </a:t>
            </a:r>
          </a:p>
          <a:p>
            <a:pPr lvl="1"/>
            <a:r>
              <a:rPr lang="en-GB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LSD</a:t>
            </a:r>
            <a:r>
              <a:rPr lang="en-GB" sz="2000" dirty="0" smtClean="0"/>
              <a:t>: the </a:t>
            </a:r>
            <a:r>
              <a:rPr lang="en-GB" sz="2000" dirty="0"/>
              <a:t>mean, minimum and maximum </a:t>
            </a:r>
            <a:r>
              <a:rPr lang="en-GB" sz="2000" dirty="0" smtClean="0"/>
              <a:t>LSDs, possibly </a:t>
            </a:r>
            <a:r>
              <a:rPr lang="en-GB" sz="2000" smtClean="0"/>
              <a:t>by factors.</a:t>
            </a:r>
            <a:endParaRPr lang="en-GB" sz="2000" dirty="0" smtClean="0"/>
          </a:p>
          <a:p>
            <a:r>
              <a:rPr lang="en-GB" sz="2400" dirty="0" smtClean="0"/>
              <a:t>All components (except LSD) in standard order and labelled for the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en-US" sz="2400" dirty="0" smtClean="0">
                <a:cs typeface="Courier New" panose="02070309020205020404" pitchFamily="49" charset="0"/>
              </a:rPr>
              <a:t>: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"Host:Cadavers:Ladybird"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14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 descr="plot of chunk unnamed-chunk-1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038480" y="26237"/>
            <a:ext cx="5102362" cy="510236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28" y="358210"/>
            <a:ext cx="2849140" cy="540000"/>
          </a:xfrm>
        </p:spPr>
        <p:txBody>
          <a:bodyPr/>
          <a:lstStyle/>
          <a:p>
            <a:r>
              <a:rPr lang="en-AU" dirty="0" smtClean="0"/>
              <a:t>Predictions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01" y="846658"/>
            <a:ext cx="3973431" cy="4292604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Predictions </a:t>
            </a:r>
            <a:r>
              <a:rPr lang="en-AU" sz="2000" dirty="0">
                <a:solidFill>
                  <a:srgbClr val="0070C0"/>
                </a:solidFill>
              </a:rPr>
              <a:t>for all combinations of the </a:t>
            </a:r>
            <a:r>
              <a:rPr lang="en-AU" sz="2000" dirty="0" smtClean="0">
                <a:solidFill>
                  <a:srgbClr val="0070C0"/>
                </a:solidFill>
              </a:rPr>
              <a:t>levels of Host, Ladybird and Cadavers.</a:t>
            </a:r>
            <a:endParaRPr lang="en-A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But, same pattern in predictions for both Hosts within each Ladybird level (row of the plot).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0070C0"/>
                </a:solidFill>
              </a:rPr>
              <a:t>Error </a:t>
            </a:r>
            <a:r>
              <a:rPr lang="en-AU" sz="2000" dirty="0">
                <a:solidFill>
                  <a:srgbClr val="0070C0"/>
                </a:solidFill>
              </a:rPr>
              <a:t>bars </a:t>
            </a:r>
            <a:r>
              <a:rPr lang="en-AU" sz="2000" dirty="0" smtClean="0">
                <a:solidFill>
                  <a:srgbClr val="0070C0"/>
                </a:solidFill>
              </a:rPr>
              <a:t>are </a:t>
            </a:r>
            <a:r>
              <a:rPr lang="en-AU" sz="2000" dirty="0" smtClean="0">
                <a:solidFill>
                  <a:srgbClr val="0070C0"/>
                </a:solidFill>
                <a:cs typeface="Arial"/>
              </a:rPr>
              <a:t>± </a:t>
            </a:r>
            <a:r>
              <a:rPr lang="en-AU" sz="2000" dirty="0">
                <a:solidFill>
                  <a:srgbClr val="0070C0"/>
                </a:solidFill>
                <a:cs typeface="Arial"/>
              </a:rPr>
              <a:t>0.5 </a:t>
            </a:r>
            <a:r>
              <a:rPr lang="en-AU" sz="2000" dirty="0" smtClean="0">
                <a:solidFill>
                  <a:srgbClr val="0070C0"/>
                </a:solidFill>
                <a:cs typeface="Arial"/>
              </a:rPr>
              <a:t>LSD (5%) </a:t>
            </a:r>
            <a:r>
              <a:rPr lang="en-AU" sz="1600" dirty="0" smtClean="0">
                <a:solidFill>
                  <a:srgbClr val="0070C0"/>
                </a:solidFill>
                <a:cs typeface="Arial"/>
              </a:rPr>
              <a:t>(Snee, 1981)</a:t>
            </a:r>
            <a:r>
              <a:rPr lang="en-AU" sz="2000" dirty="0" smtClean="0">
                <a:solidFill>
                  <a:srgbClr val="0070C0"/>
                </a:solidFill>
                <a:cs typeface="Arial"/>
              </a:rPr>
              <a:t>:</a:t>
            </a:r>
          </a:p>
          <a:p>
            <a:pPr marL="285750" lvl="1">
              <a:spcBef>
                <a:spcPts val="0"/>
              </a:spcBef>
            </a:pPr>
            <a:r>
              <a:rPr lang="en-AU" sz="1600" dirty="0">
                <a:solidFill>
                  <a:srgbClr val="0070C0"/>
                </a:solidFill>
                <a:cs typeface="Arial"/>
              </a:rPr>
              <a:t>W</a:t>
            </a:r>
            <a:r>
              <a:rPr lang="en-AU" sz="1600" dirty="0" smtClean="0">
                <a:solidFill>
                  <a:srgbClr val="0070C0"/>
                </a:solidFill>
                <a:cs typeface="Arial"/>
              </a:rPr>
              <a:t>hen overlap within a Host, </a:t>
            </a:r>
            <a:r>
              <a:rPr lang="en-AU" sz="1600" dirty="0" smtClean="0">
                <a:solidFill>
                  <a:srgbClr val="0070C0"/>
                </a:solidFill>
              </a:rPr>
              <a:t>prediction differences are ns; </a:t>
            </a:r>
            <a:br>
              <a:rPr lang="en-AU" sz="1600" dirty="0" smtClean="0">
                <a:solidFill>
                  <a:srgbClr val="0070C0"/>
                </a:solidFill>
              </a:rPr>
            </a:br>
            <a:r>
              <a:rPr lang="en-AU" sz="1600" dirty="0" smtClean="0">
                <a:solidFill>
                  <a:srgbClr val="0070C0"/>
                </a:solidFill>
              </a:rPr>
              <a:t>LSD = 0.392; based on 12 values.</a:t>
            </a:r>
          </a:p>
          <a:p>
            <a:pPr marL="285750" lvl="1">
              <a:spcBef>
                <a:spcPts val="0"/>
              </a:spcBef>
            </a:pPr>
            <a:r>
              <a:rPr lang="en-AU" sz="1600" dirty="0" smtClean="0">
                <a:solidFill>
                  <a:srgbClr val="0070C0"/>
                </a:solidFill>
              </a:rPr>
              <a:t>If drop ns terms, same predictions, but </a:t>
            </a:r>
            <a:r>
              <a:rPr lang="en-AU" sz="1600" i="1" dirty="0" smtClean="0">
                <a:solidFill>
                  <a:srgbClr val="0070C0"/>
                </a:solidFill>
              </a:rPr>
              <a:t>s</a:t>
            </a:r>
            <a:r>
              <a:rPr lang="en-AU" sz="1600" baseline="30000" dirty="0" smtClean="0">
                <a:solidFill>
                  <a:srgbClr val="0070C0"/>
                </a:solidFill>
              </a:rPr>
              <a:t>2</a:t>
            </a:r>
            <a:r>
              <a:rPr lang="en-AU" sz="1600" dirty="0" smtClean="0">
                <a:solidFill>
                  <a:srgbClr val="0070C0"/>
                </a:solidFill>
              </a:rPr>
              <a:t> = 0.223 and LSD = 0.386.</a:t>
            </a:r>
            <a:endParaRPr lang="en-AU" sz="1600" dirty="0">
              <a:solidFill>
                <a:srgbClr val="0070C0"/>
              </a:solidFill>
            </a:endParaRPr>
          </a:p>
          <a:p>
            <a:pPr marL="285750" lvl="1">
              <a:spcBef>
                <a:spcPts val="0"/>
              </a:spcBef>
            </a:pPr>
            <a:r>
              <a:rPr lang="en-AU" sz="1600" dirty="0" smtClean="0">
                <a:solidFill>
                  <a:srgbClr val="0070C0"/>
                </a:solidFill>
              </a:rPr>
              <a:t>For a mean based on 6 values, </a:t>
            </a:r>
            <a:br>
              <a:rPr lang="en-AU" sz="1600" dirty="0" smtClean="0">
                <a:solidFill>
                  <a:srgbClr val="0070C0"/>
                </a:solidFill>
              </a:rPr>
            </a:br>
            <a:r>
              <a:rPr lang="en-AU" sz="1600" dirty="0" smtClean="0">
                <a:solidFill>
                  <a:srgbClr val="0070C0"/>
                </a:solidFill>
              </a:rPr>
              <a:t>LSD = 0.554.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33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" descr="plot of chunk unnamed-chunk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3108" y="429239"/>
            <a:ext cx="4937770" cy="493777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23999"/>
            <a:ext cx="4797013" cy="1457388"/>
          </a:xfrm>
        </p:spPr>
        <p:txBody>
          <a:bodyPr/>
          <a:lstStyle/>
          <a:p>
            <a:r>
              <a:rPr lang="en-AU" dirty="0" smtClean="0"/>
              <a:t>Heat map of p-values for pairwise differences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55887"/>
            <a:ext cx="3591360" cy="3287613"/>
          </a:xfrm>
        </p:spPr>
        <p:txBody>
          <a:bodyPr/>
          <a:lstStyle/>
          <a:p>
            <a:r>
              <a:rPr lang="en-AU" sz="2000" dirty="0" smtClean="0"/>
              <a:t>Based on exact t-tests, so equivalent to LSDs.</a:t>
            </a:r>
          </a:p>
          <a:p>
            <a:r>
              <a:rPr lang="en-AU" sz="2000" dirty="0" smtClean="0"/>
              <a:t>The differences within a panel are down the antidiagonal.</a:t>
            </a:r>
          </a:p>
          <a:p>
            <a:r>
              <a:rPr lang="en-AU" sz="2000" dirty="0" smtClean="0"/>
              <a:t>All differences within a panel are significant.</a:t>
            </a:r>
          </a:p>
          <a:p>
            <a:r>
              <a:rPr lang="en-AU" sz="2000" dirty="0" smtClean="0"/>
              <a:t>Note that the top and the bottom two antidiagonal grid pairs are the same.</a:t>
            </a: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7" name="Oval 6"/>
          <p:cNvSpPr/>
          <p:nvPr/>
        </p:nvSpPr>
        <p:spPr>
          <a:xfrm rot="18960409">
            <a:off x="4277474" y="1630813"/>
            <a:ext cx="4811736" cy="1486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96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</a:t>
            </a:r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910815"/>
            <a:ext cx="8640000" cy="4232685"/>
          </a:xfrm>
        </p:spPr>
        <p:txBody>
          <a:bodyPr/>
          <a:lstStyle/>
          <a:p>
            <a:r>
              <a:rPr lang="en-AU" sz="2000" dirty="0" smtClean="0"/>
              <a:t>Properties of the analysis: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Estimates of variance components are based solely on replicate variation.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Predictions</a:t>
            </a:r>
          </a:p>
          <a:p>
            <a:pPr lvl="2">
              <a:spcBef>
                <a:spcPts val="0"/>
              </a:spcBef>
            </a:pPr>
            <a:r>
              <a:rPr lang="en-AU" sz="1600" dirty="0" smtClean="0"/>
              <a:t>Are for all combinations of the treatment factors.</a:t>
            </a:r>
          </a:p>
          <a:p>
            <a:pPr lvl="2">
              <a:spcBef>
                <a:spcPts val="0"/>
              </a:spcBef>
            </a:pPr>
            <a:r>
              <a:rPr lang="en-AU" sz="1600" dirty="0" smtClean="0"/>
              <a:t>Conform to the selected model.</a:t>
            </a:r>
          </a:p>
          <a:p>
            <a:pPr lvl="2">
              <a:spcBef>
                <a:spcPts val="0"/>
              </a:spcBef>
            </a:pPr>
            <a:r>
              <a:rPr lang="en-AU" sz="1600" dirty="0" smtClean="0"/>
              <a:t>Have smaller standard errors for the estimated differences, because they are based on lower order terms.</a:t>
            </a:r>
          </a:p>
          <a:p>
            <a:pPr>
              <a:spcBef>
                <a:spcPts val="0"/>
              </a:spcBef>
            </a:pPr>
            <a:r>
              <a:rPr lang="en-AU" sz="2000" dirty="0" smtClean="0"/>
              <a:t>Tricky for quantitative variables with predictions for several values of each (not implemented as yet).</a:t>
            </a:r>
          </a:p>
          <a:p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AU" sz="2000" dirty="0"/>
              <a:t> package </a:t>
            </a:r>
            <a:r>
              <a:rPr lang="en-AU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asremlPlus</a:t>
            </a:r>
            <a:r>
              <a:rPr lang="en-AU" sz="2000" dirty="0"/>
              <a:t> assists in fulfilling the principles that originate from anova </a:t>
            </a:r>
            <a:r>
              <a:rPr lang="en-AU" sz="2000" dirty="0" smtClean="0"/>
              <a:t>when </a:t>
            </a:r>
            <a:r>
              <a:rPr lang="en-AU" sz="2000" dirty="0"/>
              <a:t>doing reml mixed modelling.</a:t>
            </a:r>
          </a:p>
          <a:p>
            <a:pPr lvl="1">
              <a:spcBef>
                <a:spcPts val="480"/>
              </a:spcBef>
            </a:pPr>
            <a:r>
              <a:rPr lang="en-AU" sz="1800" dirty="0" smtClean="0"/>
              <a:t>Available </a:t>
            </a:r>
            <a:r>
              <a:rPr lang="en-AU" sz="1800" dirty="0"/>
              <a:t>from the R repository at </a:t>
            </a:r>
            <a:r>
              <a:rPr lang="en-AU" sz="1800" dirty="0">
                <a:hlinkClick r:id="rId2"/>
              </a:rPr>
              <a:t>http://chris.brien.name/rpackages</a:t>
            </a:r>
            <a:r>
              <a:rPr lang="en-AU" sz="1800" dirty="0"/>
              <a:t> </a:t>
            </a:r>
          </a:p>
          <a:p>
            <a:pPr lvl="1">
              <a:spcBef>
                <a:spcPts val="480"/>
              </a:spcBef>
            </a:pPr>
            <a:r>
              <a:rPr lang="en-AU" sz="1800" dirty="0"/>
              <a:t>Compatible with asreml-R versions 3 and 4.1</a:t>
            </a:r>
            <a:r>
              <a:rPr lang="en-AU" sz="1800" dirty="0" smtClean="0"/>
              <a:t>.</a:t>
            </a:r>
          </a:p>
          <a:p>
            <a:pPr lvl="1">
              <a:spcBef>
                <a:spcPts val="480"/>
              </a:spcBef>
            </a:pPr>
            <a:r>
              <a:rPr lang="en-AU" sz="1800" dirty="0" smtClean="0"/>
              <a:t>The Ladybird.dat data set is available with </a:t>
            </a:r>
            <a:r>
              <a:rPr lang="en-AU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asremlPlus</a:t>
            </a:r>
            <a:endParaRPr lang="en-A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43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64" y="866546"/>
            <a:ext cx="8640000" cy="3916450"/>
          </a:xfrm>
        </p:spPr>
        <p:txBody>
          <a:bodyPr/>
          <a:lstStyle/>
          <a:p>
            <a:r>
              <a:rPr lang="en-AU" sz="1400" dirty="0" smtClean="0"/>
              <a:t>Brien, C. J. (2018) 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asremlPlus</a:t>
            </a:r>
            <a:r>
              <a:rPr lang="en-AU" sz="1400" i="1" dirty="0"/>
              <a:t>: augments the use of ASReml-R in fitting mixed models.</a:t>
            </a:r>
            <a:r>
              <a:rPr lang="en-AU" sz="1400" dirty="0"/>
              <a:t> </a:t>
            </a:r>
            <a:r>
              <a:rPr lang="en-AU" sz="1400" i="1" dirty="0"/>
              <a:t>R </a:t>
            </a:r>
            <a:r>
              <a:rPr lang="en-AU" sz="1400" dirty="0"/>
              <a:t>package version </a:t>
            </a:r>
            <a:r>
              <a:rPr lang="en-AU" sz="1400" dirty="0" smtClean="0"/>
              <a:t>4.1-04</a:t>
            </a:r>
            <a:r>
              <a:rPr lang="en-AU" sz="1400" i="1" dirty="0" smtClean="0"/>
              <a:t>.</a:t>
            </a:r>
            <a:r>
              <a:rPr lang="en-AU" sz="1400" dirty="0" smtClean="0"/>
              <a:t> </a:t>
            </a:r>
            <a:r>
              <a:rPr lang="en-AU" sz="1400" dirty="0" smtClean="0">
                <a:hlinkClick r:id="rId2"/>
              </a:rPr>
              <a:t>http://chris.brien.name/rpackages</a:t>
            </a:r>
            <a:r>
              <a:rPr lang="en-AU" sz="1400" dirty="0" smtClean="0"/>
              <a:t>. </a:t>
            </a:r>
          </a:p>
          <a:p>
            <a:r>
              <a:rPr lang="en-AU" sz="1400" dirty="0"/>
              <a:t>Eisenhart, C. (1947). The assumptions underlying the analysis of variance. </a:t>
            </a:r>
            <a:r>
              <a:rPr lang="en-AU" sz="1400" i="1" dirty="0"/>
              <a:t>Biometrics, </a:t>
            </a:r>
            <a:r>
              <a:rPr lang="en-AU" sz="1400" i="1" dirty="0" smtClean="0"/>
              <a:t>3</a:t>
            </a:r>
            <a:r>
              <a:rPr lang="en-AU" sz="1400" dirty="0" smtClean="0"/>
              <a:t>, </a:t>
            </a:r>
            <a:r>
              <a:rPr lang="en-AU" sz="1400" dirty="0"/>
              <a:t>1-21. </a:t>
            </a:r>
          </a:p>
          <a:p>
            <a:r>
              <a:rPr lang="en-AU" sz="1400" dirty="0"/>
              <a:t>Fisher, R. A. (1918). The correlation between relatives on the supposition of Mendelian inheritance. </a:t>
            </a:r>
            <a:r>
              <a:rPr lang="en-AU" sz="1400" i="1" dirty="0"/>
              <a:t>Transactions of the Royal Society of Edinburgh, 52</a:t>
            </a:r>
            <a:r>
              <a:rPr lang="en-AU" sz="1400" dirty="0"/>
              <a:t>, 388-433. </a:t>
            </a:r>
            <a:endParaRPr lang="en-AU" sz="1400" dirty="0" smtClean="0"/>
          </a:p>
          <a:p>
            <a:r>
              <a:rPr lang="en-AU" sz="1400" dirty="0"/>
              <a:t>Janky, D. G. (2000). Sometimes pooling for analysis of variance hypothesis tests: A review and study of a split-plot model. </a:t>
            </a:r>
            <a:r>
              <a:rPr lang="en-AU" sz="1400" i="1" dirty="0"/>
              <a:t>The American Statistician, </a:t>
            </a:r>
            <a:r>
              <a:rPr lang="en-AU" sz="1400" i="1" dirty="0" smtClean="0"/>
              <a:t>54</a:t>
            </a:r>
            <a:r>
              <a:rPr lang="en-AU" sz="1400" dirty="0" smtClean="0"/>
              <a:t>, </a:t>
            </a:r>
            <a:r>
              <a:rPr lang="en-AU" sz="1400" dirty="0"/>
              <a:t>269-279</a:t>
            </a:r>
            <a:r>
              <a:rPr lang="en-AU" sz="1400" dirty="0" smtClean="0"/>
              <a:t>.</a:t>
            </a:r>
          </a:p>
          <a:p>
            <a:r>
              <a:rPr lang="en-AU" sz="1400" dirty="0"/>
              <a:t>Littell, R. C. (2002). Analysis of unbalanced mixed model data: A case study comparison of ANOVA versus REML/GLS. </a:t>
            </a:r>
            <a:r>
              <a:rPr lang="en-AU" sz="1400" i="1" dirty="0"/>
              <a:t>Journal of Agricultural, Biological, and Environmental Statistics, </a:t>
            </a:r>
            <a:r>
              <a:rPr lang="en-AU" sz="1400" i="1" dirty="0" smtClean="0"/>
              <a:t>7</a:t>
            </a:r>
            <a:r>
              <a:rPr lang="en-AU" sz="1400" dirty="0" smtClean="0"/>
              <a:t>, </a:t>
            </a:r>
            <a:r>
              <a:rPr lang="en-AU" sz="1400" dirty="0"/>
              <a:t>472-490</a:t>
            </a:r>
            <a:r>
              <a:rPr lang="en-AU" sz="1400" dirty="0" smtClean="0"/>
              <a:t>.</a:t>
            </a:r>
          </a:p>
          <a:p>
            <a:r>
              <a:rPr lang="en-AU" sz="1400" dirty="0"/>
              <a:t>Nelder, J. A. (1977). A reformulation of linear models (with discussion). </a:t>
            </a:r>
            <a:r>
              <a:rPr lang="en-AU" sz="1400" i="1" dirty="0"/>
              <a:t>Journal of the Royal Statistical Society, Series A (General), </a:t>
            </a:r>
            <a:r>
              <a:rPr lang="en-AU" sz="1400" i="1" dirty="0" smtClean="0"/>
              <a:t>140</a:t>
            </a:r>
            <a:r>
              <a:rPr lang="en-AU" sz="1400" dirty="0" smtClean="0"/>
              <a:t>, </a:t>
            </a:r>
            <a:r>
              <a:rPr lang="en-AU" sz="1400" dirty="0"/>
              <a:t>48-77. </a:t>
            </a:r>
          </a:p>
          <a:p>
            <a:r>
              <a:rPr lang="en-AU" sz="1400" dirty="0" smtClean="0"/>
              <a:t>Patterson</a:t>
            </a:r>
            <a:r>
              <a:rPr lang="en-AU" sz="1400" dirty="0"/>
              <a:t>, H. D., &amp; Thompson, R. (1971). Recovery of inter-block information when block sizes are unequal. </a:t>
            </a:r>
            <a:r>
              <a:rPr lang="en-AU" sz="1400" i="1" dirty="0"/>
              <a:t>Biometrika, </a:t>
            </a:r>
            <a:r>
              <a:rPr lang="en-AU" sz="1400" i="1" dirty="0" smtClean="0"/>
              <a:t>58</a:t>
            </a:r>
            <a:r>
              <a:rPr lang="en-AU" sz="1400" dirty="0" smtClean="0"/>
              <a:t>, </a:t>
            </a:r>
            <a:r>
              <a:rPr lang="en-AU" sz="1400" dirty="0"/>
              <a:t>545-554. </a:t>
            </a:r>
            <a:endParaRPr lang="en-AU" sz="1400" dirty="0" smtClean="0"/>
          </a:p>
          <a:p>
            <a:r>
              <a:rPr lang="en-GB" sz="1400" dirty="0"/>
              <a:t>Snee, R. D. (1981). Graphical Display and Assessment of Means. </a:t>
            </a:r>
            <a:r>
              <a:rPr lang="en-GB" sz="1400" i="1" dirty="0"/>
              <a:t>Biometrics, </a:t>
            </a:r>
            <a:r>
              <a:rPr lang="en-GB" sz="1400" i="1" dirty="0" smtClean="0"/>
              <a:t>37</a:t>
            </a:r>
            <a:r>
              <a:rPr lang="en-GB" sz="1400" dirty="0" smtClean="0"/>
              <a:t>, </a:t>
            </a:r>
            <a:r>
              <a:rPr lang="en-GB" sz="1400" dirty="0"/>
              <a:t>835-836. </a:t>
            </a:r>
            <a:endParaRPr lang="en-AU" sz="1400" dirty="0" smtClean="0"/>
          </a:p>
          <a:p>
            <a:r>
              <a:rPr lang="en-AU" sz="1400" dirty="0" smtClean="0"/>
              <a:t>Welham</a:t>
            </a:r>
            <a:r>
              <a:rPr lang="en-AU" sz="1400" dirty="0"/>
              <a:t>, S. J., Gezan, S. A., Clark, S. J., &amp; Mead, A. (2014). </a:t>
            </a:r>
            <a:r>
              <a:rPr lang="en-AU" sz="1400" i="1" dirty="0"/>
              <a:t>Statistical Methods in Biology: Design and Analysis of Experiments and Regression.</a:t>
            </a:r>
            <a:r>
              <a:rPr lang="en-AU" sz="1400" dirty="0"/>
              <a:t> Boca Raton: Chapman and Hall/CRC</a:t>
            </a:r>
            <a:r>
              <a:rPr lang="en-AU" sz="1400" dirty="0" smtClean="0"/>
              <a:t>.</a:t>
            </a:r>
            <a:endParaRPr lang="en-AU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98599"/>
            <a:ext cx="8640000" cy="540000"/>
          </a:xfrm>
        </p:spPr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5060" y="4639732"/>
            <a:ext cx="8640000" cy="47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AU" sz="2400" b="1" kern="0" dirty="0" smtClean="0"/>
              <a:t>Thank you for your attention</a:t>
            </a:r>
            <a:endParaRPr lang="en-AU" sz="2400" b="1" kern="0" dirty="0"/>
          </a:p>
        </p:txBody>
      </p:sp>
    </p:spTree>
    <p:extLst>
      <p:ext uri="{BB962C8B-B14F-4D97-AF65-F5344CB8AC3E}">
        <p14:creationId xmlns:p14="http://schemas.microsoft.com/office/powerpoint/2010/main" val="7564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410"/>
            <a:ext cx="8229600" cy="6143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272"/>
            <a:ext cx="8405445" cy="3658583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 three-factor generalized RCBD on ladybirds.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AU" dirty="0" smtClean="0"/>
              <a:t>Principles that grew alongside anova.</a:t>
            </a:r>
            <a:endParaRPr lang="en-AU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AU" dirty="0" smtClean="0"/>
              <a:t>Some features of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asremlPlus</a:t>
            </a:r>
            <a:r>
              <a:rPr lang="en-AU" dirty="0" smtClean="0"/>
              <a:t>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AU" dirty="0" smtClean="0"/>
              <a:t>Using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asremlPlus</a:t>
            </a:r>
            <a:r>
              <a:rPr lang="en-AU" dirty="0" smtClean="0"/>
              <a:t> for reml mixed modelling.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Conclusions.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B237D-7F0C-44CF-A5DA-2358D9B9F2BB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40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56264"/>
            <a:ext cx="8640000" cy="1311646"/>
          </a:xfrm>
        </p:spPr>
        <p:txBody>
          <a:bodyPr/>
          <a:lstStyle/>
          <a:p>
            <a:r>
              <a:rPr lang="en-AU" sz="3200" dirty="0"/>
              <a:t>1</a:t>
            </a:r>
            <a:r>
              <a:rPr lang="en-AU" sz="3200" dirty="0" smtClean="0"/>
              <a:t>. Three-factor generalized randomized complete-block experiment on ladybirds </a:t>
            </a:r>
            <a:r>
              <a:rPr lang="en-AU" sz="2000" dirty="0" smtClean="0"/>
              <a:t>(Welham et al. (2015) Example 8.2)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04" y="1494493"/>
            <a:ext cx="8640000" cy="15774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2400" dirty="0" smtClean="0"/>
              <a:t>Will ladybirds transfer fungus to aphids on plants?</a:t>
            </a:r>
          </a:p>
          <a:p>
            <a:pPr>
              <a:spcBef>
                <a:spcPts val="0"/>
              </a:spcBef>
            </a:pPr>
            <a:r>
              <a:rPr lang="en-AU" sz="2400" dirty="0" smtClean="0"/>
              <a:t>2 runs of 36 containers with a plant and aphids.</a:t>
            </a:r>
          </a:p>
          <a:p>
            <a:pPr>
              <a:spcBef>
                <a:spcPts val="0"/>
              </a:spcBef>
            </a:pPr>
            <a:r>
              <a:rPr lang="en-AU" sz="2400" dirty="0" smtClean="0"/>
              <a:t>12 treatments: Host plant (beans, trefoil), infected Cadavers (5, 10, 20), Ladybird (</a:t>
            </a:r>
            <a:r>
              <a:rPr lang="en-AU" sz="2400" dirty="0" smtClean="0">
                <a:latin typeface="Symbol" panose="05050102010706020507" pitchFamily="18" charset="2"/>
              </a:rPr>
              <a:t>-</a:t>
            </a:r>
            <a:r>
              <a:rPr lang="en-AU" sz="2400" dirty="0" smtClean="0"/>
              <a:t>, </a:t>
            </a:r>
            <a:r>
              <a:rPr lang="en-AU" sz="2400" dirty="0" smtClean="0">
                <a:latin typeface="Symbol" panose="05050102010706020507" pitchFamily="18" charset="2"/>
              </a:rPr>
              <a:t>+</a:t>
            </a:r>
            <a:r>
              <a:rPr lang="en-AU" sz="2400" dirty="0" smtClean="0"/>
              <a:t>). 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3</a:t>
            </a:fld>
            <a:endParaRPr lang="en-AU" dirty="0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373867" y="3080386"/>
            <a:ext cx="1949451" cy="1360488"/>
            <a:chOff x="3253" y="1148"/>
            <a:chExt cx="921" cy="857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3253" y="1148"/>
              <a:ext cx="921" cy="632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355600" indent="-273050"/>
              <a:r>
                <a:rPr lang="en-US" dirty="0">
                  <a:solidFill>
                    <a:srgbClr val="000000"/>
                  </a:solidFill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</a:rPr>
                <a:t>	</a:t>
              </a:r>
              <a:r>
                <a:rPr lang="en-US" b="1" dirty="0" smtClean="0">
                  <a:solidFill>
                    <a:srgbClr val="000000"/>
                  </a:solidFill>
                </a:rPr>
                <a:t>Host</a:t>
              </a:r>
              <a:endParaRPr lang="en-US" dirty="0">
                <a:solidFill>
                  <a:srgbClr val="000000"/>
                </a:solidFill>
              </a:endParaRPr>
            </a:p>
            <a:p>
              <a:pPr marL="355600" indent="-273050"/>
              <a:r>
                <a:rPr lang="en-US" dirty="0" smtClean="0">
                  <a:solidFill>
                    <a:srgbClr val="000000"/>
                  </a:solidFill>
                </a:rPr>
                <a:t>3	</a:t>
              </a:r>
              <a:r>
                <a:rPr lang="en-US" b="1" dirty="0" smtClean="0">
                  <a:solidFill>
                    <a:srgbClr val="000000"/>
                  </a:solidFill>
                </a:rPr>
                <a:t>Cadavers</a:t>
              </a:r>
              <a:endParaRPr lang="en-US" b="1" dirty="0">
                <a:solidFill>
                  <a:srgbClr val="000000"/>
                </a:solidFill>
              </a:endParaRPr>
            </a:p>
            <a:p>
              <a:pPr marL="355600" indent="-273050"/>
              <a:r>
                <a:rPr lang="en-US" dirty="0">
                  <a:solidFill>
                    <a:srgbClr val="000000"/>
                  </a:solidFill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</a:rPr>
                <a:t>	</a:t>
              </a:r>
              <a:r>
                <a:rPr lang="en-US" b="1" dirty="0" smtClean="0">
                  <a:solidFill>
                    <a:srgbClr val="000000"/>
                  </a:solidFill>
                </a:rPr>
                <a:t>Ladybird</a:t>
              </a:r>
              <a:endParaRPr lang="en-AU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328" y="1792"/>
              <a:ext cx="742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12 treatments</a:t>
              </a:r>
              <a:endParaRPr lang="en-AU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5125614" y="3367984"/>
            <a:ext cx="2072217" cy="1066804"/>
            <a:chOff x="2706" y="1333"/>
            <a:chExt cx="979" cy="672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2706" y="1333"/>
              <a:ext cx="979" cy="439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450850" indent="-368300"/>
              <a:r>
                <a:rPr lang="en-US" dirty="0">
                  <a:solidFill>
                    <a:srgbClr val="000000"/>
                  </a:solidFill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</a:rPr>
                <a:t>	</a:t>
              </a:r>
              <a:r>
                <a:rPr lang="en-US" b="1" dirty="0" smtClean="0">
                  <a:solidFill>
                    <a:srgbClr val="000000"/>
                  </a:solidFill>
                </a:rPr>
                <a:t>Run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marL="450850" indent="-368300"/>
              <a:r>
                <a:rPr lang="en-US" dirty="0" smtClean="0">
                  <a:solidFill>
                    <a:srgbClr val="000000"/>
                  </a:solidFill>
                </a:rPr>
                <a:t>36	</a:t>
              </a:r>
              <a:r>
                <a:rPr lang="en-US" b="1" dirty="0" smtClean="0">
                  <a:solidFill>
                    <a:srgbClr val="000000"/>
                  </a:solidFill>
                </a:rPr>
                <a:t>Plant</a:t>
              </a:r>
              <a:r>
                <a:rPr lang="en-US" dirty="0" smtClean="0">
                  <a:solidFill>
                    <a:srgbClr val="000000"/>
                  </a:solidFill>
                </a:rPr>
                <a:t> in </a:t>
              </a:r>
              <a:r>
                <a:rPr lang="en-US" b="1" dirty="0" smtClean="0">
                  <a:solidFill>
                    <a:srgbClr val="000000"/>
                  </a:solidFill>
                </a:rPr>
                <a:t>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767" y="1792"/>
              <a:ext cx="918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72 plants</a:t>
              </a:r>
              <a:endParaRPr lang="en-AU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11210" y="3321811"/>
            <a:ext cx="1199737" cy="539127"/>
            <a:chOff x="4011210" y="3965303"/>
            <a:chExt cx="1199737" cy="539127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V="1">
              <a:off x="4030343" y="4504430"/>
              <a:ext cx="1180604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4030343" y="4249434"/>
              <a:ext cx="609435" cy="24130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 type="none" w="sm" len="sm"/>
              <a:tailEnd type="oval" w="lg" len="lg"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4011210" y="3965303"/>
              <a:ext cx="628568" cy="506506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AU" dirty="0"/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68498" y="4383221"/>
            <a:ext cx="8675502" cy="7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400" kern="0" dirty="0" smtClean="0"/>
              <a:t>Analyse the logit of the proportion of live aphids that were infected.</a:t>
            </a:r>
            <a:endParaRPr lang="en-AU" sz="2400" kern="0" dirty="0"/>
          </a:p>
        </p:txBody>
      </p:sp>
    </p:spTree>
    <p:extLst>
      <p:ext uri="{BB962C8B-B14F-4D97-AF65-F5344CB8AC3E}">
        <p14:creationId xmlns:p14="http://schemas.microsoft.com/office/powerpoint/2010/main" val="40679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24000"/>
            <a:ext cx="8640000" cy="462512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anova</a:t>
            </a:r>
            <a:endParaRPr lang="en-AU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866057"/>
            <a:ext cx="8640000" cy="4211095"/>
          </a:xfrm>
        </p:spPr>
        <p:txBody>
          <a:bodyPr/>
          <a:lstStyle/>
          <a:p>
            <a:pPr marL="0" indent="0" latinLnBrk="1">
              <a:buNone/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Ladybird.aov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&lt;- aov(logitP ~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Host*Cadavers*Ladybird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Error(Run/Plant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data=Ladybird.dat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Ladybird.aov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buNone/>
            </a:pP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Error: Run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Df  Sum Sq Mean Sq F value Pr(&gt;F)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Residuals  1 0.06766 0.06766               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Error: Run:Plant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Df Sum Sq Mean Sq F value   Pr(&gt;F)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                    1 13.599  13.599  59.172 1.82e-10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Cadavers                2 17.027   8.514  37.044 3.78e-11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Ladybird                1 11.091  11.091  48.257 3.33e-09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Host:Cadavers           2  0.308   0.154   0.670   0.5158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Host:Ladybird           1  0.228   0.228   0.992   0.3234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Cadavers:Ladybird       2  1.735   0.867   3.774   0.0287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Host:Cadavers:Ladybird  2  0.200   0.100   0.435   0.6493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Residuals              59 13.560   0.230                 </a:t>
            </a:r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66677" y="1096655"/>
            <a:ext cx="4009349" cy="177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0"/>
              </a:spcBef>
            </a:pPr>
            <a:r>
              <a:rPr lang="en-AU" sz="1600" kern="0" dirty="0" smtClean="0">
                <a:solidFill>
                  <a:srgbClr val="0070C0"/>
                </a:solidFill>
              </a:rPr>
              <a:t>Analysis achieved with a single fit.</a:t>
            </a:r>
          </a:p>
          <a:p>
            <a:pPr marL="285750" lvl="1">
              <a:spcBef>
                <a:spcPts val="0"/>
              </a:spcBef>
            </a:pPr>
            <a:r>
              <a:rPr lang="en-AU" sz="1600" kern="0" dirty="0" smtClean="0">
                <a:solidFill>
                  <a:srgbClr val="0070C0"/>
                </a:solidFill>
              </a:rPr>
              <a:t>However, could do a second analysis removing the ns terms that would pool these terms with the Residual.</a:t>
            </a:r>
          </a:p>
          <a:p>
            <a:pPr marL="285750" lvl="1">
              <a:spcBef>
                <a:spcPts val="0"/>
              </a:spcBef>
            </a:pPr>
            <a:r>
              <a:rPr lang="en-AU" sz="1600" kern="0" dirty="0">
                <a:solidFill>
                  <a:srgbClr val="0070C0"/>
                </a:solidFill>
              </a:rPr>
              <a:t>The </a:t>
            </a:r>
            <a:r>
              <a:rPr lang="en-AU" sz="1600" kern="0" dirty="0" smtClean="0">
                <a:solidFill>
                  <a:srgbClr val="0070C0"/>
                </a:solidFill>
              </a:rPr>
              <a:t>Run:Plant Residual MSq </a:t>
            </a:r>
            <a:r>
              <a:rPr lang="en-AU" sz="1600" kern="0" dirty="0">
                <a:solidFill>
                  <a:srgbClr val="0070C0"/>
                </a:solidFill>
              </a:rPr>
              <a:t>(0.230) in this anova is a pure estimate of </a:t>
            </a:r>
            <a:r>
              <a:rPr lang="en-AU" sz="1600" kern="0" dirty="0" smtClean="0">
                <a:solidFill>
                  <a:srgbClr val="0070C0"/>
                </a:solidFill>
              </a:rPr>
              <a:t>error, being derived </a:t>
            </a:r>
            <a:r>
              <a:rPr lang="en-AU" sz="1600" kern="0" dirty="0">
                <a:solidFill>
                  <a:srgbClr val="0070C0"/>
                </a:solidFill>
              </a:rPr>
              <a:t>from replicates only.</a:t>
            </a:r>
          </a:p>
          <a:p>
            <a:pPr marL="285750" lvl="1">
              <a:spcBef>
                <a:spcPts val="0"/>
              </a:spcBef>
            </a:pPr>
            <a:endParaRPr lang="en-AU" sz="1600" kern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56031" y="2807626"/>
            <a:ext cx="2639122" cy="226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0"/>
              </a:spcBef>
            </a:pPr>
            <a:r>
              <a:rPr lang="en-AU" sz="1600" kern="0" dirty="0" smtClean="0">
                <a:solidFill>
                  <a:srgbClr val="0070C0"/>
                </a:solidFill>
              </a:rPr>
              <a:t>The estimate of the </a:t>
            </a:r>
            <a:br>
              <a:rPr lang="en-AU" sz="1600" kern="0" dirty="0" smtClean="0">
                <a:solidFill>
                  <a:srgbClr val="0070C0"/>
                </a:solidFill>
              </a:rPr>
            </a:br>
            <a:r>
              <a:rPr lang="en-AU" sz="1600" kern="0" dirty="0" smtClean="0">
                <a:solidFill>
                  <a:srgbClr val="0070C0"/>
                </a:solidFill>
              </a:rPr>
              <a:t>Run variance component is negative: </a:t>
            </a:r>
            <a:br>
              <a:rPr lang="en-AU" sz="1600" kern="0" dirty="0" smtClean="0">
                <a:solidFill>
                  <a:srgbClr val="0070C0"/>
                </a:solidFill>
              </a:rPr>
            </a:br>
            <a:r>
              <a:rPr lang="en-AU" sz="1400" kern="0" dirty="0" smtClean="0">
                <a:solidFill>
                  <a:srgbClr val="0070C0"/>
                </a:solidFill>
              </a:rPr>
              <a:t>(0.06766 – 0.230) / 36</a:t>
            </a:r>
            <a:r>
              <a:rPr lang="en-AU" sz="1600" kern="0" dirty="0" smtClean="0">
                <a:solidFill>
                  <a:srgbClr val="0070C0"/>
                </a:solidFill>
              </a:rPr>
              <a:t>.</a:t>
            </a:r>
          </a:p>
          <a:p>
            <a:pPr marL="285750" lvl="1">
              <a:spcBef>
                <a:spcPts val="0"/>
              </a:spcBef>
            </a:pPr>
            <a:r>
              <a:rPr lang="en-AU" sz="1600" kern="0" dirty="0" smtClean="0">
                <a:solidFill>
                  <a:srgbClr val="0070C0"/>
                </a:solidFill>
              </a:rPr>
              <a:t>Only significant interaction is C:L &amp; Host is significant.</a:t>
            </a:r>
          </a:p>
          <a:p>
            <a:pPr marL="285750" lvl="1">
              <a:spcBef>
                <a:spcPts val="0"/>
              </a:spcBef>
            </a:pPr>
            <a:r>
              <a:rPr lang="en-AU" sz="1600" kern="0" dirty="0" smtClean="0">
                <a:solidFill>
                  <a:srgbClr val="0070C0"/>
                </a:solidFill>
              </a:rPr>
              <a:t>Tables of means for C:L and Host examined.</a:t>
            </a:r>
            <a:endParaRPr lang="en-AU" sz="1400" kern="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4347" y="2493157"/>
            <a:ext cx="891214" cy="188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140820" y="4846064"/>
            <a:ext cx="739698" cy="188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452989" y="408473"/>
            <a:ext cx="45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A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dominant analysis method of </a:t>
            </a:r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20</a:t>
            </a:r>
            <a:r>
              <a:rPr lang="en-AU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</a:t>
            </a:r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Century)</a:t>
            </a:r>
          </a:p>
        </p:txBody>
      </p:sp>
    </p:spTree>
    <p:extLst>
      <p:ext uri="{BB962C8B-B14F-4D97-AF65-F5344CB8AC3E}">
        <p14:creationId xmlns:p14="http://schemas.microsoft.com/office/powerpoint/2010/main" val="7722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85635"/>
            <a:ext cx="8640000" cy="590399"/>
          </a:xfrm>
        </p:spPr>
        <p:txBody>
          <a:bodyPr/>
          <a:lstStyle/>
          <a:p>
            <a:pPr marL="627063" indent="-627063"/>
            <a:r>
              <a:rPr lang="en-AU" sz="3200" dirty="0"/>
              <a:t>2. </a:t>
            </a:r>
            <a:r>
              <a:rPr lang="en-AU" sz="3200" dirty="0" smtClean="0"/>
              <a:t>	</a:t>
            </a:r>
            <a:r>
              <a:rPr lang="en-AU" sz="2800" dirty="0" smtClean="0"/>
              <a:t>Principles </a:t>
            </a:r>
            <a:r>
              <a:rPr lang="en-AU" sz="2800" dirty="0"/>
              <a:t>that grew alongside </a:t>
            </a:r>
            <a:r>
              <a:rPr lang="en-AU" sz="2800" dirty="0" err="1" smtClean="0"/>
              <a:t>anova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06" y="927190"/>
            <a:ext cx="8712000" cy="4203522"/>
          </a:xfrm>
        </p:spPr>
        <p:txBody>
          <a:bodyPr/>
          <a:lstStyle/>
          <a:p>
            <a:pPr marL="342000" indent="-342000">
              <a:buSzPct val="101000"/>
              <a:buFont typeface="+mj-lt"/>
              <a:buAutoNum type="romanUcPeriod"/>
            </a:pPr>
            <a:r>
              <a:rPr lang="en-AU" sz="2000" dirty="0" smtClean="0"/>
              <a:t>Include all unit (recipient) terms as random terms; hypothesis tests for them are not valid.</a:t>
            </a:r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rgbClr val="0070C0"/>
                </a:solidFill>
              </a:rPr>
              <a:t>Justified by the randomization argument for a valid estimate of error and that there is no randomization test available.</a:t>
            </a:r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rgbClr val="0070C0"/>
                </a:solidFill>
              </a:rPr>
              <a:t>Dropping terms leads to </a:t>
            </a:r>
            <a:r>
              <a:rPr lang="en-AU" sz="1800" dirty="0">
                <a:solidFill>
                  <a:srgbClr val="0070C0"/>
                </a:solidFill>
              </a:rPr>
              <a:t>problematic </a:t>
            </a:r>
            <a:r>
              <a:rPr lang="en-AU" sz="1800" dirty="0" smtClean="0">
                <a:solidFill>
                  <a:srgbClr val="0070C0"/>
                </a:solidFill>
              </a:rPr>
              <a:t>pooling of terms (Janky, 2000).</a:t>
            </a:r>
          </a:p>
          <a:p>
            <a:pPr marL="342000" indent="-342000">
              <a:buSzPct val="100000"/>
              <a:buFont typeface="+mj-lt"/>
              <a:buAutoNum type="romanUcPeriod"/>
            </a:pPr>
            <a:r>
              <a:rPr lang="en-AU" sz="2000" dirty="0" smtClean="0"/>
              <a:t>Test treatment (allocated) </a:t>
            </a:r>
            <a:r>
              <a:rPr lang="en-AU" sz="2000" dirty="0"/>
              <a:t>terms </a:t>
            </a:r>
            <a:r>
              <a:rPr lang="en-AU" sz="2000" dirty="0" smtClean="0"/>
              <a:t>by testing their sources, but never remove them from the analysis.</a:t>
            </a:r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rgbClr val="0070C0"/>
                </a:solidFill>
              </a:rPr>
              <a:t>Ensures a pure estimate of error, in case a Type II error occurs.</a:t>
            </a:r>
            <a:endParaRPr lang="en-AU" sz="1800" dirty="0">
              <a:solidFill>
                <a:srgbClr val="0070C0"/>
              </a:solidFill>
            </a:endParaRPr>
          </a:p>
          <a:p>
            <a:pPr marL="342000" indent="-342000">
              <a:buSzPct val="100000"/>
              <a:buFont typeface="+mj-lt"/>
              <a:buAutoNum type="romanUcPeriod"/>
            </a:pPr>
            <a:r>
              <a:rPr lang="en-AU" sz="2000" dirty="0" smtClean="0"/>
              <a:t>Use hypothesis tests to select a marginality-compliant model (Nelder, 1977) and base conclusions on corresponding tables of means.</a:t>
            </a:r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rgbClr val="0070C0"/>
                </a:solidFill>
              </a:rPr>
              <a:t>If A#B is significant, there is no need to test the marginal terms (Grand mean), A and B: the fitted model is E[Y] = A:B (</a:t>
            </a:r>
            <a:r>
              <a:rPr lang="en-AU" sz="1800" i="1" dirty="0" smtClean="0">
                <a:solidFill>
                  <a:srgbClr val="0070C0"/>
                </a:solidFill>
              </a:rPr>
              <a:t>ab</a:t>
            </a:r>
            <a:r>
              <a:rPr lang="en-AU" sz="1800" dirty="0" smtClean="0">
                <a:solidFill>
                  <a:srgbClr val="0070C0"/>
                </a:solidFill>
              </a:rPr>
              <a:t> parameters).</a:t>
            </a:r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rgbClr val="0070C0"/>
                </a:solidFill>
              </a:rPr>
              <a:t>If A#B is not significant (ns), </a:t>
            </a:r>
            <a:r>
              <a:rPr lang="en-AU" sz="1800" dirty="0">
                <a:solidFill>
                  <a:srgbClr val="0070C0"/>
                </a:solidFill>
              </a:rPr>
              <a:t>E[Y] = </a:t>
            </a:r>
            <a:r>
              <a:rPr lang="en-AU" sz="1800" dirty="0" smtClean="0">
                <a:solidFill>
                  <a:srgbClr val="0070C0"/>
                </a:solidFill>
              </a:rPr>
              <a:t>A + B and conclusions should be based on A and B means (increased precision because more obs</a:t>
            </a:r>
            <a:r>
              <a:rPr lang="en-AU" sz="1800" baseline="30000" dirty="0" smtClean="0">
                <a:solidFill>
                  <a:srgbClr val="0070C0"/>
                </a:solidFill>
              </a:rPr>
              <a:t>n</a:t>
            </a:r>
            <a:r>
              <a:rPr lang="en-AU" sz="1800" dirty="0" smtClean="0">
                <a:solidFill>
                  <a:srgbClr val="0070C0"/>
                </a:solidFill>
              </a:rPr>
              <a:t> per mean).</a:t>
            </a:r>
            <a:endParaRPr lang="en-AU" sz="1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379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24000"/>
            <a:ext cx="8640000" cy="1023614"/>
          </a:xfrm>
        </p:spPr>
        <p:txBody>
          <a:bodyPr/>
          <a:lstStyle/>
          <a:p>
            <a:r>
              <a:rPr lang="en-AU" dirty="0"/>
              <a:t>Difficulties with </a:t>
            </a:r>
            <a:r>
              <a:rPr lang="en-AU" dirty="0" smtClean="0"/>
              <a:t>the principles </a:t>
            </a:r>
            <a:r>
              <a:rPr lang="en-AU" dirty="0"/>
              <a:t>in mixed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66818"/>
            <a:ext cx="8712000" cy="3776682"/>
          </a:xfrm>
        </p:spPr>
        <p:txBody>
          <a:bodyPr/>
          <a:lstStyle/>
          <a:p>
            <a:pPr marL="342000" indent="-342000">
              <a:buSzPct val="101000"/>
              <a:buFont typeface="+mj-lt"/>
              <a:buAutoNum type="romanUcPeriod"/>
            </a:pPr>
            <a:r>
              <a:rPr lang="en-AU" sz="2000" dirty="0"/>
              <a:t>Include all unit (recipient) terms as random terms ; hypothesis tests for them are not valid.</a:t>
            </a:r>
            <a:endParaRPr lang="en-AU" sz="2000" dirty="0" smtClean="0"/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rgbClr val="0070C0"/>
                </a:solidFill>
              </a:rPr>
              <a:t>Because of constraints imposed, random unit variance components that are negative are, in effect, omitted because they are estimated as zero.</a:t>
            </a:r>
          </a:p>
          <a:p>
            <a:pPr marL="342000" indent="-342000">
              <a:buSzPct val="100000"/>
              <a:buFont typeface="+mj-lt"/>
              <a:buAutoNum type="romanUcPeriod"/>
            </a:pPr>
            <a:r>
              <a:rPr lang="en-AU" sz="2000" dirty="0"/>
              <a:t>Test treatment (allocated) terms </a:t>
            </a:r>
            <a:r>
              <a:rPr lang="en-AU" sz="2000" dirty="0" smtClean="0"/>
              <a:t>by testing their sources, but never remove them from the analysis.</a:t>
            </a:r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rgbClr val="0070C0"/>
                </a:solidFill>
              </a:rPr>
              <a:t>From a modelling perspective, it is natural to remove nonsignificant terms.</a:t>
            </a:r>
          </a:p>
          <a:p>
            <a:pPr marL="342000" indent="-342000">
              <a:buSzPct val="100000"/>
              <a:buFont typeface="+mj-lt"/>
              <a:buAutoNum type="romanUcPeriod"/>
            </a:pPr>
            <a:r>
              <a:rPr lang="en-AU" sz="2000" dirty="0" smtClean="0"/>
              <a:t>Use </a:t>
            </a:r>
            <a:r>
              <a:rPr lang="en-AU" sz="2000" dirty="0"/>
              <a:t>hypothesis tests to select a </a:t>
            </a:r>
            <a:r>
              <a:rPr lang="en-AU" sz="2000" dirty="0" smtClean="0"/>
              <a:t>marginality-compliant </a:t>
            </a:r>
            <a:r>
              <a:rPr lang="en-AU" sz="2000" dirty="0"/>
              <a:t>model (Nelder, 1977) and base conclusions on corresponding tables of means.</a:t>
            </a:r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rgbClr val="0070C0"/>
                </a:solidFill>
              </a:rPr>
              <a:t>Researchers want </a:t>
            </a:r>
            <a:r>
              <a:rPr lang="en-AU" sz="1800" dirty="0">
                <a:solidFill>
                  <a:srgbClr val="0070C0"/>
                </a:solidFill>
              </a:rPr>
              <a:t>predictions for all factor </a:t>
            </a:r>
            <a:r>
              <a:rPr lang="en-AU" sz="1800" dirty="0" smtClean="0">
                <a:solidFill>
                  <a:srgbClr val="0070C0"/>
                </a:solidFill>
              </a:rPr>
              <a:t>combinations. To get these when </a:t>
            </a:r>
            <a:r>
              <a:rPr lang="en-AU" sz="1800" dirty="0">
                <a:solidFill>
                  <a:srgbClr val="0070C0"/>
                </a:solidFill>
              </a:rPr>
              <a:t>an additive model is selected, must </a:t>
            </a:r>
            <a:r>
              <a:rPr lang="en-AU" sz="1800" dirty="0" smtClean="0">
                <a:solidFill>
                  <a:srgbClr val="0070C0"/>
                </a:solidFill>
              </a:rPr>
              <a:t>ns interaction terms be omitted?</a:t>
            </a:r>
            <a:endParaRPr lang="en-AU" sz="1800" dirty="0">
              <a:solidFill>
                <a:srgbClr val="0070C0"/>
              </a:solidFill>
            </a:endParaRPr>
          </a:p>
          <a:p>
            <a:pPr marL="987425" lvl="2">
              <a:spcBef>
                <a:spcPts val="0"/>
              </a:spcBef>
            </a:pPr>
            <a:r>
              <a:rPr lang="en-AU" sz="1400" dirty="0">
                <a:solidFill>
                  <a:srgbClr val="0070C0"/>
                </a:solidFill>
              </a:rPr>
              <a:t>When E[Y] = A + B (</a:t>
            </a:r>
            <a:r>
              <a:rPr lang="en-AU" sz="1400" dirty="0" smtClean="0">
                <a:solidFill>
                  <a:srgbClr val="0070C0"/>
                </a:solidFill>
              </a:rPr>
              <a:t>A#B </a:t>
            </a:r>
            <a:r>
              <a:rPr lang="en-AU" sz="1400" dirty="0">
                <a:solidFill>
                  <a:srgbClr val="0070C0"/>
                </a:solidFill>
              </a:rPr>
              <a:t>is ns), how to get estimates for all combinations A &amp; B without removing </a:t>
            </a:r>
            <a:r>
              <a:rPr lang="en-AU" sz="1400" dirty="0" smtClean="0">
                <a:solidFill>
                  <a:srgbClr val="0070C0"/>
                </a:solidFill>
              </a:rPr>
              <a:t>A#B?</a:t>
            </a:r>
            <a:endParaRPr lang="en-AU" sz="1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726891" y="959161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C00000"/>
                </a:solidFill>
              </a:rPr>
              <a:t>Focus on II and III</a:t>
            </a:r>
            <a:endParaRPr lang="en-A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67494"/>
            <a:ext cx="8640000" cy="540000"/>
          </a:xfrm>
        </p:spPr>
        <p:txBody>
          <a:bodyPr/>
          <a:lstStyle/>
          <a:p>
            <a:r>
              <a:rPr lang="en-AU" dirty="0"/>
              <a:t>3</a:t>
            </a:r>
            <a:r>
              <a:rPr lang="en-AU" dirty="0" smtClean="0"/>
              <a:t>. Some </a:t>
            </a:r>
            <a:r>
              <a:rPr lang="en-AU" dirty="0"/>
              <a:t>features of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asremlPlus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694822"/>
            <a:ext cx="8640000" cy="4429496"/>
          </a:xfrm>
        </p:spPr>
        <p:txBody>
          <a:bodyPr/>
          <a:lstStyle/>
          <a:p>
            <a:r>
              <a:rPr lang="en-AU" sz="2400" dirty="0" smtClean="0"/>
              <a:t>Enhances </a:t>
            </a:r>
            <a:r>
              <a:rPr lang="en-AU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asreml</a:t>
            </a:r>
            <a:r>
              <a:rPr lang="en-A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A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400" dirty="0" smtClean="0"/>
              <a:t>Creates an </a:t>
            </a:r>
            <a:r>
              <a:rPr lang="en-A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asrtests</a:t>
            </a:r>
            <a:r>
              <a:rPr lang="en-AU" sz="2400" dirty="0" smtClean="0"/>
              <a:t> object that contains (</a:t>
            </a:r>
            <a:r>
              <a:rPr lang="en-AU" sz="2400" dirty="0" err="1" smtClean="0"/>
              <a:t>i</a:t>
            </a:r>
            <a:r>
              <a:rPr lang="en-AU" sz="2400" dirty="0" smtClean="0"/>
              <a:t>) the fitted </a:t>
            </a:r>
            <a:r>
              <a:rPr lang="en-A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asreml</a:t>
            </a:r>
            <a:r>
              <a:rPr lang="en-AU" sz="2400" dirty="0" smtClean="0"/>
              <a:t> object, (ii) the </a:t>
            </a:r>
            <a:r>
              <a:rPr lang="en-A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wald.tab</a:t>
            </a:r>
            <a:r>
              <a:rPr lang="en-AU" sz="2400" dirty="0" smtClean="0"/>
              <a:t> for the fixed terms and (iii) a </a:t>
            </a:r>
            <a:r>
              <a:rPr lang="en-A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test.summary</a:t>
            </a:r>
            <a:r>
              <a:rPr lang="en-AU" sz="2400" dirty="0" smtClean="0"/>
              <a:t> </a:t>
            </a:r>
            <a:r>
              <a:rPr lang="en-AU" sz="2400" dirty="0" err="1" smtClean="0"/>
              <a:t>data.frame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Functions:</a:t>
            </a:r>
          </a:p>
          <a:p>
            <a:pPr lvl="1">
              <a:spcBef>
                <a:spcPts val="0"/>
              </a:spcBef>
            </a:pPr>
            <a:r>
              <a:rPr lang="en-AU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setvarianceterms</a:t>
            </a:r>
            <a:r>
              <a:rPr lang="en-AU" sz="2000" dirty="0" smtClean="0"/>
              <a:t> allows one to easily change the bound placed on random terms in the model.</a:t>
            </a:r>
          </a:p>
          <a:p>
            <a:pPr lvl="1">
              <a:spcBef>
                <a:spcPts val="0"/>
              </a:spcBef>
            </a:pPr>
            <a:r>
              <a:rPr lang="en-AU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chooseModel</a:t>
            </a:r>
            <a:r>
              <a:rPr lang="en-AU" sz="2000" dirty="0" smtClean="0"/>
              <a:t> selects the significant terms in model, given the marginality relations between the terms.</a:t>
            </a:r>
          </a:p>
          <a:p>
            <a:pPr lvl="1">
              <a:spcBef>
                <a:spcPts val="0"/>
              </a:spcBef>
            </a:pPr>
            <a:r>
              <a:rPr lang="en-AU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predictPlus</a:t>
            </a:r>
            <a:r>
              <a:rPr lang="en-AU" sz="2000" dirty="0" smtClean="0"/>
              <a:t> enhances </a:t>
            </a:r>
            <a:r>
              <a:rPr lang="en-A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AU" sz="2000" dirty="0" smtClean="0"/>
              <a:t> from </a:t>
            </a:r>
            <a:r>
              <a:rPr lang="en-A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asreml</a:t>
            </a:r>
            <a:r>
              <a:rPr lang="en-AU" sz="2000" dirty="0" smtClean="0"/>
              <a:t>, including </a:t>
            </a:r>
            <a:r>
              <a:rPr lang="en-AU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linear.transformation</a:t>
            </a:r>
            <a:r>
              <a:rPr lang="en-AU" sz="2000" dirty="0" smtClean="0"/>
              <a:t> of the predictions and </a:t>
            </a:r>
            <a:r>
              <a:rPr lang="en-AU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error.intervals</a:t>
            </a:r>
            <a:r>
              <a:rPr lang="en-AU" sz="2000" dirty="0"/>
              <a:t> of various types (se, CI, 0.5LSD).</a:t>
            </a:r>
            <a:endParaRPr lang="en-AU" sz="2000" dirty="0" smtClean="0"/>
          </a:p>
          <a:p>
            <a:pPr lvl="1">
              <a:spcBef>
                <a:spcPts val="0"/>
              </a:spcBef>
            </a:pPr>
            <a:r>
              <a:rPr lang="en-AU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plotPredictions</a:t>
            </a:r>
            <a:r>
              <a:rPr lang="en-AU" sz="2000" dirty="0" smtClean="0"/>
              <a:t> uses </a:t>
            </a:r>
            <a:r>
              <a:rPr lang="en-A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ggplot2</a:t>
            </a:r>
            <a:r>
              <a:rPr lang="en-AU" sz="2000" dirty="0" smtClean="0"/>
              <a:t> to plot predictions.</a:t>
            </a: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35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40933"/>
            <a:ext cx="8640000" cy="890547"/>
          </a:xfrm>
        </p:spPr>
        <p:txBody>
          <a:bodyPr/>
          <a:lstStyle/>
          <a:p>
            <a:r>
              <a:rPr lang="en-AU" dirty="0" smtClean="0"/>
              <a:t>4. Using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asremlPlus</a:t>
            </a:r>
            <a:r>
              <a:rPr lang="en-AU" dirty="0" smtClean="0"/>
              <a:t> for </a:t>
            </a:r>
            <a:r>
              <a:rPr lang="en-AU" dirty="0"/>
              <a:t>reml mixed </a:t>
            </a:r>
            <a:r>
              <a:rPr lang="en-AU" dirty="0" smtClean="0"/>
              <a:t>modelling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49021"/>
            <a:ext cx="8712000" cy="313345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 &lt;- asreml(logitP ~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Host*Cadavers*Ladybird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random = ~ Run,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residual = ~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Run:Plant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data =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Ladybird.dat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A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spcBef>
                <a:spcPts val="300"/>
              </a:spcBef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 in asreml(logitP ~ Host *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Cadavers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Ladybird, random = ~Run, residual = ~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Run:Plant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: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Some components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changed by more than 1% on the last iteration.</a:t>
            </a:r>
            <a:endParaRPr lang="en-AU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summary(m)$varcomp 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#shows bound Run component</a:t>
            </a:r>
            <a:endParaRPr lang="en-A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component  std.error      z.ratio bound  %ch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Run          2.298309e-08 0.01638903 1.402346e-06     B 93.7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Run:Plant!R  2.271216e-01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0.04156985 5.463612e+00     P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</a:p>
          <a:p>
            <a:pPr marL="0" indent="0" latinLnBrk="1">
              <a:spcBef>
                <a:spcPts val="300"/>
              </a:spcBef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spcBef>
                <a:spcPts val="300"/>
              </a:spcBef>
              <a:buNone/>
            </a:pPr>
            <a:r>
              <a:rPr lang="en-AU" sz="1600" dirty="0" smtClean="0"/>
              <a:t>The Run component was set to allow negative estimates.</a:t>
            </a:r>
            <a:endParaRPr lang="en-AU" sz="1600" dirty="0"/>
          </a:p>
          <a:p>
            <a:pPr marL="0" indent="0" latinLnBrk="1">
              <a:spcBef>
                <a:spcPts val="300"/>
              </a:spcBef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57200" y="3340040"/>
            <a:ext cx="7450667" cy="2116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18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67494"/>
            <a:ext cx="8640000" cy="540000"/>
          </a:xfrm>
        </p:spPr>
        <p:txBody>
          <a:bodyPr/>
          <a:lstStyle/>
          <a:p>
            <a:r>
              <a:rPr lang="en-AU" dirty="0" smtClean="0"/>
              <a:t>The fixed effects 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771550"/>
            <a:ext cx="8640000" cy="1732942"/>
          </a:xfrm>
        </p:spPr>
        <p:txBody>
          <a:bodyPr/>
          <a:lstStyle/>
          <a:p>
            <a:r>
              <a:rPr lang="en-AU" sz="2400" dirty="0" smtClean="0"/>
              <a:t>Set up an </a:t>
            </a:r>
            <a:r>
              <a:rPr lang="en-AU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asrtests</a:t>
            </a:r>
            <a:r>
              <a:rPr lang="en-AU" sz="2400" dirty="0" smtClean="0"/>
              <a:t> object and print out </a:t>
            </a:r>
            <a:r>
              <a:rPr lang="en-AU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wald.tab</a:t>
            </a:r>
            <a:r>
              <a:rPr lang="en-AU" sz="2400" dirty="0" smtClean="0"/>
              <a:t> (with denominator df calculated using Kenward-Rogers).</a:t>
            </a:r>
          </a:p>
          <a:p>
            <a:pPr marL="0" indent="0" latinLnBrk="1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current.asrt &lt;- asrtests(m)</a:t>
            </a:r>
            <a:endParaRPr lang="en-A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denominator DF</a:t>
            </a:r>
            <a:endParaRPr lang="en-A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1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current.asrt$wald.tab</a:t>
            </a:r>
            <a:endParaRPr lang="en-A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418E0-E9F1-4C7F-BDD6-E3F7643D09C8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2410830"/>
            <a:ext cx="6048672" cy="28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latinLnBrk="1">
              <a:buNone/>
            </a:pPr>
            <a:r>
              <a:rPr lang="en-US" sz="16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Wald tests for fixed effects.</a:t>
            </a:r>
            <a:br>
              <a:rPr lang="en-US" sz="16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Response: logitP</a:t>
            </a:r>
            <a:br>
              <a:rPr lang="en-US" sz="16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Df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denDF   F.inc      Pr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      1     1 1550.00 0.01617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                    1    59   59.17 0.00000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Cadavers                2    59   37.04 0.00000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Ladybird                1    59   48.26 0.00000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Host:Cadavers           2    59    0.67 0.51581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Host:Ladybird           1    59    0.99 0.32342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Cadavers:Ladybird       2    59    3.77 0.02868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Host:Cadavers:Ladybird  2    59    0.44 0.64932</a:t>
            </a:r>
            <a:endParaRPr lang="en-AU" sz="16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y Purple theme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Purple theme</Template>
  <TotalTime>1982</TotalTime>
  <Words>1687</Words>
  <Application>Microsoft Office PowerPoint</Application>
  <PresentationFormat>On-screen Show (16:9)</PresentationFormat>
  <Paragraphs>168</Paragraphs>
  <Slides>19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Symbol</vt:lpstr>
      <vt:lpstr>Wingdings</vt:lpstr>
      <vt:lpstr>Times New Roman</vt:lpstr>
      <vt:lpstr>Calibri</vt:lpstr>
      <vt:lpstr>Courier New</vt:lpstr>
      <vt:lpstr>My Purple theme</vt:lpstr>
      <vt:lpstr>Mimicking anova in reml mixed-modelling of comparative experiments using the R-package asremlPlus</vt:lpstr>
      <vt:lpstr>Outline</vt:lpstr>
      <vt:lpstr>1. Three-factor generalized randomized complete-block experiment on ladybirds (Welham et al. (2015) Example 8.2)</vt:lpstr>
      <vt:lpstr>The anova</vt:lpstr>
      <vt:lpstr>2.  Principles that grew alongside anova</vt:lpstr>
      <vt:lpstr>Difficulties with the principles in mixed modelling</vt:lpstr>
      <vt:lpstr>3. Some features of asremlPlus</vt:lpstr>
      <vt:lpstr>4. Using asremlPlus for reml mixed modelling</vt:lpstr>
      <vt:lpstr>The fixed effects analysis</vt:lpstr>
      <vt:lpstr>Use chooseModel to select a marginality-compliant fixed model</vt:lpstr>
      <vt:lpstr>Use chooseModel to select a marginality-compliant fixed model</vt:lpstr>
      <vt:lpstr>The marginality matrix</vt:lpstr>
      <vt:lpstr>Choose the model</vt:lpstr>
      <vt:lpstr>Use predictPlus to obtain predictions</vt:lpstr>
      <vt:lpstr>An alldiffs.obj from predictPlus</vt:lpstr>
      <vt:lpstr>Predictions</vt:lpstr>
      <vt:lpstr>Heat map of p-values for pairwise differences</vt:lpstr>
      <vt:lpstr>5. Conclusions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Mimicking anova in the mixed-model analysis of comparative experiments: its implementation with R-package asremlPlus</dc:title>
  <dc:creator>Chris Brien</dc:creator>
  <cp:lastModifiedBy>Chris Brien</cp:lastModifiedBy>
  <cp:revision>151</cp:revision>
  <dcterms:created xsi:type="dcterms:W3CDTF">2018-08-09T08:53:04Z</dcterms:created>
  <dcterms:modified xsi:type="dcterms:W3CDTF">2018-12-03T03:42:07Z</dcterms:modified>
</cp:coreProperties>
</file>