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433" r:id="rId5"/>
    <p:sldId id="437" r:id="rId6"/>
    <p:sldId id="439" r:id="rId7"/>
    <p:sldId id="435" r:id="rId8"/>
    <p:sldId id="436" r:id="rId9"/>
    <p:sldId id="440" r:id="rId10"/>
    <p:sldId id="438" r:id="rId11"/>
    <p:sldId id="441" r:id="rId12"/>
    <p:sldId id="445" r:id="rId13"/>
    <p:sldId id="365" r:id="rId14"/>
    <p:sldId id="434" r:id="rId15"/>
    <p:sldId id="443" r:id="rId16"/>
    <p:sldId id="444" r:id="rId17"/>
    <p:sldId id="442" r:id="rId18"/>
    <p:sldId id="446" r:id="rId19"/>
    <p:sldId id="431" r:id="rId20"/>
  </p:sldIdLst>
  <p:sldSz cx="9144000" cy="6858000" type="screen4x3"/>
  <p:notesSz cx="7077075" cy="9363075"/>
  <p:defaultTextStyle>
    <a:defPPr>
      <a:defRPr lang="en-N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7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3B404"/>
    <a:srgbClr val="B1BAB9"/>
    <a:srgbClr val="96A4A3"/>
    <a:srgbClr val="9FC54D"/>
    <a:srgbClr val="FFFFCC"/>
    <a:srgbClr val="D8EEC0"/>
    <a:srgbClr val="990000"/>
    <a:srgbClr val="5F5F5F"/>
    <a:srgbClr val="CACECE"/>
    <a:srgbClr val="A4A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755" autoAdjust="0"/>
  </p:normalViewPr>
  <p:slideViewPr>
    <p:cSldViewPr>
      <p:cViewPr varScale="1">
        <p:scale>
          <a:sx n="80" d="100"/>
          <a:sy n="80" d="100"/>
        </p:scale>
        <p:origin x="1550" y="62"/>
      </p:cViewPr>
      <p:guideLst>
        <p:guide orient="horz" pos="2160"/>
        <p:guide pos="27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9A255FF6-BA2C-49CA-B65A-644EB89ED3DD}" type="datetimeFigureOut">
              <a:rPr lang="en-US" smtClean="0"/>
              <a:pPr/>
              <a:t>12/6/2018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0336265C-8FA4-4E83-A6B0-C8227570D515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53349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NZ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342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NZ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text styles</a:t>
            </a:r>
          </a:p>
          <a:p>
            <a:pPr lvl="1"/>
            <a:r>
              <a:rPr lang="en-NZ" smtClean="0"/>
              <a:t>Second level</a:t>
            </a:r>
          </a:p>
          <a:p>
            <a:pPr lvl="2"/>
            <a:r>
              <a:rPr lang="en-NZ" smtClean="0"/>
              <a:t>Third level</a:t>
            </a:r>
          </a:p>
          <a:p>
            <a:pPr lvl="3"/>
            <a:r>
              <a:rPr lang="en-NZ" smtClean="0"/>
              <a:t>Fourth level</a:t>
            </a:r>
          </a:p>
          <a:p>
            <a:pPr lvl="4"/>
            <a:r>
              <a:rPr lang="en-NZ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4921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NZ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342" y="8894921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CF266C-2077-432B-845F-7175525BAE0C}" type="slidenum">
              <a:rPr lang="en-NZ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09291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A0E21-C6BA-4EC8-B91B-71B163EA497F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727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701675"/>
            <a:ext cx="4683125" cy="3511550"/>
          </a:xfrm>
          <a:ln/>
        </p:spPr>
      </p:sp>
      <p:sp>
        <p:nvSpPr>
          <p:cNvPr id="727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39581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A34FBB-67E2-43D0-9EF2-CDD2C0225731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701675"/>
            <a:ext cx="4683125" cy="351155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71444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5715000"/>
            <a:ext cx="7086600" cy="914400"/>
          </a:xfrm>
        </p:spPr>
        <p:txBody>
          <a:bodyPr/>
          <a:lstStyle>
            <a:lvl1pPr marL="0" indent="0">
              <a:buFontTx/>
              <a:buNone/>
              <a:defRPr sz="1600" b="1">
                <a:solidFill>
                  <a:srgbClr val="5F5F5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NZ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17795" y="4216400"/>
            <a:ext cx="7772400" cy="1257141"/>
          </a:xfrm>
        </p:spPr>
        <p:txBody>
          <a:bodyPr anchor="t" anchorCtr="0">
            <a:noAutofit/>
          </a:bodyPr>
          <a:lstStyle>
            <a:lvl1pPr>
              <a:defRPr sz="3600">
                <a:solidFill>
                  <a:srgbClr val="73B404"/>
                </a:solidFill>
              </a:defRPr>
            </a:lvl1pPr>
          </a:lstStyle>
          <a:p>
            <a:r>
              <a:rPr lang="en-US" dirty="0" smtClean="0"/>
              <a:t>Click to add title </a:t>
            </a:r>
            <a:br>
              <a:rPr lang="en-US" dirty="0" smtClean="0"/>
            </a:br>
            <a:endParaRPr lang="en-NZ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385" y="5710954"/>
            <a:ext cx="2293317" cy="7054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40895"/>
            <a:ext cx="5399532" cy="2866644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711200" y="4044951"/>
            <a:ext cx="7708900" cy="0"/>
          </a:xfrm>
          <a:prstGeom prst="line">
            <a:avLst/>
          </a:prstGeom>
          <a:ln w="57150" cmpd="sng">
            <a:solidFill>
              <a:srgbClr val="73B40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image-logo-strip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68"/>
          <a:stretch/>
        </p:blipFill>
        <p:spPr>
          <a:xfrm>
            <a:off x="6205820" y="1511559"/>
            <a:ext cx="2938180" cy="2368296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5221129" y="6453336"/>
            <a:ext cx="32981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800" dirty="0" smtClean="0">
                <a:solidFill>
                  <a:srgbClr val="3B3D3C"/>
                </a:solidFill>
              </a:rPr>
              <a:t>The New Zealand Institute for Plant &amp; Food Research Limited</a:t>
            </a:r>
            <a:endParaRPr lang="en-NZ" sz="800" dirty="0">
              <a:solidFill>
                <a:srgbClr val="3B3D3C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7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165304"/>
          </a:xfrm>
          <a:prstGeom prst="rect">
            <a:avLst/>
          </a:prstGeom>
          <a:solidFill>
            <a:srgbClr val="73B40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NZ" sz="2400" dirty="0"/>
          </a:p>
        </p:txBody>
      </p:sp>
      <p:sp>
        <p:nvSpPr>
          <p:cNvPr id="4" name="Oval 3"/>
          <p:cNvSpPr/>
          <p:nvPr userDrawn="1"/>
        </p:nvSpPr>
        <p:spPr bwMode="auto">
          <a:xfrm>
            <a:off x="2087724" y="598376"/>
            <a:ext cx="4968552" cy="496855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03748" y="2549252"/>
            <a:ext cx="4536504" cy="1066800"/>
          </a:xfrm>
        </p:spPr>
        <p:txBody>
          <a:bodyPr/>
          <a:lstStyle>
            <a:lvl1pPr algn="ctr">
              <a:defRPr sz="4000" b="1">
                <a:solidFill>
                  <a:srgbClr val="73B404"/>
                </a:solidFill>
              </a:defRPr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5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44001" cy="61658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68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1560" y="5787430"/>
            <a:ext cx="5046712" cy="358775"/>
          </a:xfrm>
        </p:spPr>
        <p:txBody>
          <a:bodyPr/>
          <a:lstStyle>
            <a:lvl1pPr marL="0" indent="0">
              <a:buNone/>
              <a:defRPr sz="1600" baseline="0">
                <a:solidFill>
                  <a:srgbClr val="5F5F5F"/>
                </a:solidFill>
              </a:defRPr>
            </a:lvl1pPr>
          </a:lstStyle>
          <a:p>
            <a:pPr lvl="0"/>
            <a:r>
              <a:rPr lang="en-US" dirty="0" smtClean="0"/>
              <a:t>Click to add e-mail address</a:t>
            </a:r>
          </a:p>
        </p:txBody>
      </p:sp>
      <p:sp>
        <p:nvSpPr>
          <p:cNvPr id="11" name="Text Box 374"/>
          <p:cNvSpPr txBox="1">
            <a:spLocks noChangeArrowheads="1"/>
          </p:cNvSpPr>
          <p:nvPr userDrawn="1"/>
        </p:nvSpPr>
        <p:spPr bwMode="auto">
          <a:xfrm>
            <a:off x="539552" y="5085184"/>
            <a:ext cx="31318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800" b="0" i="0" dirty="0" smtClean="0">
                <a:solidFill>
                  <a:schemeClr val="bg1"/>
                </a:solidFill>
              </a:rPr>
              <a:t>www.plantandfood.co.nz</a:t>
            </a:r>
            <a:endParaRPr lang="en-NZ" sz="1800" b="0" i="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40895"/>
            <a:ext cx="5399532" cy="286664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711200" y="4044951"/>
            <a:ext cx="7708900" cy="0"/>
          </a:xfrm>
          <a:prstGeom prst="line">
            <a:avLst/>
          </a:prstGeom>
          <a:ln w="57150" cmpd="sng">
            <a:solidFill>
              <a:srgbClr val="73B40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mage-logo-strip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68"/>
          <a:stretch/>
        </p:blipFill>
        <p:spPr>
          <a:xfrm>
            <a:off x="6205820" y="1511559"/>
            <a:ext cx="2938180" cy="2368296"/>
          </a:xfrm>
          <a:prstGeom prst="rect">
            <a:avLst/>
          </a:prstGeom>
        </p:spPr>
      </p:pic>
      <p:pic>
        <p:nvPicPr>
          <p:cNvPr id="20" name="Picture 19" descr="PPT_GrowingFutures_hor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686" y="5596412"/>
            <a:ext cx="2279278" cy="818203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5221129" y="6453336"/>
            <a:ext cx="32981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800" dirty="0" smtClean="0">
                <a:solidFill>
                  <a:srgbClr val="3B3D3C"/>
                </a:solidFill>
              </a:rPr>
              <a:t>The New Zealand Institute for Plant &amp; Food Research Limited</a:t>
            </a:r>
            <a:endParaRPr lang="en-NZ" sz="800" dirty="0">
              <a:solidFill>
                <a:srgbClr val="3B3D3C"/>
              </a:solidFill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16024" y="4221088"/>
            <a:ext cx="7772400" cy="884312"/>
          </a:xfrm>
        </p:spPr>
        <p:txBody>
          <a:bodyPr anchor="t" anchorCtr="0"/>
          <a:lstStyle>
            <a:lvl1pPr>
              <a:defRPr sz="3600">
                <a:solidFill>
                  <a:srgbClr val="73B404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NZ" dirty="0"/>
          </a:p>
        </p:txBody>
      </p:sp>
      <p:sp>
        <p:nvSpPr>
          <p:cNvPr id="23" name="Text Box 374"/>
          <p:cNvSpPr txBox="1">
            <a:spLocks noChangeArrowheads="1"/>
          </p:cNvSpPr>
          <p:nvPr userDrawn="1"/>
        </p:nvSpPr>
        <p:spPr bwMode="auto">
          <a:xfrm>
            <a:off x="611560" y="5301208"/>
            <a:ext cx="31318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800" b="0" i="0" dirty="0" err="1" smtClean="0">
                <a:solidFill>
                  <a:srgbClr val="73B404"/>
                </a:solidFill>
              </a:rPr>
              <a:t>plantandfood.co.nz</a:t>
            </a:r>
            <a:endParaRPr lang="en-NZ" sz="1800" b="0" i="0" dirty="0">
              <a:solidFill>
                <a:srgbClr val="73B404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6366569"/>
            <a:ext cx="1403048" cy="2806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ED 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NZ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Lucida Grande"/>
              <a:buChar char="»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4472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388620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388620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NZ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086600" cy="106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6463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3886200" cy="226695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533400" y="3786191"/>
            <a:ext cx="3886200" cy="226695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4499992" y="1447800"/>
            <a:ext cx="3886200" cy="226695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499992" y="3786191"/>
            <a:ext cx="3886200" cy="226695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NZ" sz="2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086600" cy="106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8837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Lucida Grande"/>
              <a:buChar char="»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388620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388620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3886200" cy="226695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533400" y="3786191"/>
            <a:ext cx="3886200" cy="226695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4499992" y="1447800"/>
            <a:ext cx="3886200" cy="226695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499992" y="3786191"/>
            <a:ext cx="3886200" cy="226695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7086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792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57" y="6261102"/>
            <a:ext cx="1241651" cy="525487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387975" y="6559551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NZ" sz="600" dirty="0">
                <a:solidFill>
                  <a:srgbClr val="3B3D3C"/>
                </a:solidFill>
                <a:ea typeface="+mn-ea"/>
              </a:rPr>
              <a:t>The New Zealand Institute for Plant &amp; Food Research Limited</a:t>
            </a: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7696200" y="6350002"/>
            <a:ext cx="0" cy="333375"/>
          </a:xfrm>
          <a:prstGeom prst="line">
            <a:avLst/>
          </a:prstGeom>
          <a:noFill/>
          <a:ln w="9525">
            <a:solidFill>
              <a:srgbClr val="3B3D3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NZ" sz="1800" dirty="0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80" r:id="rId3"/>
    <p:sldLayoutId id="2147483681" r:id="rId4"/>
    <p:sldLayoutId id="2147483650" r:id="rId5"/>
    <p:sldLayoutId id="2147483652" r:id="rId6"/>
    <p:sldLayoutId id="2147483675" r:id="rId7"/>
    <p:sldLayoutId id="2147483678" r:id="rId8"/>
    <p:sldLayoutId id="2147483676" r:id="rId9"/>
    <p:sldLayoutId id="2147483682" r:id="rId10"/>
    <p:sldLayoutId id="2147483683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  <a:ea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  <a:ea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  <a:ea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  <a:ea typeface="ＭＳ Ｐゴシック" pitchFamily="-112" charset="-128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  <a:ea typeface="ＭＳ Ｐゴシック" pitchFamily="-112" charset="-128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  <a:ea typeface="ＭＳ Ｐゴシック" pitchFamily="-112" charset="-128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  <a:ea typeface="ＭＳ Ｐゴシック" pitchFamily="-112" charset="-128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  <a:ea typeface="ＭＳ Ｐゴシック" pitchFamily="-112" charset="-128"/>
        </a:defRPr>
      </a:lvl9pPr>
    </p:titleStyle>
    <p:bodyStyle>
      <a:lvl1pPr marL="341991" indent="-341991" algn="l" rtl="0" eaLnBrk="1" fontAlgn="base" hangingPunct="1">
        <a:spcBef>
          <a:spcPts val="1680"/>
        </a:spcBef>
        <a:spcAft>
          <a:spcPct val="0"/>
        </a:spcAft>
        <a:buFont typeface="Lucida Grande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1581" indent="-284393" algn="l" rtl="0" eaLnBrk="1" fontAlgn="base" hangingPunct="1">
        <a:spcBef>
          <a:spcPts val="432"/>
        </a:spcBef>
        <a:spcAft>
          <a:spcPts val="0"/>
        </a:spcAft>
        <a:buChar char="»"/>
        <a:defRPr>
          <a:solidFill>
            <a:schemeClr val="tx1"/>
          </a:solidFill>
          <a:latin typeface="+mn-lt"/>
          <a:ea typeface="+mn-ea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Talking to Biologists, by a biologist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065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Zuur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Assumptions of linear models</a:t>
            </a:r>
          </a:p>
          <a:p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normality,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ii) homogeneity,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iii) fixed </a:t>
            </a:r>
            <a:r>
              <a:rPr lang="en-US" i="1" dirty="0"/>
              <a:t>X </a:t>
            </a:r>
            <a:r>
              <a:rPr lang="en-US" dirty="0"/>
              <a:t>(</a:t>
            </a:r>
            <a:r>
              <a:rPr lang="en-US" i="1" dirty="0"/>
              <a:t>X </a:t>
            </a:r>
            <a:r>
              <a:rPr lang="en-US" dirty="0"/>
              <a:t>represents </a:t>
            </a:r>
            <a:r>
              <a:rPr lang="en-US" dirty="0" smtClean="0"/>
              <a:t>explanatory variables</a:t>
            </a:r>
            <a:r>
              <a:rPr lang="en-US" dirty="0"/>
              <a:t>),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iv) independence, and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v) a correct model </a:t>
            </a:r>
            <a:r>
              <a:rPr lang="en-US" dirty="0" smtClean="0"/>
              <a:t>specification</a:t>
            </a:r>
          </a:p>
          <a:p>
            <a:endParaRPr lang="en-US" dirty="0"/>
          </a:p>
          <a:p>
            <a:r>
              <a:rPr lang="en-US" dirty="0" smtClean="0"/>
              <a:t>Tried to find a dataset that didn’t violate those assumptions.</a:t>
            </a:r>
          </a:p>
          <a:p>
            <a:r>
              <a:rPr lang="en-US" dirty="0" smtClean="0"/>
              <a:t>Failed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know when you need help?</a:t>
            </a:r>
            <a:endParaRPr lang="en-US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HgASwMBIgACEQEDEQH/xAAbAAACAgMBAAAAAAAAAAAAAAAEBQMGAAECB//EADgQAAIBAwMBBgMGBgIDAQAAAAECAwAEEQUSITEGE0FRYXEigZEHFCMyobEkQmLB0fAWkjNS0hX/xAAZAQADAQEBAAAAAAAAAAAAAAAAAQIDBAX/xAAiEQACAgICAgIDAAAAAAAAAAAAAQIREiEDMVGhE4EiMkH/2gAMAwEAAhEDEQA/AJK34VhqaEW5T8ZmVsnBAyK9A5jiON5G2xqWPkKwRSMVARvi6cUQjwxSBoncDOCRnOMD++ameaFgM3UuRypK9MHilYAIicrkKSM445raxOTgI2fb/fKiIZQsm1ZpQBuwQo+X+TUg7neXa4mJBGfg9xiiwAmjkXO5GGPStmGQNgoc4zj0onvHZXVJpGPT8vVeh6e9d7okdW7+bA4/J055GaLCgEqy/mVh7jFc0VdnKr+LI4z/ADLgfL60LmmmBYY+yN8xJkmgVPAgkk/LFEHsigUfxx3Y5xFx+9WSG6TuF3N14zUoKhM71xjzrLKQ9FJl7LaiLhkgRZIeomLKoPyzmlGovDo181tqCu0iKGwmCpz08a9Qinh7sKTzjpSzUdF0fWJxJeWveShQokDsGABOBwfU0ZyHSPODrFizboI5Ub+kAj6ZqRNfUH4pZgM54jX/ADV2HYfQg6FYrhgv8hlOG9/H6EUzsezek2jiSDTLdGHRnG8j2znFJ8gJFO0tLnWozNp8NztQle+mZFXPGfXy6Uxg7OahGH3X0MUh5CoCQT68D9qtcsu6TB8OKFmyXBHhTTbEys3PZnWJfhNxayLuyMuR8/y1H/w3U/CW0/7t/wDNXGJzjLZrZlbJxJRlINCcRszlScc5XNSwwsWIZuPeh2l/CLswGOhoKLtABKU7kMi/zZrTbM7SDmnWCbY5yegprplxC8g2H4j1BpBFIby6HdrnJ6nwqfWJ7/SdOY6FZLealMwSLvPhijGRlmORx6ZyfrUzWhwey0STY8agMwO5nYhQNxIycCvLtW7ZdsLb7zYSaNaLeJH8NxAWIPqqHOT6Z+tNfs/7aaFdhdKVbiz1R+JPvh3PcSY5Jfxb0IHkBWNaNbbB9Q+0OS01mZbjRbmPS7coJJnYLOFY4WTuSM7c/wC+FE6h9pOiMkcGiifUbuZSQqL3YiHmxYcfQ0yuexGlrb6hPCs9zqF6P4ie5l3NL/T4AD2A6Dyryvtn/wDq9ltUsprKUx2ZCtCgjVdrJjKuQOfP2JotgkiySrqeg912v7/U7kZQ3lpPOsiyRPwdm0AYHwkEha9Bt9d0qeCOZL6FVdQwV2CsM+BB5B9KrklyusJaXE0DvpuoWoDOeh38gV5L2p1PU9L7SalZRX9yI4rlwg3dFJyBz6GndOhKmtnqV1cvPwzbFHUA9a4gVcgDA9TQIMpfYkTk+bDApna2hP8A5C3PlXbpdnG229DnT7lIFxGMZ6nxNGSzzNLEyqBAFJZifHIxx9a891bVrie7aw0WVokiOJdQ2q6o/QqASM49M8+1DQ6O97IXfXNavHA3MBP3SH0HJwKwlON6NoxaWz0u7k064QLeW8cxXoCvI9j4Uk1Xsl2d1R0ujbtHcqfgZZWU5H9QOf3xSzSNMDyXDXff5Qr+E11IyKD0+EsQemc+p8qdyjMeImwy8gD9qWKkrKyxdD7SbW/t7QwXN2LsqTsnICuy+AYDgn1GM+VKO03ZY9oIfu95EHiWYSqC4TGFKnnk/wA3p0pRJqd9A+0M4wc4PhXK63cnhn5PU5qXxsrNDDQrZOzPZ6TRr3+JiE7tH3YZiqE5UEjxHmKVal2Z7F6xfTahfWt8bmdt0hDygZ9sVI92x5Y7q5Eq+ZqviQvkJlfZGzYLFQW2jxNRandQrpM0gvYbVZoyqzSnATIwfcjnjzrU11Fb27TzSKscalmJPhVe02C2vY4LnUbCGaUKe4hfewiQkn4lJ25wfLwolJomKXZNpWqdl9Mt7TT4boTFVCxySW7HdzjqFx1zVgivLa4wLS4ikB6d2wP6UBMlybF4rLu7fAASOIBEQAjyHlTKVt5BjJHmT4CppidAyz3kN47wJ8LbVLbfAZ4+p6+9GDUbpRlbEk7Tz03cZHh1yT9PUVkyt3LjBVnQ7c/CfcGhkGo7sB4nzjljxxjw8OhPuanaf9OzjcJR2o68mzdXkEkUyAmQJJuzH1OfhBGPGlly9y07PNDknxCbRjOOgFFSW2o+LD82783Od2Tn0xjiuZ4r51jGI+FG8+uef0q1fey5Y/r+IKjSciaNl9QpPjW+8UdS3/Vv8VJAtwrl7krjYBgHjNEDJGcitY3Rxcyip6r6EuoadNqMKQkstuGDSIRyxHh7A0zgv7RY0shC1xdsSO6tULsTgnk9F48z0qTXLwW1k33FTNdy/hwx9csehbyA60q0+2msFXvZXnuEQ5MfCqW5Y4HUnz6+HTispOnoEtbLKndRIPvUFzAzHaE2iRieeoUnA48cUdLDaxRB8kLgA5cDPOMEfSqvBA4mhb8ZSwZn3AArgrtI8j1454zTO4ulkiMTHCkg8YOMHP8AarSbQk4ZJPoJvEeS4mvAVQyBSr7c4AA9fHbUElm8ZYxXZTfkgqDxkk+fqKGItndWkluDjJ6qP7c9P7dKEmhi7xHiYuA2SrnPjnp8/wBvKocH49nZHnhVZ+hm8E7yMy3hBOei8gc8dfDNRxB1lXdeGTO47T4jAH6dfnS492e4jy2UwM5xu6Zz59KIW0iGH3sGDBucdRj0/pFPB+PYvng005ekdwxxxhkmvFkAAXbnG0jjp8jXW+0XgvDkecgFT2lvCskkiuSZD8QPTrn+5o8WoIzu6+taR0jm5mpStbKWZcyrLh1kQcFWP7VuOfY/eKxUnrzQf3xW8yPFipA/WsW4V9zLwo8lNFoyabGaXBLZyOfWp1ZhwR7c0pEu4Y+FgR59a287hTnge/SnkS+Njdg/kffFRSLMcE8n1FLRe7hgSDdjjLH/ABWhcTcnvCcD+XNPIWDCZ4JHbeRtI6FeMVjG83ZW6YE+WK2Dc9yjrGzlzhQM58hwa4S5uOrxnaOu6M/uKFJCxaGul3ISJfv17BEgb828bm+XhT5dW01VAW6jIHQ7xVURi+7dHs8iRjNbCx46UNWUpVotN19nFjI6G01C7iUfmEp7zPtyMV2v2cWQQKdRuSc85RSCPasrK5W2dNIItPs/0qEg3NzcTj/1GEH6c/rTH/inZ9Iwo02MgeJdifrmt1lFsYpvuw+kysZLWWe2PgoO5c/Pn9aU6h2FKQloLxJmHO2RCufnk1lZWibIYobTr6G2SBYkOw8MBkjnOOvn6Vy0ess/wpOenAIC+Hn/AL1rKyrpEo6udN1e9YNOqHksAZPyGpB2fvsczoPbmsrKfQqP/9k="/>
          <p:cNvSpPr>
            <a:spLocks noChangeAspect="1" noChangeArrowheads="1"/>
          </p:cNvSpPr>
          <p:nvPr/>
        </p:nvSpPr>
        <p:spPr bwMode="auto">
          <a:xfrm>
            <a:off x="6905625" y="1844824"/>
            <a:ext cx="71437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5" y="35793"/>
            <a:ext cx="2139057" cy="3022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When linear modelling just won’t do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Zuur</a:t>
            </a:r>
            <a:r>
              <a:rPr lang="en-US" dirty="0" smtClean="0"/>
              <a:t> et al: </a:t>
            </a:r>
          </a:p>
          <a:p>
            <a:r>
              <a:rPr lang="en-US" dirty="0" smtClean="0"/>
              <a:t>Is </a:t>
            </a:r>
            <a:r>
              <a:rPr lang="en-US" dirty="0"/>
              <a:t>your response </a:t>
            </a:r>
            <a:r>
              <a:rPr lang="en-NZ" dirty="0"/>
              <a:t>variable heterogeneous?</a:t>
            </a:r>
            <a:endParaRPr lang="en-US" dirty="0"/>
          </a:p>
          <a:p>
            <a:r>
              <a:rPr lang="en-US" dirty="0" smtClean="0"/>
              <a:t>Does </a:t>
            </a:r>
            <a:r>
              <a:rPr lang="en-US" dirty="0"/>
              <a:t>your data have </a:t>
            </a:r>
            <a:r>
              <a:rPr lang="en-US"/>
              <a:t>repeated </a:t>
            </a:r>
            <a:r>
              <a:rPr lang="en-US" smtClean="0"/>
              <a:t>measurements?</a:t>
            </a:r>
            <a:endParaRPr lang="en-US" dirty="0"/>
          </a:p>
          <a:p>
            <a:r>
              <a:rPr lang="en-US" dirty="0" smtClean="0"/>
              <a:t>Is </a:t>
            </a:r>
            <a:r>
              <a:rPr lang="en-US" dirty="0"/>
              <a:t>it nested (hierarchical)? </a:t>
            </a:r>
          </a:p>
          <a:p>
            <a:r>
              <a:rPr lang="en-US" dirty="0"/>
              <a:t>Is it sampled at multiple locations or sampled repeatedly over time? </a:t>
            </a:r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5" y="35793"/>
            <a:ext cx="2139057" cy="302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31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924800" cy="1066800"/>
          </a:xfrm>
        </p:spPr>
        <p:txBody>
          <a:bodyPr/>
          <a:lstStyle/>
          <a:p>
            <a:r>
              <a:rPr lang="en-NZ" dirty="0" smtClean="0"/>
              <a:t>Statistics is philosophy of science (in my view)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31" y="1066800"/>
            <a:ext cx="9144000" cy="4688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" y="3721999"/>
            <a:ext cx="2139057" cy="302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14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Biologists want a road-map but it doesn’t have to be straight-forward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8712"/>
            <a:ext cx="9144000" cy="35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42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My key concepts for every Biologist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96752"/>
            <a:ext cx="7924800" cy="4648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Design </a:t>
            </a:r>
            <a:r>
              <a:rPr lang="en-US" dirty="0"/>
              <a:t>experiments to minimize bias and </a:t>
            </a:r>
            <a:r>
              <a:rPr lang="en-US" dirty="0" smtClean="0"/>
              <a:t>sampling error</a:t>
            </a:r>
          </a:p>
          <a:p>
            <a:pPr marL="457200" indent="-457200">
              <a:buFont typeface="+mj-lt"/>
              <a:buAutoNum type="arabicPeriod"/>
            </a:pPr>
            <a:r>
              <a:rPr lang="en-NZ" dirty="0" smtClean="0"/>
              <a:t>Observational studies are not experiments (the observer does not randomly assign treatments to subjects)</a:t>
            </a:r>
          </a:p>
          <a:p>
            <a:pPr marL="457200" indent="-457200">
              <a:buFont typeface="+mj-lt"/>
              <a:buAutoNum type="arabicPeriod"/>
            </a:pPr>
            <a:r>
              <a:rPr lang="en-NZ" dirty="0" smtClean="0"/>
              <a:t>Biological interactions are the interesting parts of biology</a:t>
            </a:r>
          </a:p>
          <a:p>
            <a:pPr marL="457200" indent="-457200">
              <a:buFont typeface="+mj-lt"/>
              <a:buAutoNum type="arabicPeriod"/>
            </a:pPr>
            <a:r>
              <a:rPr lang="en-NZ" dirty="0" smtClean="0"/>
              <a:t>“Things” in biology are often confounded</a:t>
            </a:r>
          </a:p>
          <a:p>
            <a:pPr marL="457200" indent="-457200">
              <a:buFont typeface="+mj-lt"/>
              <a:buAutoNum type="arabicPeriod"/>
            </a:pPr>
            <a:r>
              <a:rPr lang="en-NZ" dirty="0" smtClean="0"/>
              <a:t>Samples are rarely independent (what is independent in Biology, anyway?)</a:t>
            </a:r>
          </a:p>
          <a:p>
            <a:pPr marL="457200" indent="-457200">
              <a:buFont typeface="+mj-lt"/>
              <a:buAutoNum type="arabicPeriod"/>
            </a:pPr>
            <a:r>
              <a:rPr lang="en-NZ" dirty="0" smtClean="0"/>
              <a:t>Time and space are important</a:t>
            </a:r>
          </a:p>
          <a:p>
            <a:pPr marL="457200" indent="-457200">
              <a:buFont typeface="+mj-lt"/>
              <a:buAutoNum type="arabicPeriod"/>
            </a:pPr>
            <a:r>
              <a:rPr lang="en-NZ" dirty="0" smtClean="0"/>
              <a:t>Zero does not always mean zero</a:t>
            </a:r>
          </a:p>
          <a:p>
            <a:pPr marL="457200" indent="-457200">
              <a:buFont typeface="+mj-lt"/>
              <a:buAutoNum type="arabicPeriod"/>
            </a:pPr>
            <a:r>
              <a:rPr lang="en-NZ" dirty="0" smtClean="0"/>
              <a:t>Unmeasured things can have important effects</a:t>
            </a:r>
          </a:p>
          <a:p>
            <a:pPr marL="457200" indent="-457200">
              <a:buFont typeface="+mj-lt"/>
              <a:buAutoNum type="arabicPeriod"/>
            </a:pPr>
            <a:r>
              <a:rPr lang="en-NZ" dirty="0" smtClean="0"/>
              <a:t>Biologically important is the key parameter, not statistically significant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51274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i="1" dirty="0"/>
              <a:t>“All models are wrong. Some are useful” </a:t>
            </a:r>
            <a:r>
              <a:rPr lang="en-NZ" dirty="0"/>
              <a:t>-  George 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 smtClean="0"/>
              <a:t> </a:t>
            </a:r>
          </a:p>
          <a:p>
            <a:r>
              <a:rPr lang="en-NZ" dirty="0" smtClean="0"/>
              <a:t>Key concepts should provide an “oh-oh”</a:t>
            </a:r>
          </a:p>
          <a:p>
            <a:r>
              <a:rPr lang="en-NZ" dirty="0" smtClean="0"/>
              <a:t>Communication should emphasise checking for model suitability</a:t>
            </a:r>
          </a:p>
          <a:p>
            <a:r>
              <a:rPr lang="en-NZ" dirty="0" smtClean="0"/>
              <a:t>Emphasis on better models, not right ones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36818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Linley.Jesson@plantandfood.co.zn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16024" y="4221088"/>
            <a:ext cx="7772400" cy="884312"/>
          </a:xfrm>
        </p:spPr>
        <p:txBody>
          <a:bodyPr/>
          <a:lstStyle/>
          <a:p>
            <a:r>
              <a:rPr lang="en-US" dirty="0" smtClean="0">
                <a:solidFill>
                  <a:srgbClr val="73B404"/>
                </a:solidFill>
              </a:rPr>
              <a:t>Thank you</a:t>
            </a:r>
            <a:endParaRPr lang="en-US" dirty="0">
              <a:solidFill>
                <a:srgbClr val="73B4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My background	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BSc Botany</a:t>
            </a:r>
          </a:p>
          <a:p>
            <a:r>
              <a:rPr lang="en-NZ" dirty="0" smtClean="0"/>
              <a:t>MSc Environmental Science / Ecology</a:t>
            </a:r>
          </a:p>
          <a:p>
            <a:r>
              <a:rPr lang="en-NZ" dirty="0" smtClean="0"/>
              <a:t>PhD Evolutionary Biology / Ecological Genetics</a:t>
            </a:r>
          </a:p>
          <a:p>
            <a:r>
              <a:rPr lang="en-NZ" dirty="0" smtClean="0"/>
              <a:t>Lecturer – Victoria University of Wellington</a:t>
            </a:r>
          </a:p>
          <a:p>
            <a:pPr marL="1371566" lvl="3" indent="0">
              <a:buNone/>
            </a:pPr>
            <a:r>
              <a:rPr lang="en-NZ" dirty="0"/>
              <a:t>– </a:t>
            </a:r>
            <a:r>
              <a:rPr lang="en-NZ" sz="2000" dirty="0" smtClean="0">
                <a:cs typeface="+mn-cs"/>
              </a:rPr>
              <a:t>University </a:t>
            </a:r>
            <a:r>
              <a:rPr lang="en-NZ" sz="2000" dirty="0">
                <a:cs typeface="+mn-cs"/>
              </a:rPr>
              <a:t>of New Brunswick Canada</a:t>
            </a:r>
          </a:p>
          <a:p>
            <a:pPr marL="457188" lvl="1" indent="0">
              <a:buNone/>
            </a:pPr>
            <a:r>
              <a:rPr lang="en-NZ" dirty="0" smtClean="0"/>
              <a:t>Taught: </a:t>
            </a:r>
          </a:p>
          <a:p>
            <a:pPr marL="457188" lvl="1" indent="0">
              <a:buNone/>
            </a:pPr>
            <a:r>
              <a:rPr lang="en-NZ" dirty="0" smtClean="0"/>
              <a:t>Quantitative </a:t>
            </a:r>
            <a:r>
              <a:rPr lang="en-NZ" dirty="0" smtClean="0"/>
              <a:t>Genetics</a:t>
            </a:r>
          </a:p>
          <a:p>
            <a:pPr marL="457188" lvl="1" indent="0">
              <a:buNone/>
            </a:pPr>
            <a:r>
              <a:rPr lang="en-NZ" dirty="0" smtClean="0"/>
              <a:t>Population Genetics</a:t>
            </a:r>
            <a:endParaRPr lang="en-NZ" dirty="0" smtClean="0"/>
          </a:p>
          <a:p>
            <a:pPr marL="457188" lvl="1" indent="0">
              <a:buNone/>
            </a:pPr>
            <a:r>
              <a:rPr lang="en-NZ" dirty="0" smtClean="0"/>
              <a:t>Evolutionary Ecology</a:t>
            </a:r>
          </a:p>
          <a:p>
            <a:pPr marL="457188" lvl="1" indent="0">
              <a:buNone/>
            </a:pPr>
            <a:r>
              <a:rPr lang="en-NZ" dirty="0" smtClean="0"/>
              <a:t>Hypothesis Testing in Biology (aka Bio-statistics)</a:t>
            </a:r>
          </a:p>
          <a:p>
            <a:pPr marL="457188" lvl="1" indent="0">
              <a:buNone/>
            </a:pPr>
            <a:r>
              <a:rPr lang="en-NZ" dirty="0" smtClean="0"/>
              <a:t>Graduate level Statistics for </a:t>
            </a:r>
            <a:r>
              <a:rPr lang="en-NZ" dirty="0" smtClean="0"/>
              <a:t>Biologists</a:t>
            </a:r>
            <a:endParaRPr lang="en-NZ" dirty="0" smtClean="0"/>
          </a:p>
          <a:p>
            <a:pPr marL="341991" lvl="1" indent="-341991">
              <a:spcBef>
                <a:spcPts val="1680"/>
              </a:spcBef>
              <a:spcAft>
                <a:spcPct val="0"/>
              </a:spcAft>
              <a:buFont typeface="Lucida Grande"/>
              <a:buChar char="»"/>
            </a:pPr>
            <a:r>
              <a:rPr lang="en-NZ" sz="2000" dirty="0">
                <a:cs typeface="+mn-cs"/>
              </a:rPr>
              <a:t>Plant and Food Research – Data Science Group</a:t>
            </a:r>
          </a:p>
          <a:p>
            <a:pPr marL="457188" lvl="1" indent="0">
              <a:buNone/>
            </a:pP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22437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My view: Statistics is philosophy of science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The key is what is the question?</a:t>
            </a:r>
          </a:p>
          <a:p>
            <a:endParaRPr lang="en-NZ" dirty="0"/>
          </a:p>
          <a:p>
            <a:r>
              <a:rPr lang="en-NZ" dirty="0" smtClean="0"/>
              <a:t>How do we ask the question in a way that:</a:t>
            </a:r>
          </a:p>
          <a:p>
            <a:pPr lvl="1"/>
            <a:r>
              <a:rPr lang="en-NZ" dirty="0" smtClean="0"/>
              <a:t>Contrasts the right things</a:t>
            </a:r>
          </a:p>
          <a:p>
            <a:pPr lvl="1"/>
            <a:r>
              <a:rPr lang="en-NZ" dirty="0" smtClean="0"/>
              <a:t>Makes sure we are only contrasting those things</a:t>
            </a:r>
          </a:p>
          <a:p>
            <a:pPr lvl="1"/>
            <a:endParaRPr lang="en-NZ" dirty="0"/>
          </a:p>
          <a:p>
            <a:r>
              <a:rPr lang="en-NZ" dirty="0" smtClean="0"/>
              <a:t>How do we collect our data in a way that:</a:t>
            </a:r>
          </a:p>
          <a:p>
            <a:pPr lvl="1"/>
            <a:r>
              <a:rPr lang="en-NZ" dirty="0" smtClean="0"/>
              <a:t>Minimises bias</a:t>
            </a:r>
          </a:p>
          <a:p>
            <a:pPr lvl="1"/>
            <a:r>
              <a:rPr lang="en-NZ" dirty="0" smtClean="0"/>
              <a:t>Reduces variation</a:t>
            </a:r>
          </a:p>
          <a:p>
            <a:pPr lvl="1"/>
            <a:endParaRPr lang="en-NZ" dirty="0"/>
          </a:p>
          <a:p>
            <a:pPr marL="57598" indent="0">
              <a:buNone/>
            </a:pPr>
            <a:r>
              <a:rPr lang="en-NZ" dirty="0" smtClean="0"/>
              <a:t>The better we biologists ask questions the better our science is.</a:t>
            </a:r>
          </a:p>
        </p:txBody>
      </p:sp>
    </p:spTree>
    <p:extLst>
      <p:ext uri="{BB962C8B-B14F-4D97-AF65-F5344CB8AC3E}">
        <p14:creationId xmlns:p14="http://schemas.microsoft.com/office/powerpoint/2010/main" val="3262665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First year undergraduate </a:t>
            </a:r>
            <a:r>
              <a:rPr lang="en-NZ" dirty="0"/>
              <a:t>biology courses </a:t>
            </a:r>
            <a:r>
              <a:rPr lang="en-NZ" dirty="0" smtClean="0"/>
              <a:t>teach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t-test</a:t>
            </a:r>
          </a:p>
          <a:p>
            <a:r>
              <a:rPr lang="en-NZ" dirty="0" smtClean="0"/>
              <a:t>Chi-square test</a:t>
            </a:r>
          </a:p>
          <a:p>
            <a:pPr marL="0" indent="0">
              <a:buNone/>
            </a:pPr>
            <a:r>
              <a:rPr lang="en-NZ" dirty="0" smtClean="0"/>
              <a:t>But most don’t teach </a:t>
            </a:r>
            <a:r>
              <a:rPr lang="en-NZ" i="1" dirty="0" smtClean="0"/>
              <a:t>why</a:t>
            </a:r>
            <a:r>
              <a:rPr lang="en-NZ" dirty="0" smtClean="0"/>
              <a:t> we choose one test or another</a:t>
            </a:r>
          </a:p>
          <a:p>
            <a:pPr marL="0" indent="0">
              <a:buNone/>
            </a:pPr>
            <a:endParaRPr lang="en-NZ" dirty="0" smtClean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 smtClean="0"/>
              <a:t>And the two are taught as a dichotomy.</a:t>
            </a:r>
          </a:p>
          <a:p>
            <a:pPr marL="0" indent="0">
              <a:buNone/>
            </a:pPr>
            <a:r>
              <a:rPr lang="en-NZ" dirty="0"/>
              <a:t> </a:t>
            </a:r>
            <a:r>
              <a:rPr lang="en-NZ" dirty="0" smtClean="0"/>
              <a:t>- Does it involve </a:t>
            </a:r>
            <a:r>
              <a:rPr lang="en-NZ" i="1" dirty="0" smtClean="0"/>
              <a:t>Drosophila? – Chi-square test</a:t>
            </a:r>
          </a:p>
          <a:p>
            <a:pPr marL="0" indent="0">
              <a:buNone/>
            </a:pPr>
            <a:r>
              <a:rPr lang="en-NZ" i="1" dirty="0" smtClean="0"/>
              <a:t>- </a:t>
            </a:r>
            <a:r>
              <a:rPr lang="en-NZ" dirty="0" smtClean="0"/>
              <a:t>Does it measure finger lengths?</a:t>
            </a:r>
            <a:r>
              <a:rPr lang="en-NZ" i="1" dirty="0" smtClean="0"/>
              <a:t> – t-test</a:t>
            </a:r>
          </a:p>
        </p:txBody>
      </p:sp>
    </p:spTree>
    <p:extLst>
      <p:ext uri="{BB962C8B-B14F-4D97-AF65-F5344CB8AC3E}">
        <p14:creationId xmlns:p14="http://schemas.microsoft.com/office/powerpoint/2010/main" val="129996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But most biological data is not normal or are counts of </a:t>
            </a:r>
            <a:r>
              <a:rPr lang="en-NZ" i="1" dirty="0" smtClean="0"/>
              <a:t>Drosophila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So why do we teach the normal distribution as the default?</a:t>
            </a:r>
          </a:p>
          <a:p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2" y="2202377"/>
            <a:ext cx="2998483" cy="2669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634" y="2176454"/>
            <a:ext cx="2652896" cy="2340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2433" y="4897467"/>
            <a:ext cx="9144000" cy="13303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6936" y="2207286"/>
            <a:ext cx="2708367" cy="268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95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Hypothesis testing in Biology </a:t>
            </a:r>
            <a:br>
              <a:rPr lang="en-NZ" dirty="0" smtClean="0"/>
            </a:br>
            <a:r>
              <a:rPr lang="en-NZ" dirty="0" smtClean="0"/>
              <a:t>(3</a:t>
            </a:r>
            <a:r>
              <a:rPr lang="en-NZ" baseline="30000" dirty="0" smtClean="0"/>
              <a:t>rd</a:t>
            </a:r>
            <a:r>
              <a:rPr lang="en-NZ" dirty="0" smtClean="0"/>
              <a:t> year Bio-Statistics course)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Graduate students has a problem:</a:t>
            </a:r>
          </a:p>
          <a:p>
            <a:pPr lvl="1"/>
            <a:r>
              <a:rPr lang="en-NZ" dirty="0" smtClean="0"/>
              <a:t>“What I really want to know is …”</a:t>
            </a:r>
          </a:p>
          <a:p>
            <a:pPr marL="457188" lvl="1" indent="0">
              <a:buNone/>
            </a:pPr>
            <a:endParaRPr lang="en-NZ" dirty="0"/>
          </a:p>
          <a:p>
            <a:pPr lvl="1"/>
            <a:r>
              <a:rPr lang="en-NZ" dirty="0" smtClean="0"/>
              <a:t>Students design experiments in groups</a:t>
            </a:r>
          </a:p>
          <a:p>
            <a:pPr lvl="2"/>
            <a:r>
              <a:rPr lang="en-NZ" dirty="0" smtClean="0"/>
              <a:t>Plan to minimize bias</a:t>
            </a:r>
          </a:p>
          <a:p>
            <a:pPr lvl="2"/>
            <a:r>
              <a:rPr lang="en-NZ" dirty="0" smtClean="0"/>
              <a:t>Plan to reduce variability</a:t>
            </a:r>
          </a:p>
          <a:p>
            <a:pPr lvl="2"/>
            <a:r>
              <a:rPr lang="en-NZ" dirty="0" smtClean="0"/>
              <a:t>Samples must be independent</a:t>
            </a:r>
          </a:p>
          <a:p>
            <a:pPr lvl="2"/>
            <a:endParaRPr lang="en-NZ" dirty="0"/>
          </a:p>
          <a:p>
            <a:pPr lvl="1"/>
            <a:r>
              <a:rPr lang="en-NZ" dirty="0" smtClean="0"/>
              <a:t>Best design judged by graduate student</a:t>
            </a:r>
            <a:endParaRPr lang="en-NZ" dirty="0"/>
          </a:p>
          <a:p>
            <a:pPr lvl="1"/>
            <a:r>
              <a:rPr lang="en-NZ" dirty="0" smtClean="0"/>
              <a:t>Students analyse data and report back to grad student</a:t>
            </a:r>
          </a:p>
          <a:p>
            <a:pPr lvl="1"/>
            <a:endParaRPr lang="en-NZ" dirty="0"/>
          </a:p>
          <a:p>
            <a:r>
              <a:rPr lang="en-NZ" dirty="0" smtClean="0"/>
              <a:t>Most designs more complicated than simple </a:t>
            </a:r>
            <a:r>
              <a:rPr lang="en-NZ" dirty="0" err="1" smtClean="0"/>
              <a:t>anova</a:t>
            </a:r>
            <a:r>
              <a:rPr lang="en-NZ" dirty="0" smtClean="0"/>
              <a:t>/regression</a:t>
            </a:r>
          </a:p>
          <a:p>
            <a:pPr lvl="1"/>
            <a:r>
              <a:rPr lang="en-NZ" dirty="0"/>
              <a:t> C</a:t>
            </a:r>
            <a:r>
              <a:rPr lang="en-NZ" dirty="0" smtClean="0"/>
              <a:t>ovariates</a:t>
            </a:r>
          </a:p>
          <a:p>
            <a:pPr lvl="1"/>
            <a:r>
              <a:rPr lang="en-NZ" dirty="0" smtClean="0"/>
              <a:t>Repeated measures</a:t>
            </a:r>
          </a:p>
          <a:p>
            <a:pPr lvl="1"/>
            <a:r>
              <a:rPr lang="en-NZ" dirty="0" smtClean="0"/>
              <a:t>Lack of independence of samples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90007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15064" cy="1066800"/>
          </a:xfrm>
        </p:spPr>
        <p:txBody>
          <a:bodyPr/>
          <a:lstStyle/>
          <a:p>
            <a:r>
              <a:rPr lang="en-NZ" dirty="0" smtClean="0"/>
              <a:t>Biology has changed to a data intensive science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532" y="1268760"/>
            <a:ext cx="7924800" cy="2522984"/>
          </a:xfrm>
        </p:spPr>
        <p:txBody>
          <a:bodyPr/>
          <a:lstStyle/>
          <a:p>
            <a:r>
              <a:rPr lang="en-NZ" dirty="0" smtClean="0"/>
              <a:t>Most PhD students spend &gt;1 year analysing data</a:t>
            </a:r>
          </a:p>
          <a:p>
            <a:r>
              <a:rPr lang="en-NZ" dirty="0" smtClean="0"/>
              <a:t>Datasets are large, complex with complicated structures and correlations between observations and/or variables</a:t>
            </a:r>
          </a:p>
          <a:p>
            <a:r>
              <a:rPr lang="en-NZ" dirty="0" smtClean="0"/>
              <a:t>Understanding matrix algebra &amp; calculus (at least the principles) is key to many biological disciplines</a:t>
            </a:r>
          </a:p>
          <a:p>
            <a:r>
              <a:rPr lang="en-NZ" dirty="0" smtClean="0"/>
              <a:t>Generalized linear (mixed) model approach taught in most grad courses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3791744"/>
            <a:ext cx="1949640" cy="2780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83751"/>
            <a:ext cx="2239314" cy="2474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3851128"/>
            <a:ext cx="1940852" cy="300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05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924800" cy="1066800"/>
          </a:xfrm>
        </p:spPr>
        <p:txBody>
          <a:bodyPr/>
          <a:lstStyle/>
          <a:p>
            <a:r>
              <a:rPr lang="en-NZ" dirty="0" smtClean="0"/>
              <a:t>Biology </a:t>
            </a:r>
            <a:r>
              <a:rPr lang="en-NZ" dirty="0"/>
              <a:t>has changed to a data intensive science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1066800"/>
            <a:ext cx="9144000" cy="3813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275" y="2154357"/>
            <a:ext cx="275272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10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855024" cy="1066800"/>
          </a:xfrm>
        </p:spPr>
        <p:txBody>
          <a:bodyPr/>
          <a:lstStyle/>
          <a:p>
            <a:r>
              <a:rPr lang="en-NZ" dirty="0" smtClean="0"/>
              <a:t>How to move Biologists to Conscious (In)competence?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1576387"/>
            <a:ext cx="6286500" cy="4391025"/>
          </a:xfrm>
        </p:spPr>
      </p:pic>
    </p:spTree>
    <p:extLst>
      <p:ext uri="{BB962C8B-B14F-4D97-AF65-F5344CB8AC3E}">
        <p14:creationId xmlns:p14="http://schemas.microsoft.com/office/powerpoint/2010/main" val="2636370006"/>
      </p:ext>
    </p:extLst>
  </p:cSld>
  <p:clrMapOvr>
    <a:masterClrMapping/>
  </p:clrMapOvr>
</p:sld>
</file>

<file path=ppt/theme/theme1.xml><?xml version="1.0" encoding="utf-8"?>
<a:theme xmlns:a="http://schemas.openxmlformats.org/drawingml/2006/main" name="PFR_template">
  <a:themeElements>
    <a:clrScheme name="">
      <a:dk1>
        <a:srgbClr val="333333"/>
      </a:dk1>
      <a:lt1>
        <a:srgbClr val="FFFFFF"/>
      </a:lt1>
      <a:dk2>
        <a:srgbClr val="808080"/>
      </a:dk2>
      <a:lt2>
        <a:srgbClr val="808080"/>
      </a:lt2>
      <a:accent1>
        <a:srgbClr val="CACECE"/>
      </a:accent1>
      <a:accent2>
        <a:srgbClr val="ECEFF0"/>
      </a:accent2>
      <a:accent3>
        <a:srgbClr val="FFFFFF"/>
      </a:accent3>
      <a:accent4>
        <a:srgbClr val="2A2A2A"/>
      </a:accent4>
      <a:accent5>
        <a:srgbClr val="E1E3E3"/>
      </a:accent5>
      <a:accent6>
        <a:srgbClr val="D6D9D9"/>
      </a:accent6>
      <a:hlink>
        <a:srgbClr val="4C4C4C"/>
      </a:hlink>
      <a:folHlink>
        <a:srgbClr val="660033"/>
      </a:folHlink>
    </a:clrScheme>
    <a:fontScheme name="PFR_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N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N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lnDef>
  </a:objectDefaults>
  <a:extraClrSchemeLst>
    <a:extraClrScheme>
      <a:clrScheme name="PFR_template 1">
        <a:dk1>
          <a:srgbClr val="000000"/>
        </a:dk1>
        <a:lt1>
          <a:srgbClr val="FFFFFF"/>
        </a:lt1>
        <a:dk2>
          <a:srgbClr val="506860"/>
        </a:dk2>
        <a:lt2>
          <a:srgbClr val="808080"/>
        </a:lt2>
        <a:accent1>
          <a:srgbClr val="CACECE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E1E3E3"/>
        </a:accent5>
        <a:accent6>
          <a:srgbClr val="E70000"/>
        </a:accent6>
        <a:hlink>
          <a:srgbClr val="4C4C4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R_template 2">
        <a:dk1>
          <a:srgbClr val="000000"/>
        </a:dk1>
        <a:lt1>
          <a:srgbClr val="FFFFFF"/>
        </a:lt1>
        <a:dk2>
          <a:srgbClr val="506860"/>
        </a:dk2>
        <a:lt2>
          <a:srgbClr val="808080"/>
        </a:lt2>
        <a:accent1>
          <a:srgbClr val="CACECE"/>
        </a:accent1>
        <a:accent2>
          <a:srgbClr val="ECEFF0"/>
        </a:accent2>
        <a:accent3>
          <a:srgbClr val="FFFFFF"/>
        </a:accent3>
        <a:accent4>
          <a:srgbClr val="000000"/>
        </a:accent4>
        <a:accent5>
          <a:srgbClr val="E1E3E3"/>
        </a:accent5>
        <a:accent6>
          <a:srgbClr val="D6D9D9"/>
        </a:accent6>
        <a:hlink>
          <a:srgbClr val="4C4C4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FR_Corporate_4x3" id="{B3510026-E6B3-FB4E-B166-C8DE861FA668}" vid="{A5BB8B30-E773-4441-8E7A-9981F6DE21E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DCDB763055E24D81F92D3EA95A1CFC" ma:contentTypeVersion="0" ma:contentTypeDescription="Create a new document." ma:contentTypeScope="" ma:versionID="5f97d4879db30f69656e2b03455d322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9d366aacbf3ca3b2085e0c8e01c4bf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B2D882-B77B-4E0D-AD45-8BE33B5861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039528-856F-49B3-B788-0DF0FE6E4B8B}">
  <ds:schemaRefs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10E373C3-5E0F-4709-A1D7-9B8DE0BA4D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PFR_Blank_Template</Template>
  <TotalTime>141</TotalTime>
  <Words>594</Words>
  <Application>Microsoft Office PowerPoint</Application>
  <PresentationFormat>On-screen Show (4:3)</PresentationFormat>
  <Paragraphs>98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ＭＳ Ｐゴシック</vt:lpstr>
      <vt:lpstr>Arial</vt:lpstr>
      <vt:lpstr>Lucida Grande</vt:lpstr>
      <vt:lpstr>PFR_template</vt:lpstr>
      <vt:lpstr>Talking to Biologists, by a biologist</vt:lpstr>
      <vt:lpstr>My background </vt:lpstr>
      <vt:lpstr>My view: Statistics is philosophy of science</vt:lpstr>
      <vt:lpstr>First year undergraduate biology courses teach</vt:lpstr>
      <vt:lpstr>But most biological data is not normal or are counts of Drosophila</vt:lpstr>
      <vt:lpstr>Hypothesis testing in Biology  (3rd year Bio-Statistics course)</vt:lpstr>
      <vt:lpstr>Biology has changed to a data intensive science </vt:lpstr>
      <vt:lpstr>Biology has changed to a data intensive science </vt:lpstr>
      <vt:lpstr>How to move Biologists to Conscious (In)competence?</vt:lpstr>
      <vt:lpstr>How to know when you need help?</vt:lpstr>
      <vt:lpstr>When linear modelling just won’t do</vt:lpstr>
      <vt:lpstr>Statistics is philosophy of science (in my view)</vt:lpstr>
      <vt:lpstr>Biologists want a road-map but it doesn’t have to be straight-forward</vt:lpstr>
      <vt:lpstr>My key concepts for every Biologist</vt:lpstr>
      <vt:lpstr>“All models are wrong. Some are useful” -  George Box</vt:lpstr>
      <vt:lpstr>Thank you</vt:lpstr>
    </vt:vector>
  </TitlesOfParts>
  <Company>Plant &amp; Food Research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AASC_2018_Talking-to-Biologists_Jesson</dc:title>
  <dc:creator>Linley Jesson</dc:creator>
  <cp:lastModifiedBy>Linley Jesson</cp:lastModifiedBy>
  <cp:revision>83</cp:revision>
  <dcterms:created xsi:type="dcterms:W3CDTF">2018-11-26T00:51:02Z</dcterms:created>
  <dcterms:modified xsi:type="dcterms:W3CDTF">2018-12-05T17:49:34Z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0x01010053DCDB763055E24D81F92D3EA95A1CFC</vt:lpwstr>
  </property>
  <property fmtid="{D5CDD505-2E9C-101B-9397-08002B2CF9AE}" pid="3" name="Order">
    <vt:r8>9200</vt:r8>
  </property>
  <property fmtid="{D5CDD505-2E9C-101B-9397-08002B2CF9AE}" pid="4" name="xd_ProgID">
    <vt:lpwstr/>
  </property>
  <property fmtid="{D5CDD505-2E9C-101B-9397-08002B2CF9AE}" pid="5" name="PFR_Department">
    <vt:lpwstr>16;#Communication ＆ Design|54b69ccd-c27f-4e1c-b596-91f197c51aba</vt:lpwstr>
  </property>
  <property fmtid="{D5CDD505-2E9C-101B-9397-08002B2CF9AE}" pid="6" name="Thumnail filename">
    <vt:lpwstr/>
  </property>
  <property fmtid="{D5CDD505-2E9C-101B-9397-08002B2CF9AE}" pid="7" name="TemplateUrl">
    <vt:lpwstr/>
  </property>
</Properties>
</file>