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60" r:id="rId2"/>
    <p:sldMasterId id="2147483672" r:id="rId3"/>
  </p:sldMasterIdLst>
  <p:sldIdLst>
    <p:sldId id="256" r:id="rId4"/>
    <p:sldId id="261" r:id="rId5"/>
    <p:sldId id="263" r:id="rId6"/>
    <p:sldId id="265" r:id="rId7"/>
    <p:sldId id="264" r:id="rId8"/>
    <p:sldId id="281" r:id="rId9"/>
    <p:sldId id="262" r:id="rId10"/>
    <p:sldId id="275" r:id="rId11"/>
    <p:sldId id="276" r:id="rId12"/>
    <p:sldId id="277" r:id="rId13"/>
    <p:sldId id="278" r:id="rId14"/>
    <p:sldId id="279" r:id="rId15"/>
    <p:sldId id="280" r:id="rId16"/>
    <p:sldId id="273" r:id="rId17"/>
    <p:sldId id="266" r:id="rId18"/>
    <p:sldId id="270" r:id="rId19"/>
    <p:sldId id="268" r:id="rId20"/>
    <p:sldId id="271" r:id="rId21"/>
    <p:sldId id="272" r:id="rId22"/>
    <p:sldId id="274" r:id="rId23"/>
    <p:sldId id="28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49" d="100"/>
          <a:sy n="49" d="100"/>
        </p:scale>
        <p:origin x="111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a:t>Click to edit Master subtitle style</a:t>
            </a:r>
            <a:endParaRPr lang="en-US"/>
          </a:p>
        </p:txBody>
      </p:sp>
    </p:spTree>
    <p:extLst>
      <p:ext uri="{BB962C8B-B14F-4D97-AF65-F5344CB8AC3E}">
        <p14:creationId xmlns:p14="http://schemas.microsoft.com/office/powerpoint/2010/main" val="416674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365726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385227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Tree>
    <p:extLst>
      <p:ext uri="{BB962C8B-B14F-4D97-AF65-F5344CB8AC3E}">
        <p14:creationId xmlns:p14="http://schemas.microsoft.com/office/powerpoint/2010/main" val="3572528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140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Tree>
    <p:extLst>
      <p:ext uri="{BB962C8B-B14F-4D97-AF65-F5344CB8AC3E}">
        <p14:creationId xmlns:p14="http://schemas.microsoft.com/office/powerpoint/2010/main" val="3985597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a:t>Click to edit Master subtitle style</a:t>
            </a:r>
            <a:endParaRPr lang="en-US"/>
          </a:p>
        </p:txBody>
      </p:sp>
    </p:spTree>
    <p:extLst>
      <p:ext uri="{BB962C8B-B14F-4D97-AF65-F5344CB8AC3E}">
        <p14:creationId xmlns:p14="http://schemas.microsoft.com/office/powerpoint/2010/main" val="2590919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095571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43772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1646524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Tree>
    <p:extLst>
      <p:ext uri="{BB962C8B-B14F-4D97-AF65-F5344CB8AC3E}">
        <p14:creationId xmlns:p14="http://schemas.microsoft.com/office/powerpoint/2010/main" val="239708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3367641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89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Tree>
    <p:extLst>
      <p:ext uri="{BB962C8B-B14F-4D97-AF65-F5344CB8AC3E}">
        <p14:creationId xmlns:p14="http://schemas.microsoft.com/office/powerpoint/2010/main" val="77492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142229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52122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Tree>
    <p:extLst>
      <p:ext uri="{BB962C8B-B14F-4D97-AF65-F5344CB8AC3E}">
        <p14:creationId xmlns:p14="http://schemas.microsoft.com/office/powerpoint/2010/main" val="178279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47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Tree>
    <p:extLst>
      <p:ext uri="{BB962C8B-B14F-4D97-AF65-F5344CB8AC3E}">
        <p14:creationId xmlns:p14="http://schemas.microsoft.com/office/powerpoint/2010/main" val="277426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a:t>Click to edit Master subtitle style</a:t>
            </a:r>
            <a:endParaRPr lang="en-US"/>
          </a:p>
        </p:txBody>
      </p:sp>
    </p:spTree>
    <p:extLst>
      <p:ext uri="{BB962C8B-B14F-4D97-AF65-F5344CB8AC3E}">
        <p14:creationId xmlns:p14="http://schemas.microsoft.com/office/powerpoint/2010/main" val="198298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324865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mi-NZ"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205303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3" r:id="rId7"/>
  </p:sldLayoutIdLst>
  <p:txStyles>
    <p:titleStyle>
      <a:lvl1pPr algn="l" defTabSz="457200" rtl="0" eaLnBrk="1" latinLnBrk="0" hangingPunct="1">
        <a:spcBef>
          <a:spcPct val="0"/>
        </a:spcBef>
        <a:buNone/>
        <a:defRPr sz="4400" b="1" kern="1200">
          <a:solidFill>
            <a:schemeClr val="tx1"/>
          </a:solidFill>
          <a:latin typeface="Open Sans Light"/>
          <a:ea typeface="+mj-ea"/>
          <a:cs typeface="+mj-cs"/>
        </a:defRPr>
      </a:lvl1pPr>
    </p:titleStyle>
    <p:bodyStyle>
      <a:lvl1pPr marL="342900" indent="-342900" algn="l" defTabSz="457200" rtl="0" eaLnBrk="1" latinLnBrk="0" hangingPunct="1">
        <a:spcBef>
          <a:spcPct val="20000"/>
        </a:spcBef>
        <a:buClr>
          <a:srgbClr val="FFB801"/>
        </a:buClr>
        <a:buFont typeface="Lucida Grande"/>
        <a:buChar char="∎"/>
        <a:defRPr sz="3200" kern="1200">
          <a:solidFill>
            <a:schemeClr val="tx1"/>
          </a:solidFill>
          <a:latin typeface="Open Sans Light"/>
          <a:ea typeface="+mn-ea"/>
          <a:cs typeface="+mn-cs"/>
        </a:defRPr>
      </a:lvl1pPr>
      <a:lvl2pPr marL="742950" indent="-285750" algn="l" defTabSz="457200" rtl="0" eaLnBrk="1" latinLnBrk="0" hangingPunct="1">
        <a:spcBef>
          <a:spcPct val="20000"/>
        </a:spcBef>
        <a:buClr>
          <a:srgbClr val="FFB801"/>
        </a:buClr>
        <a:buFont typeface="Arial"/>
        <a:buChar char="•"/>
        <a:defRPr sz="2800" kern="1200">
          <a:solidFill>
            <a:schemeClr val="tx1"/>
          </a:solidFill>
          <a:latin typeface="Open Sans Light"/>
          <a:ea typeface="+mn-ea"/>
          <a:cs typeface="+mn-cs"/>
        </a:defRPr>
      </a:lvl2pPr>
      <a:lvl3pPr marL="1143000" indent="-228600" algn="l" defTabSz="457200" rtl="0" eaLnBrk="1" latinLnBrk="0" hangingPunct="1">
        <a:spcBef>
          <a:spcPct val="20000"/>
        </a:spcBef>
        <a:buClr>
          <a:srgbClr val="FFB801"/>
        </a:buClr>
        <a:buFont typeface="Arial"/>
        <a:buChar char="•"/>
        <a:defRPr sz="2400" kern="1200">
          <a:solidFill>
            <a:schemeClr val="tx1"/>
          </a:solidFill>
          <a:latin typeface="Open Sans Light"/>
          <a:ea typeface="+mn-ea"/>
          <a:cs typeface="+mn-cs"/>
        </a:defRPr>
      </a:lvl3pPr>
      <a:lvl4pPr marL="1600200" indent="-228600" algn="l" defTabSz="457200" rtl="0" eaLnBrk="1" latinLnBrk="0" hangingPunct="1">
        <a:spcBef>
          <a:spcPct val="20000"/>
        </a:spcBef>
        <a:buClr>
          <a:srgbClr val="FFB801"/>
        </a:buClr>
        <a:buFont typeface="Arial"/>
        <a:buChar char="•"/>
        <a:defRPr sz="2000" kern="1200">
          <a:solidFill>
            <a:schemeClr val="tx1"/>
          </a:solidFill>
          <a:latin typeface="Open Sans Light"/>
          <a:ea typeface="+mn-ea"/>
          <a:cs typeface="+mn-cs"/>
        </a:defRPr>
      </a:lvl4pPr>
      <a:lvl5pPr marL="2057400" indent="-228600" algn="l" defTabSz="457200" rtl="0" eaLnBrk="1" latinLnBrk="0" hangingPunct="1">
        <a:spcBef>
          <a:spcPct val="20000"/>
        </a:spcBef>
        <a:buClr>
          <a:srgbClr val="FFB801"/>
        </a:buClr>
        <a:buFont typeface="Arial"/>
        <a:buChar char="•"/>
        <a:defRPr sz="2000" kern="1200">
          <a:solidFill>
            <a:schemeClr val="tx1"/>
          </a:solidFill>
          <a:latin typeface="Open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mi-NZ"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Tree>
    <p:extLst>
      <p:ext uri="{BB962C8B-B14F-4D97-AF65-F5344CB8AC3E}">
        <p14:creationId xmlns:p14="http://schemas.microsoft.com/office/powerpoint/2010/main" val="3828689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Lst>
  <p:txStyles>
    <p:titleStyle>
      <a:lvl1pPr algn="l" defTabSz="457200" rtl="0" eaLnBrk="1" latinLnBrk="0" hangingPunct="1">
        <a:spcBef>
          <a:spcPct val="0"/>
        </a:spcBef>
        <a:buNone/>
        <a:defRPr sz="4400" b="1" i="0" kern="1200">
          <a:solidFill>
            <a:schemeClr val="tx1"/>
          </a:solidFill>
          <a:latin typeface="Open Sans Light"/>
          <a:ea typeface="+mj-ea"/>
          <a:cs typeface="+mj-cs"/>
        </a:defRPr>
      </a:lvl1pPr>
    </p:titleStyle>
    <p:bodyStyle>
      <a:lvl1pPr marL="342900" indent="-342900" algn="l" defTabSz="457200" rtl="0" eaLnBrk="1" latinLnBrk="0" hangingPunct="1">
        <a:spcBef>
          <a:spcPct val="20000"/>
        </a:spcBef>
        <a:buClr>
          <a:srgbClr val="FFB801"/>
        </a:buClr>
        <a:buFont typeface="Lucida Grande"/>
        <a:buChar char="∎"/>
        <a:defRPr sz="3200" kern="1200">
          <a:solidFill>
            <a:schemeClr val="tx1"/>
          </a:solidFill>
          <a:latin typeface="Open Sans Light"/>
          <a:ea typeface="+mn-ea"/>
          <a:cs typeface="+mn-cs"/>
        </a:defRPr>
      </a:lvl1pPr>
      <a:lvl2pPr marL="742950" indent="-285750" algn="l" defTabSz="457200" rtl="0" eaLnBrk="1" latinLnBrk="0" hangingPunct="1">
        <a:spcBef>
          <a:spcPct val="20000"/>
        </a:spcBef>
        <a:buClr>
          <a:srgbClr val="FFB801"/>
        </a:buClr>
        <a:buFont typeface="Arial"/>
        <a:buChar char="•"/>
        <a:defRPr sz="2800" kern="1200">
          <a:solidFill>
            <a:schemeClr val="tx1"/>
          </a:solidFill>
          <a:latin typeface="Open Sans Light"/>
          <a:ea typeface="+mn-ea"/>
          <a:cs typeface="+mn-cs"/>
        </a:defRPr>
      </a:lvl2pPr>
      <a:lvl3pPr marL="1143000" indent="-228600" algn="l" defTabSz="457200" rtl="0" eaLnBrk="1" latinLnBrk="0" hangingPunct="1">
        <a:spcBef>
          <a:spcPct val="20000"/>
        </a:spcBef>
        <a:buClr>
          <a:srgbClr val="FFB801"/>
        </a:buClr>
        <a:buFont typeface="Arial"/>
        <a:buChar char="•"/>
        <a:defRPr sz="2400" kern="1200">
          <a:solidFill>
            <a:schemeClr val="tx1"/>
          </a:solidFill>
          <a:latin typeface="Open Sans Light"/>
          <a:ea typeface="+mn-ea"/>
          <a:cs typeface="+mn-cs"/>
        </a:defRPr>
      </a:lvl3pPr>
      <a:lvl4pPr marL="1600200" indent="-228600" algn="l" defTabSz="457200" rtl="0" eaLnBrk="1" latinLnBrk="0" hangingPunct="1">
        <a:spcBef>
          <a:spcPct val="20000"/>
        </a:spcBef>
        <a:buClr>
          <a:srgbClr val="FFB801"/>
        </a:buClr>
        <a:buFont typeface="Arial"/>
        <a:buChar char="•"/>
        <a:defRPr sz="2000" kern="1200">
          <a:solidFill>
            <a:schemeClr val="tx1"/>
          </a:solidFill>
          <a:latin typeface="Open Sans Light"/>
          <a:ea typeface="+mn-ea"/>
          <a:cs typeface="+mn-cs"/>
        </a:defRPr>
      </a:lvl4pPr>
      <a:lvl5pPr marL="2057400" indent="-228600" algn="l" defTabSz="457200" rtl="0" eaLnBrk="1" latinLnBrk="0" hangingPunct="1">
        <a:spcBef>
          <a:spcPct val="20000"/>
        </a:spcBef>
        <a:buClr>
          <a:srgbClr val="FFB801"/>
        </a:buClr>
        <a:buFont typeface="Arial"/>
        <a:buChar char="•"/>
        <a:defRPr sz="2000" kern="1200">
          <a:solidFill>
            <a:schemeClr val="tx1"/>
          </a:solidFill>
          <a:latin typeface="Open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mi-NZ"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Tree>
    <p:extLst>
      <p:ext uri="{BB962C8B-B14F-4D97-AF65-F5344CB8AC3E}">
        <p14:creationId xmlns:p14="http://schemas.microsoft.com/office/powerpoint/2010/main" val="3734027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1" r:id="rId7"/>
  </p:sldLayoutIdLst>
  <p:txStyles>
    <p:titleStyle>
      <a:lvl1pPr algn="l" defTabSz="457200" rtl="0" eaLnBrk="1" latinLnBrk="0" hangingPunct="1">
        <a:spcBef>
          <a:spcPct val="0"/>
        </a:spcBef>
        <a:buNone/>
        <a:defRPr sz="4400" b="1" i="0" kern="1200">
          <a:solidFill>
            <a:schemeClr val="bg1"/>
          </a:solidFill>
          <a:latin typeface="Open Sans Light"/>
          <a:ea typeface="+mj-ea"/>
          <a:cs typeface="+mj-cs"/>
        </a:defRPr>
      </a:lvl1pPr>
    </p:titleStyle>
    <p:bodyStyle>
      <a:lvl1pPr marL="342900" indent="-342900" algn="l" defTabSz="457200" rtl="0" eaLnBrk="1" latinLnBrk="0" hangingPunct="1">
        <a:spcBef>
          <a:spcPct val="20000"/>
        </a:spcBef>
        <a:buClr>
          <a:srgbClr val="FFB801"/>
        </a:buClr>
        <a:buFont typeface="Lucida Grande"/>
        <a:buChar char="∎"/>
        <a:defRPr sz="3200" kern="1200">
          <a:solidFill>
            <a:schemeClr val="bg1"/>
          </a:solidFill>
          <a:latin typeface="Open Sans Light"/>
          <a:ea typeface="+mn-ea"/>
          <a:cs typeface="+mn-cs"/>
        </a:defRPr>
      </a:lvl1pPr>
      <a:lvl2pPr marL="742950" indent="-285750" algn="l" defTabSz="457200" rtl="0" eaLnBrk="1" latinLnBrk="0" hangingPunct="1">
        <a:spcBef>
          <a:spcPct val="20000"/>
        </a:spcBef>
        <a:buClr>
          <a:srgbClr val="FFB801"/>
        </a:buClr>
        <a:buFont typeface="Arial"/>
        <a:buChar char="•"/>
        <a:defRPr sz="2800" kern="1200">
          <a:solidFill>
            <a:schemeClr val="bg1"/>
          </a:solidFill>
          <a:latin typeface="Open Sans Light"/>
          <a:ea typeface="+mn-ea"/>
          <a:cs typeface="+mn-cs"/>
        </a:defRPr>
      </a:lvl2pPr>
      <a:lvl3pPr marL="1143000" indent="-228600" algn="l" defTabSz="457200" rtl="0" eaLnBrk="1" latinLnBrk="0" hangingPunct="1">
        <a:spcBef>
          <a:spcPct val="20000"/>
        </a:spcBef>
        <a:buClr>
          <a:srgbClr val="FFB801"/>
        </a:buClr>
        <a:buFont typeface="Arial"/>
        <a:buChar char="•"/>
        <a:defRPr sz="2400" kern="1200">
          <a:solidFill>
            <a:schemeClr val="bg1"/>
          </a:solidFill>
          <a:latin typeface="Open Sans Light"/>
          <a:ea typeface="+mn-ea"/>
          <a:cs typeface="+mn-cs"/>
        </a:defRPr>
      </a:lvl3pPr>
      <a:lvl4pPr marL="1600200" indent="-228600" algn="l" defTabSz="457200" rtl="0" eaLnBrk="1" latinLnBrk="0" hangingPunct="1">
        <a:spcBef>
          <a:spcPct val="20000"/>
        </a:spcBef>
        <a:buClr>
          <a:srgbClr val="FFB801"/>
        </a:buClr>
        <a:buFont typeface="Arial"/>
        <a:buChar char="•"/>
        <a:defRPr sz="2000" kern="1200">
          <a:solidFill>
            <a:schemeClr val="bg1"/>
          </a:solidFill>
          <a:latin typeface="Open Sans Light"/>
          <a:ea typeface="+mn-ea"/>
          <a:cs typeface="+mn-cs"/>
        </a:defRPr>
      </a:lvl4pPr>
      <a:lvl5pPr marL="2057400" indent="-228600" algn="l" defTabSz="457200" rtl="0" eaLnBrk="1" latinLnBrk="0" hangingPunct="1">
        <a:spcBef>
          <a:spcPct val="20000"/>
        </a:spcBef>
        <a:buClr>
          <a:srgbClr val="FFB801"/>
        </a:buClr>
        <a:buFont typeface="Arial"/>
        <a:buChar char="•"/>
        <a:defRPr sz="2000" kern="1200">
          <a:solidFill>
            <a:schemeClr val="bg1"/>
          </a:solidFill>
          <a:latin typeface="Open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stat.org/ASA/Your-Career/Ethical-Guidelines-for-Statistical-Practice.aspx" TargetMode="External"/><Relationship Id="rId2" Type="http://schemas.openxmlformats.org/officeDocument/2006/relationships/hyperlink" Target="https://www.otago.ac.nz/dsm/research/otago676637.html"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mailto:claire.cameron@otago.ac.nz" TargetMode="External"/><Relationship Id="rId2" Type="http://schemas.openxmlformats.org/officeDocument/2006/relationships/hyperlink" Target="mailto:robin.turner@otago.ac.nz"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NZ" dirty="0"/>
              <a:t/>
            </a:r>
            <a:br>
              <a:rPr lang="en-NZ" dirty="0"/>
            </a:br>
            <a:endParaRPr lang="en-US" dirty="0"/>
          </a:p>
        </p:txBody>
      </p:sp>
      <p:sp>
        <p:nvSpPr>
          <p:cNvPr id="5" name="Subtitle 4"/>
          <p:cNvSpPr>
            <a:spLocks noGrp="1"/>
          </p:cNvSpPr>
          <p:nvPr>
            <p:ph type="subTitle" idx="1"/>
          </p:nvPr>
        </p:nvSpPr>
        <p:spPr>
          <a:xfrm>
            <a:off x="270163" y="353291"/>
            <a:ext cx="8354291" cy="4812515"/>
          </a:xfrm>
        </p:spPr>
        <p:txBody>
          <a:bodyPr>
            <a:normAutofit fontScale="70000" lnSpcReduction="20000"/>
          </a:bodyPr>
          <a:lstStyle/>
          <a:p>
            <a:pPr algn="l"/>
            <a:endParaRPr lang="en-US" sz="6900" dirty="0">
              <a:solidFill>
                <a:schemeClr val="tx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lgn="l"/>
            <a:r>
              <a:rPr lang="en-US" sz="69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Establishing a Biostatistics </a:t>
            </a:r>
          </a:p>
          <a:p>
            <a:pPr algn="l"/>
            <a:r>
              <a:rPr lang="en-US" sz="69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Unit at the University of Otago</a:t>
            </a:r>
          </a:p>
          <a:p>
            <a:pPr algn="l"/>
            <a:endParaRPr lang="en-US" sz="48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lgn="l"/>
            <a:r>
              <a:rPr lang="en-US" sz="41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Presented by </a:t>
            </a:r>
          </a:p>
          <a:p>
            <a:pPr algn="l"/>
            <a:r>
              <a:rPr lang="en-US" sz="41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4100"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Assoc</a:t>
            </a:r>
            <a:r>
              <a:rPr lang="en-US" sz="41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Prof Robin Turner, </a:t>
            </a:r>
            <a:r>
              <a:rPr lang="en-US" sz="4100"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Dr</a:t>
            </a:r>
            <a:r>
              <a:rPr lang="en-US" sz="41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Claire Cameron </a:t>
            </a:r>
          </a:p>
          <a:p>
            <a:pPr algn="l"/>
            <a:r>
              <a:rPr lang="en-US" sz="41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Co-authors </a:t>
            </a:r>
          </a:p>
          <a:p>
            <a:pPr algn="l"/>
            <a:r>
              <a:rPr lang="en-US" sz="41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4100"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Dr</a:t>
            </a:r>
            <a:r>
              <a:rPr lang="en-US" sz="41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Ella Iosua, </a:t>
            </a:r>
            <a:r>
              <a:rPr lang="en-US" sz="4100"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Dr</a:t>
            </a:r>
            <a:r>
              <a:rPr lang="en-US" sz="41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Ari Samaranayaka</a:t>
            </a:r>
          </a:p>
          <a:p>
            <a:endParaRPr lang="en-US" sz="4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 y="5165806"/>
            <a:ext cx="8936182" cy="1546278"/>
          </a:xfrm>
          <a:prstGeom prst="rect">
            <a:avLst/>
          </a:prstGeom>
        </p:spPr>
      </p:pic>
    </p:spTree>
    <p:extLst>
      <p:ext uri="{BB962C8B-B14F-4D97-AF65-F5344CB8AC3E}">
        <p14:creationId xmlns:p14="http://schemas.microsoft.com/office/powerpoint/2010/main" val="753608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944D-C39A-DD47-B431-17179F4B37F7}"/>
              </a:ext>
            </a:extLst>
          </p:cNvPr>
          <p:cNvSpPr>
            <a:spLocks noGrp="1"/>
          </p:cNvSpPr>
          <p:nvPr>
            <p:ph type="title"/>
          </p:nvPr>
        </p:nvSpPr>
        <p:spPr>
          <a:xfrm>
            <a:off x="457200" y="274638"/>
            <a:ext cx="6426485" cy="1143000"/>
          </a:xfrm>
        </p:spPr>
        <p:txBody>
          <a:bodyPr>
            <a:normAutofit fontScale="90000"/>
          </a:bodyPr>
          <a:lstStyle/>
          <a:p>
            <a:r>
              <a:rPr lang="en-US" dirty="0"/>
              <a:t>Communication with Non-statisticians</a:t>
            </a:r>
          </a:p>
        </p:txBody>
      </p:sp>
      <p:sp>
        <p:nvSpPr>
          <p:cNvPr id="3" name="Content Placeholder 2">
            <a:extLst>
              <a:ext uri="{FF2B5EF4-FFF2-40B4-BE49-F238E27FC236}">
                <a16:creationId xmlns:a16="http://schemas.microsoft.com/office/drawing/2014/main" id="{0200D9BE-5675-1D45-A276-A509C1DE2C2F}"/>
              </a:ext>
            </a:extLst>
          </p:cNvPr>
          <p:cNvSpPr>
            <a:spLocks noGrp="1"/>
          </p:cNvSpPr>
          <p:nvPr>
            <p:ph idx="1"/>
          </p:nvPr>
        </p:nvSpPr>
        <p:spPr/>
        <p:txBody>
          <a:bodyPr>
            <a:normAutofit fontScale="92500" lnSpcReduction="20000"/>
          </a:bodyPr>
          <a:lstStyle/>
          <a:p>
            <a:pPr marL="0" indent="0" algn="ctr">
              <a:buNone/>
            </a:pPr>
            <a:r>
              <a:rPr lang="en-NZ" i="1" dirty="0"/>
              <a:t>[It can be] difficult to understand what they want from us, they also do not understand what we say.</a:t>
            </a:r>
          </a:p>
          <a:p>
            <a:pPr marL="0" indent="0" algn="ctr">
              <a:buNone/>
            </a:pPr>
            <a:endParaRPr lang="en-NZ" i="1" dirty="0"/>
          </a:p>
          <a:p>
            <a:pPr marL="0" indent="0" algn="ctr">
              <a:buNone/>
            </a:pPr>
            <a:r>
              <a:rPr lang="en-NZ" i="1" dirty="0"/>
              <a:t>Good communication is essential, and it is something statisticians as a whole are not noted for. When working in an applied area it is up to the statistician to be the one that has to work at their communication skills. There should be some teaching of these in statistics courses.</a:t>
            </a:r>
          </a:p>
          <a:p>
            <a:pPr marL="0" indent="0" algn="ctr">
              <a:buNone/>
            </a:pPr>
            <a:endParaRPr lang="en-NZ" i="1" dirty="0"/>
          </a:p>
          <a:p>
            <a:pPr marL="0" indent="0">
              <a:buNone/>
            </a:pPr>
            <a:endParaRPr lang="en-US" dirty="0"/>
          </a:p>
        </p:txBody>
      </p:sp>
    </p:spTree>
    <p:extLst>
      <p:ext uri="{BB962C8B-B14F-4D97-AF65-F5344CB8AC3E}">
        <p14:creationId xmlns:p14="http://schemas.microsoft.com/office/powerpoint/2010/main" val="14947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C702-98AD-9A4E-AED7-37793F096182}"/>
              </a:ext>
            </a:extLst>
          </p:cNvPr>
          <p:cNvSpPr>
            <a:spLocks noGrp="1"/>
          </p:cNvSpPr>
          <p:nvPr>
            <p:ph type="title"/>
          </p:nvPr>
        </p:nvSpPr>
        <p:spPr/>
        <p:txBody>
          <a:bodyPr/>
          <a:lstStyle/>
          <a:p>
            <a:r>
              <a:rPr lang="en-US" dirty="0"/>
              <a:t>Professional Isolation</a:t>
            </a:r>
          </a:p>
        </p:txBody>
      </p:sp>
      <p:sp>
        <p:nvSpPr>
          <p:cNvPr id="3" name="Content Placeholder 2">
            <a:extLst>
              <a:ext uri="{FF2B5EF4-FFF2-40B4-BE49-F238E27FC236}">
                <a16:creationId xmlns:a16="http://schemas.microsoft.com/office/drawing/2014/main" id="{096092AE-A0F5-034D-B420-DB78B14766F1}"/>
              </a:ext>
            </a:extLst>
          </p:cNvPr>
          <p:cNvSpPr>
            <a:spLocks noGrp="1"/>
          </p:cNvSpPr>
          <p:nvPr>
            <p:ph idx="1"/>
          </p:nvPr>
        </p:nvSpPr>
        <p:spPr/>
        <p:txBody>
          <a:bodyPr/>
          <a:lstStyle/>
          <a:p>
            <a:pPr marL="0" indent="0" algn="ctr">
              <a:buNone/>
            </a:pPr>
            <a:r>
              <a:rPr lang="en-NZ" i="1" dirty="0"/>
              <a:t>[I] joined [a] biostatistics group where biostatisticians from the university meet. Joined Box Plot. Meet regularly with statisticians from other departments about technical issues and also informally. Created a support group within my department of statistics enthusiasts.</a:t>
            </a:r>
          </a:p>
          <a:p>
            <a:endParaRPr lang="en-US" dirty="0"/>
          </a:p>
        </p:txBody>
      </p:sp>
    </p:spTree>
    <p:extLst>
      <p:ext uri="{BB962C8B-B14F-4D97-AF65-F5344CB8AC3E}">
        <p14:creationId xmlns:p14="http://schemas.microsoft.com/office/powerpoint/2010/main" val="281199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DB04-0F31-AC44-8660-E0EAEB30E048}"/>
              </a:ext>
            </a:extLst>
          </p:cNvPr>
          <p:cNvSpPr>
            <a:spLocks noGrp="1"/>
          </p:cNvSpPr>
          <p:nvPr>
            <p:ph type="title"/>
          </p:nvPr>
        </p:nvSpPr>
        <p:spPr/>
        <p:txBody>
          <a:bodyPr/>
          <a:lstStyle/>
          <a:p>
            <a:r>
              <a:rPr lang="en-US" dirty="0" err="1"/>
              <a:t>Marginalisation</a:t>
            </a:r>
            <a:endParaRPr lang="en-US" dirty="0"/>
          </a:p>
        </p:txBody>
      </p:sp>
      <p:sp>
        <p:nvSpPr>
          <p:cNvPr id="3" name="Content Placeholder 2">
            <a:extLst>
              <a:ext uri="{FF2B5EF4-FFF2-40B4-BE49-F238E27FC236}">
                <a16:creationId xmlns:a16="http://schemas.microsoft.com/office/drawing/2014/main" id="{DA9B9208-D62B-1340-9E3B-3732A21D2579}"/>
              </a:ext>
            </a:extLst>
          </p:cNvPr>
          <p:cNvSpPr>
            <a:spLocks noGrp="1"/>
          </p:cNvSpPr>
          <p:nvPr>
            <p:ph idx="1"/>
          </p:nvPr>
        </p:nvSpPr>
        <p:spPr/>
        <p:txBody>
          <a:bodyPr>
            <a:normAutofit/>
          </a:bodyPr>
          <a:lstStyle/>
          <a:p>
            <a:pPr marL="0" indent="0" algn="ctr">
              <a:buNone/>
            </a:pPr>
            <a:r>
              <a:rPr lang="en-NZ" i="1" dirty="0"/>
              <a:t>I think the most important skills of a statistician aren't the number crunching ones, but thinking critically about how to collect the data required to answer certain questions, or to critically assess the usefulness of the data that is available</a:t>
            </a:r>
          </a:p>
          <a:p>
            <a:pPr marL="0" indent="0">
              <a:buNone/>
            </a:pPr>
            <a:endParaRPr lang="en-US" dirty="0"/>
          </a:p>
        </p:txBody>
      </p:sp>
    </p:spTree>
    <p:extLst>
      <p:ext uri="{BB962C8B-B14F-4D97-AF65-F5344CB8AC3E}">
        <p14:creationId xmlns:p14="http://schemas.microsoft.com/office/powerpoint/2010/main" val="297158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883E-6113-4B48-964F-6DF20F12F199}"/>
              </a:ext>
            </a:extLst>
          </p:cNvPr>
          <p:cNvSpPr>
            <a:spLocks noGrp="1"/>
          </p:cNvSpPr>
          <p:nvPr>
            <p:ph type="title"/>
          </p:nvPr>
        </p:nvSpPr>
        <p:spPr/>
        <p:txBody>
          <a:bodyPr/>
          <a:lstStyle/>
          <a:p>
            <a:r>
              <a:rPr lang="en-US" dirty="0"/>
              <a:t>Other Issues</a:t>
            </a:r>
          </a:p>
        </p:txBody>
      </p:sp>
      <p:sp>
        <p:nvSpPr>
          <p:cNvPr id="3" name="Content Placeholder 2">
            <a:extLst>
              <a:ext uri="{FF2B5EF4-FFF2-40B4-BE49-F238E27FC236}">
                <a16:creationId xmlns:a16="http://schemas.microsoft.com/office/drawing/2014/main" id="{D4C7F0AC-5C01-A74D-89B2-AF0409C5D3CB}"/>
              </a:ext>
            </a:extLst>
          </p:cNvPr>
          <p:cNvSpPr>
            <a:spLocks noGrp="1"/>
          </p:cNvSpPr>
          <p:nvPr>
            <p:ph idx="1"/>
          </p:nvPr>
        </p:nvSpPr>
        <p:spPr/>
        <p:txBody>
          <a:bodyPr/>
          <a:lstStyle/>
          <a:p>
            <a:pPr marL="0" indent="0" algn="ctr">
              <a:buNone/>
            </a:pPr>
            <a:r>
              <a:rPr lang="en-NZ" i="1" dirty="0"/>
              <a:t>Being the main PI [Principal Investigator] on a small-scale project is likely viewed as more worthy than being an integral researcher (and major contributor) to really vital work that is being done in a collaborative setting.</a:t>
            </a:r>
          </a:p>
          <a:p>
            <a:endParaRPr lang="en-US" dirty="0"/>
          </a:p>
        </p:txBody>
      </p:sp>
    </p:spTree>
    <p:extLst>
      <p:ext uri="{BB962C8B-B14F-4D97-AF65-F5344CB8AC3E}">
        <p14:creationId xmlns:p14="http://schemas.microsoft.com/office/powerpoint/2010/main" val="200239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9634"/>
            <a:ext cx="8229600" cy="6309360"/>
          </a:xfrm>
        </p:spPr>
        <p:txBody>
          <a:bodyPr>
            <a:normAutofit fontScale="70000" lnSpcReduction="20000"/>
          </a:bodyPr>
          <a:lstStyle/>
          <a:p>
            <a:pPr marL="0" indent="0">
              <a:buNone/>
            </a:pPr>
            <a:endParaRPr lang="en-NZ" b="1" dirty="0" smtClean="0"/>
          </a:p>
          <a:p>
            <a:pPr marL="0" indent="0">
              <a:buNone/>
            </a:pPr>
            <a:r>
              <a:rPr lang="en-NZ" b="1" dirty="0" smtClean="0"/>
              <a:t>Vision </a:t>
            </a:r>
            <a:r>
              <a:rPr lang="en-NZ" b="1" dirty="0"/>
              <a:t>Statement</a:t>
            </a:r>
            <a:endParaRPr lang="en-NZ" dirty="0"/>
          </a:p>
          <a:p>
            <a:pPr marL="0" indent="0">
              <a:buNone/>
            </a:pPr>
            <a:endParaRPr lang="en-NZ" dirty="0"/>
          </a:p>
          <a:p>
            <a:pPr marL="0" indent="0">
              <a:buNone/>
            </a:pPr>
            <a:r>
              <a:rPr lang="en-NZ" dirty="0" smtClean="0"/>
              <a:t>The </a:t>
            </a:r>
            <a:r>
              <a:rPr lang="en-NZ" dirty="0"/>
              <a:t>Biostatistics Unit will be world leaders in providing biostatistical collaboration and advice for health related research and will be internationally recognised for their excellence in improving the quality of research, health knowledge and health outcomes</a:t>
            </a:r>
            <a:r>
              <a:rPr lang="en-NZ" dirty="0" smtClean="0"/>
              <a:t>.</a:t>
            </a:r>
            <a:r>
              <a:rPr lang="en-NZ" dirty="0"/>
              <a:t> </a:t>
            </a:r>
          </a:p>
          <a:p>
            <a:pPr marL="0" indent="0">
              <a:buNone/>
            </a:pPr>
            <a:endParaRPr lang="en-NZ" dirty="0"/>
          </a:p>
          <a:p>
            <a:pPr marL="0" indent="0">
              <a:buNone/>
            </a:pPr>
            <a:r>
              <a:rPr lang="en-NZ" b="1" dirty="0"/>
              <a:t>Mission Statement </a:t>
            </a:r>
            <a:endParaRPr lang="en-NZ" dirty="0"/>
          </a:p>
          <a:p>
            <a:pPr marL="0" indent="0">
              <a:buNone/>
            </a:pPr>
            <a:endParaRPr lang="en-GB" dirty="0" smtClean="0"/>
          </a:p>
          <a:p>
            <a:pPr marL="0" indent="0">
              <a:buNone/>
            </a:pPr>
            <a:r>
              <a:rPr lang="en-GB" dirty="0" smtClean="0"/>
              <a:t>The </a:t>
            </a:r>
            <a:r>
              <a:rPr lang="en-GB" dirty="0"/>
              <a:t>Unit will provide biostatistical leadership and expertise in a rigorous and timely manner to research conducted in the Division of Health Sciences. We will achieve this goal by actively engaging in and facilitating collaborative research, applying appropriate quantitative methods, keeping abreast of methodological developments in biostatistics, contributing to biostatistical methods, contributing to biostatistics education of researchers and emerging biostatisticians, and promoting a collegial culture</a:t>
            </a:r>
            <a:r>
              <a:rPr lang="en-GB" dirty="0" smtClean="0"/>
              <a:t>.</a:t>
            </a:r>
          </a:p>
        </p:txBody>
      </p:sp>
    </p:spTree>
    <p:extLst>
      <p:ext uri="{BB962C8B-B14F-4D97-AF65-F5344CB8AC3E}">
        <p14:creationId xmlns:p14="http://schemas.microsoft.com/office/powerpoint/2010/main" val="402103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Legitimacy &amp; integrity</a:t>
            </a:r>
          </a:p>
        </p:txBody>
      </p:sp>
      <p:sp>
        <p:nvSpPr>
          <p:cNvPr id="3" name="Content Placeholder 2"/>
          <p:cNvSpPr>
            <a:spLocks noGrp="1"/>
          </p:cNvSpPr>
          <p:nvPr>
            <p:ph idx="1"/>
          </p:nvPr>
        </p:nvSpPr>
        <p:spPr/>
        <p:txBody>
          <a:bodyPr>
            <a:normAutofit fontScale="92500" lnSpcReduction="10000"/>
          </a:bodyPr>
          <a:lstStyle/>
          <a:p>
            <a:r>
              <a:rPr lang="en-NZ" dirty="0"/>
              <a:t>Clarifying how we operate on our website</a:t>
            </a:r>
          </a:p>
          <a:p>
            <a:pPr marL="0" indent="0">
              <a:buNone/>
            </a:pPr>
            <a:r>
              <a:rPr lang="en-NZ" sz="2400" dirty="0">
                <a:hlinkClick r:id="rId2"/>
              </a:rPr>
              <a:t>https://www.otago.ac.nz/dsm/research/otago676637.html</a:t>
            </a:r>
            <a:r>
              <a:rPr lang="en-NZ" sz="2400" dirty="0"/>
              <a:t> </a:t>
            </a:r>
          </a:p>
          <a:p>
            <a:endParaRPr lang="en-NZ" dirty="0"/>
          </a:p>
          <a:p>
            <a:r>
              <a:rPr lang="en-NZ" dirty="0"/>
              <a:t>Adopting the </a:t>
            </a:r>
            <a:r>
              <a:rPr lang="en-NZ" dirty="0" smtClean="0"/>
              <a:t>ASA </a:t>
            </a:r>
            <a:r>
              <a:rPr lang="en-NZ" dirty="0"/>
              <a:t>ethical guidelines</a:t>
            </a:r>
          </a:p>
          <a:p>
            <a:pPr marL="0" indent="0">
              <a:buNone/>
            </a:pPr>
            <a:r>
              <a:rPr lang="en-NZ" sz="2400" dirty="0">
                <a:hlinkClick r:id="rId3"/>
              </a:rPr>
              <a:t>https://www.amstat.org//ASA/Your-Career/Ethical-Guidelines-for-Statistical-Practice.aspx</a:t>
            </a:r>
            <a:r>
              <a:rPr lang="en-NZ" sz="2400" dirty="0"/>
              <a:t> </a:t>
            </a:r>
          </a:p>
          <a:p>
            <a:endParaRPr lang="en-NZ" dirty="0"/>
          </a:p>
          <a:p>
            <a:r>
              <a:rPr lang="en-NZ" dirty="0"/>
              <a:t>Upfront conversations about expectations on projects including authorship and how the collaboration will work</a:t>
            </a:r>
          </a:p>
        </p:txBody>
      </p:sp>
    </p:spTree>
    <p:extLst>
      <p:ext uri="{BB962C8B-B14F-4D97-AF65-F5344CB8AC3E}">
        <p14:creationId xmlns:p14="http://schemas.microsoft.com/office/powerpoint/2010/main" val="180085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Professional isolation</a:t>
            </a:r>
          </a:p>
        </p:txBody>
      </p:sp>
      <p:sp>
        <p:nvSpPr>
          <p:cNvPr id="3" name="Content Placeholder 2"/>
          <p:cNvSpPr>
            <a:spLocks noGrp="1"/>
          </p:cNvSpPr>
          <p:nvPr>
            <p:ph idx="1"/>
          </p:nvPr>
        </p:nvSpPr>
        <p:spPr/>
        <p:txBody>
          <a:bodyPr>
            <a:normAutofit/>
          </a:bodyPr>
          <a:lstStyle/>
          <a:p>
            <a:r>
              <a:rPr lang="en-NZ" dirty="0"/>
              <a:t>Unit builds on existing networks</a:t>
            </a:r>
          </a:p>
          <a:p>
            <a:pPr lvl="1"/>
            <a:r>
              <a:rPr lang="en-NZ" dirty="0"/>
              <a:t>Regular meetings of broader group of biostatisticians</a:t>
            </a:r>
          </a:p>
          <a:p>
            <a:pPr lvl="1"/>
            <a:r>
              <a:rPr lang="en-NZ" dirty="0" smtClean="0"/>
              <a:t>Box Plot</a:t>
            </a:r>
            <a:endParaRPr lang="en-NZ" dirty="0"/>
          </a:p>
          <a:p>
            <a:r>
              <a:rPr lang="en-NZ" dirty="0"/>
              <a:t>Unit draws together statisticians who may become isolated, e.g. statisticians who are on fixed term grant funded positions</a:t>
            </a:r>
          </a:p>
          <a:p>
            <a:r>
              <a:rPr lang="en-NZ" dirty="0"/>
              <a:t>Mentoring</a:t>
            </a:r>
          </a:p>
        </p:txBody>
      </p:sp>
    </p:spTree>
    <p:extLst>
      <p:ext uri="{BB962C8B-B14F-4D97-AF65-F5344CB8AC3E}">
        <p14:creationId xmlns:p14="http://schemas.microsoft.com/office/powerpoint/2010/main" val="45046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Statistician workforce </a:t>
            </a:r>
            <a:br>
              <a:rPr lang="en-NZ" dirty="0"/>
            </a:br>
            <a:r>
              <a:rPr lang="en-NZ" dirty="0"/>
              <a:t>shortage</a:t>
            </a:r>
          </a:p>
        </p:txBody>
      </p:sp>
      <p:sp>
        <p:nvSpPr>
          <p:cNvPr id="3" name="Content Placeholder 2"/>
          <p:cNvSpPr>
            <a:spLocks noGrp="1"/>
          </p:cNvSpPr>
          <p:nvPr>
            <p:ph idx="1"/>
          </p:nvPr>
        </p:nvSpPr>
        <p:spPr/>
        <p:txBody>
          <a:bodyPr>
            <a:normAutofit fontScale="85000" lnSpcReduction="10000"/>
          </a:bodyPr>
          <a:lstStyle/>
          <a:p>
            <a:r>
              <a:rPr lang="en-NZ" dirty="0"/>
              <a:t>Opportunities to encourage and be involved in training biostatisticians </a:t>
            </a:r>
          </a:p>
          <a:p>
            <a:r>
              <a:rPr lang="en-NZ" dirty="0"/>
              <a:t>Long term job security</a:t>
            </a:r>
          </a:p>
          <a:p>
            <a:r>
              <a:rPr lang="en-NZ" dirty="0" smtClean="0"/>
              <a:t>Capturing evidence on amount of work</a:t>
            </a:r>
          </a:p>
          <a:p>
            <a:pPr marL="0" indent="0">
              <a:buNone/>
            </a:pPr>
            <a:endParaRPr lang="en-NZ" sz="4000" b="1" dirty="0" smtClean="0">
              <a:solidFill>
                <a:prstClr val="black"/>
              </a:solidFill>
              <a:ea typeface="+mj-ea"/>
              <a:cs typeface="+mj-cs"/>
            </a:endParaRPr>
          </a:p>
          <a:p>
            <a:pPr marL="0" indent="0">
              <a:buNone/>
            </a:pPr>
            <a:r>
              <a:rPr lang="en-NZ" sz="4000" b="1" dirty="0" smtClean="0">
                <a:solidFill>
                  <a:prstClr val="black"/>
                </a:solidFill>
                <a:ea typeface="+mj-ea"/>
                <a:cs typeface="+mj-cs"/>
              </a:rPr>
              <a:t>Communication </a:t>
            </a:r>
            <a:r>
              <a:rPr lang="en-NZ" sz="4000" b="1" dirty="0">
                <a:solidFill>
                  <a:prstClr val="black"/>
                </a:solidFill>
                <a:ea typeface="+mj-ea"/>
                <a:cs typeface="+mj-cs"/>
              </a:rPr>
              <a:t>with </a:t>
            </a:r>
            <a:r>
              <a:rPr lang="en-NZ" sz="4000" b="1" dirty="0" smtClean="0">
                <a:solidFill>
                  <a:prstClr val="black"/>
                </a:solidFill>
                <a:ea typeface="+mj-ea"/>
                <a:cs typeface="+mj-cs"/>
              </a:rPr>
              <a:t>non-statisticians</a:t>
            </a:r>
          </a:p>
          <a:p>
            <a:r>
              <a:rPr lang="en-NZ" dirty="0"/>
              <a:t>Online information about how we operate</a:t>
            </a:r>
          </a:p>
          <a:p>
            <a:r>
              <a:rPr lang="en-NZ" dirty="0"/>
              <a:t>Short courses to upskill non-statisticians</a:t>
            </a:r>
          </a:p>
          <a:p>
            <a:r>
              <a:rPr lang="en-NZ" dirty="0"/>
              <a:t>Self </a:t>
            </a:r>
            <a:r>
              <a:rPr lang="en-NZ" dirty="0" smtClean="0"/>
              <a:t>improvement, difficult </a:t>
            </a:r>
            <a:r>
              <a:rPr lang="en-NZ" dirty="0"/>
              <a:t>conversations upfront</a:t>
            </a:r>
          </a:p>
          <a:p>
            <a:pPr marL="0" indent="0">
              <a:buNone/>
            </a:pPr>
            <a:endParaRPr lang="en-NZ" dirty="0"/>
          </a:p>
        </p:txBody>
      </p:sp>
    </p:spTree>
    <p:extLst>
      <p:ext uri="{BB962C8B-B14F-4D97-AF65-F5344CB8AC3E}">
        <p14:creationId xmlns:p14="http://schemas.microsoft.com/office/powerpoint/2010/main" val="199574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Marginalisation</a:t>
            </a:r>
          </a:p>
        </p:txBody>
      </p:sp>
      <p:sp>
        <p:nvSpPr>
          <p:cNvPr id="3" name="Content Placeholder 2"/>
          <p:cNvSpPr>
            <a:spLocks noGrp="1"/>
          </p:cNvSpPr>
          <p:nvPr>
            <p:ph idx="1"/>
          </p:nvPr>
        </p:nvSpPr>
        <p:spPr/>
        <p:txBody>
          <a:bodyPr>
            <a:normAutofit lnSpcReduction="10000"/>
          </a:bodyPr>
          <a:lstStyle/>
          <a:p>
            <a:r>
              <a:rPr lang="en-NZ" dirty="0"/>
              <a:t>Marketing</a:t>
            </a:r>
          </a:p>
          <a:p>
            <a:r>
              <a:rPr lang="en-NZ" dirty="0"/>
              <a:t>Visibility</a:t>
            </a:r>
          </a:p>
          <a:p>
            <a:r>
              <a:rPr lang="en-NZ" dirty="0"/>
              <a:t>Showcasing our </a:t>
            </a:r>
            <a:r>
              <a:rPr lang="en-NZ" dirty="0" smtClean="0"/>
              <a:t>strengths</a:t>
            </a:r>
          </a:p>
          <a:p>
            <a:endParaRPr lang="en-NZ" dirty="0" smtClean="0"/>
          </a:p>
          <a:p>
            <a:pPr marL="0" indent="0">
              <a:buNone/>
            </a:pPr>
            <a:r>
              <a:rPr lang="en-NZ" sz="4400" b="1" dirty="0" smtClean="0"/>
              <a:t>Other Issues</a:t>
            </a:r>
            <a:endParaRPr lang="en-NZ" sz="4400" b="1" dirty="0"/>
          </a:p>
          <a:p>
            <a:r>
              <a:rPr lang="en-NZ" dirty="0"/>
              <a:t>Sustainable funding</a:t>
            </a:r>
          </a:p>
          <a:p>
            <a:r>
              <a:rPr lang="en-NZ" dirty="0"/>
              <a:t>Balancing the importance of others research versus our own</a:t>
            </a:r>
          </a:p>
          <a:p>
            <a:endParaRPr lang="en-NZ" dirty="0"/>
          </a:p>
        </p:txBody>
      </p:sp>
    </p:spTree>
    <p:extLst>
      <p:ext uri="{BB962C8B-B14F-4D97-AF65-F5344CB8AC3E}">
        <p14:creationId xmlns:p14="http://schemas.microsoft.com/office/powerpoint/2010/main" val="2189762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Discussion</a:t>
            </a:r>
          </a:p>
        </p:txBody>
      </p:sp>
      <p:sp>
        <p:nvSpPr>
          <p:cNvPr id="3" name="Content Placeholder 2"/>
          <p:cNvSpPr>
            <a:spLocks noGrp="1"/>
          </p:cNvSpPr>
          <p:nvPr>
            <p:ph idx="1"/>
          </p:nvPr>
        </p:nvSpPr>
        <p:spPr/>
        <p:txBody>
          <a:bodyPr/>
          <a:lstStyle/>
          <a:p>
            <a:r>
              <a:rPr lang="en-NZ" dirty="0"/>
              <a:t>Unit evolving to </a:t>
            </a:r>
            <a:r>
              <a:rPr lang="en-NZ" dirty="0" smtClean="0"/>
              <a:t>address needs of</a:t>
            </a:r>
          </a:p>
          <a:p>
            <a:pPr lvl="1"/>
            <a:r>
              <a:rPr lang="en-NZ" dirty="0" smtClean="0"/>
              <a:t>biostatisticians</a:t>
            </a:r>
          </a:p>
          <a:p>
            <a:pPr lvl="1"/>
            <a:r>
              <a:rPr lang="en-NZ" dirty="0" smtClean="0"/>
              <a:t>health </a:t>
            </a:r>
            <a:r>
              <a:rPr lang="en-NZ" dirty="0"/>
              <a:t>researchers</a:t>
            </a:r>
          </a:p>
          <a:p>
            <a:r>
              <a:rPr lang="en-NZ" dirty="0"/>
              <a:t>Policy and practices implemented </a:t>
            </a:r>
          </a:p>
          <a:p>
            <a:r>
              <a:rPr lang="en-NZ" dirty="0"/>
              <a:t>Transparency</a:t>
            </a:r>
          </a:p>
          <a:p>
            <a:r>
              <a:rPr lang="en-NZ" dirty="0" smtClean="0"/>
              <a:t>Vision and shared </a:t>
            </a:r>
            <a:r>
              <a:rPr lang="en-NZ" dirty="0"/>
              <a:t>goals</a:t>
            </a:r>
          </a:p>
        </p:txBody>
      </p:sp>
    </p:spTree>
    <p:extLst>
      <p:ext uri="{BB962C8B-B14F-4D97-AF65-F5344CB8AC3E}">
        <p14:creationId xmlns:p14="http://schemas.microsoft.com/office/powerpoint/2010/main" val="393024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History</a:t>
            </a:r>
          </a:p>
        </p:txBody>
      </p:sp>
      <p:sp>
        <p:nvSpPr>
          <p:cNvPr id="3" name="Content Placeholder 2"/>
          <p:cNvSpPr>
            <a:spLocks noGrp="1"/>
          </p:cNvSpPr>
          <p:nvPr>
            <p:ph idx="1"/>
          </p:nvPr>
        </p:nvSpPr>
        <p:spPr/>
        <p:txBody>
          <a:bodyPr>
            <a:normAutofit lnSpcReduction="10000"/>
          </a:bodyPr>
          <a:lstStyle/>
          <a:p>
            <a:r>
              <a:rPr lang="en-NZ" dirty="0"/>
              <a:t>HRC funded positions </a:t>
            </a:r>
            <a:r>
              <a:rPr lang="en-NZ" dirty="0" smtClean="0"/>
              <a:t>at Otago</a:t>
            </a:r>
            <a:endParaRPr lang="en-NZ" dirty="0"/>
          </a:p>
          <a:p>
            <a:r>
              <a:rPr lang="en-NZ" dirty="0"/>
              <a:t>Changed to health sciences division funded role but managed within a department</a:t>
            </a:r>
          </a:p>
          <a:p>
            <a:r>
              <a:rPr lang="en-NZ" dirty="0"/>
              <a:t>Number of positions grew as need increased</a:t>
            </a:r>
          </a:p>
          <a:p>
            <a:pPr lvl="1"/>
            <a:r>
              <a:rPr lang="en-NZ" dirty="0"/>
              <a:t>Not necessarily as fast as the need</a:t>
            </a:r>
          </a:p>
          <a:p>
            <a:r>
              <a:rPr lang="en-NZ" dirty="0"/>
              <a:t>Ever increasing demand for </a:t>
            </a:r>
            <a:r>
              <a:rPr lang="en-NZ" dirty="0" err="1"/>
              <a:t>biostatistical</a:t>
            </a:r>
            <a:r>
              <a:rPr lang="en-NZ" dirty="0"/>
              <a:t> advice and collaboration on projects</a:t>
            </a:r>
          </a:p>
        </p:txBody>
      </p:sp>
    </p:spTree>
    <p:extLst>
      <p:ext uri="{BB962C8B-B14F-4D97-AF65-F5344CB8AC3E}">
        <p14:creationId xmlns:p14="http://schemas.microsoft.com/office/powerpoint/2010/main" val="220167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Discussion</a:t>
            </a:r>
          </a:p>
        </p:txBody>
      </p:sp>
      <p:sp>
        <p:nvSpPr>
          <p:cNvPr id="3" name="Content Placeholder 2"/>
          <p:cNvSpPr>
            <a:spLocks noGrp="1"/>
          </p:cNvSpPr>
          <p:nvPr>
            <p:ph idx="1"/>
          </p:nvPr>
        </p:nvSpPr>
        <p:spPr/>
        <p:txBody>
          <a:bodyPr/>
          <a:lstStyle/>
          <a:p>
            <a:r>
              <a:rPr lang="en-NZ" dirty="0"/>
              <a:t>Questions for everyone</a:t>
            </a:r>
          </a:p>
          <a:p>
            <a:pPr lvl="1"/>
            <a:r>
              <a:rPr lang="en-NZ" dirty="0"/>
              <a:t>What has worked for you?</a:t>
            </a:r>
          </a:p>
          <a:p>
            <a:pPr lvl="1"/>
            <a:r>
              <a:rPr lang="en-NZ" dirty="0"/>
              <a:t>How would you set up such a unit?</a:t>
            </a:r>
          </a:p>
          <a:p>
            <a:pPr lvl="1"/>
            <a:r>
              <a:rPr lang="en-NZ" dirty="0"/>
              <a:t>Long term, where is the discipline heading and how do we support that?</a:t>
            </a:r>
          </a:p>
          <a:p>
            <a:pPr lvl="1"/>
            <a:r>
              <a:rPr lang="en-NZ" dirty="0"/>
              <a:t>Tips and traps</a:t>
            </a:r>
            <a:r>
              <a:rPr lang="en-NZ" dirty="0" smtClean="0"/>
              <a:t>?</a:t>
            </a:r>
          </a:p>
          <a:p>
            <a:pPr lvl="1"/>
            <a:endParaRPr lang="en-NZ" dirty="0"/>
          </a:p>
        </p:txBody>
      </p:sp>
    </p:spTree>
    <p:extLst>
      <p:ext uri="{BB962C8B-B14F-4D97-AF65-F5344CB8AC3E}">
        <p14:creationId xmlns:p14="http://schemas.microsoft.com/office/powerpoint/2010/main" val="171748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Contact Details</a:t>
            </a:r>
            <a:endParaRPr lang="en-NZ" dirty="0"/>
          </a:p>
        </p:txBody>
      </p:sp>
      <p:sp>
        <p:nvSpPr>
          <p:cNvPr id="3" name="Content Placeholder 2"/>
          <p:cNvSpPr>
            <a:spLocks noGrp="1"/>
          </p:cNvSpPr>
          <p:nvPr>
            <p:ph idx="1"/>
          </p:nvPr>
        </p:nvSpPr>
        <p:spPr/>
        <p:txBody>
          <a:bodyPr/>
          <a:lstStyle/>
          <a:p>
            <a:pPr marL="0" indent="0">
              <a:buNone/>
            </a:pPr>
            <a:r>
              <a:rPr lang="en-NZ" dirty="0" err="1" smtClean="0"/>
              <a:t>Assoc</a:t>
            </a:r>
            <a:r>
              <a:rPr lang="en-NZ" dirty="0" smtClean="0"/>
              <a:t> Prof Robin Turner</a:t>
            </a:r>
          </a:p>
          <a:p>
            <a:pPr marL="0" indent="0">
              <a:buNone/>
            </a:pPr>
            <a:r>
              <a:rPr lang="en-NZ" dirty="0">
                <a:hlinkClick r:id="rId2"/>
              </a:rPr>
              <a:t>r</a:t>
            </a:r>
            <a:r>
              <a:rPr lang="en-NZ" dirty="0" smtClean="0">
                <a:hlinkClick r:id="rId2"/>
              </a:rPr>
              <a:t>obin.turner@otago.ac.nz</a:t>
            </a:r>
            <a:endParaRPr lang="en-NZ" dirty="0" smtClean="0"/>
          </a:p>
          <a:p>
            <a:endParaRPr lang="en-NZ" dirty="0" smtClean="0"/>
          </a:p>
          <a:p>
            <a:pPr marL="0" indent="0">
              <a:buNone/>
            </a:pPr>
            <a:r>
              <a:rPr lang="en-NZ" dirty="0" smtClean="0"/>
              <a:t>Dr Claire Cameron</a:t>
            </a:r>
          </a:p>
          <a:p>
            <a:pPr marL="0" indent="0">
              <a:buNone/>
            </a:pPr>
            <a:r>
              <a:rPr lang="en-NZ" dirty="0" smtClean="0">
                <a:hlinkClick r:id="rId3"/>
              </a:rPr>
              <a:t>claire.cameron@otago.ac.nz</a:t>
            </a:r>
            <a:r>
              <a:rPr lang="en-NZ" dirty="0" smtClean="0"/>
              <a:t> </a:t>
            </a:r>
            <a:endParaRPr lang="en-NZ" dirty="0"/>
          </a:p>
          <a:p>
            <a:endParaRPr lang="en-NZ" dirty="0"/>
          </a:p>
        </p:txBody>
      </p:sp>
    </p:spTree>
    <p:extLst>
      <p:ext uri="{BB962C8B-B14F-4D97-AF65-F5344CB8AC3E}">
        <p14:creationId xmlns:p14="http://schemas.microsoft.com/office/powerpoint/2010/main" val="204840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Biostatistics Unit</a:t>
            </a:r>
          </a:p>
        </p:txBody>
      </p:sp>
      <p:sp>
        <p:nvSpPr>
          <p:cNvPr id="3" name="Content Placeholder 2"/>
          <p:cNvSpPr>
            <a:spLocks noGrp="1"/>
          </p:cNvSpPr>
          <p:nvPr>
            <p:ph idx="1"/>
          </p:nvPr>
        </p:nvSpPr>
        <p:spPr/>
        <p:txBody>
          <a:bodyPr>
            <a:normAutofit lnSpcReduction="10000"/>
          </a:bodyPr>
          <a:lstStyle/>
          <a:p>
            <a:r>
              <a:rPr lang="en-US" dirty="0"/>
              <a:t>Biostatistics Unit based and focused on Dunedin </a:t>
            </a:r>
            <a:r>
              <a:rPr lang="en-US" dirty="0" smtClean="0"/>
              <a:t>Health Sciences Campus</a:t>
            </a:r>
            <a:endParaRPr lang="en-US" dirty="0"/>
          </a:p>
          <a:p>
            <a:r>
              <a:rPr lang="en-NZ" dirty="0" smtClean="0"/>
              <a:t>Established </a:t>
            </a:r>
            <a:r>
              <a:rPr lang="en-NZ" dirty="0"/>
              <a:t>in late 2017</a:t>
            </a:r>
          </a:p>
          <a:p>
            <a:r>
              <a:rPr lang="en-NZ" dirty="0"/>
              <a:t>Successfully made it past our first birthday!</a:t>
            </a:r>
          </a:p>
          <a:p>
            <a:r>
              <a:rPr lang="en-NZ" dirty="0"/>
              <a:t>First year has been about establishing policies and practices to ensure:</a:t>
            </a:r>
          </a:p>
          <a:p>
            <a:pPr lvl="1"/>
            <a:r>
              <a:rPr lang="en-NZ" dirty="0"/>
              <a:t>sustainability long term</a:t>
            </a:r>
          </a:p>
          <a:p>
            <a:pPr lvl="1"/>
            <a:r>
              <a:rPr lang="en-NZ" dirty="0"/>
              <a:t>we address identified issues/challenges</a:t>
            </a:r>
          </a:p>
        </p:txBody>
      </p:sp>
    </p:spTree>
    <p:extLst>
      <p:ext uri="{BB962C8B-B14F-4D97-AF65-F5344CB8AC3E}">
        <p14:creationId xmlns:p14="http://schemas.microsoft.com/office/powerpoint/2010/main" val="118274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7598"/>
            <a:ext cx="8229600" cy="2390741"/>
          </a:xfrm>
        </p:spPr>
        <p:txBody>
          <a:bodyPr>
            <a:normAutofit/>
          </a:bodyPr>
          <a:lstStyle/>
          <a:p>
            <a:r>
              <a:rPr lang="en-NZ" dirty="0"/>
              <a:t>But first the most important part - the people!</a:t>
            </a:r>
          </a:p>
        </p:txBody>
      </p:sp>
    </p:spTree>
    <p:extLst>
      <p:ext uri="{BB962C8B-B14F-4D97-AF65-F5344CB8AC3E}">
        <p14:creationId xmlns:p14="http://schemas.microsoft.com/office/powerpoint/2010/main" val="274536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But first the most important part</a:t>
            </a:r>
          </a:p>
        </p:txBody>
      </p:sp>
      <p:sp>
        <p:nvSpPr>
          <p:cNvPr id="3" name="Content Placeholder 2"/>
          <p:cNvSpPr>
            <a:spLocks noGrp="1"/>
          </p:cNvSpPr>
          <p:nvPr>
            <p:ph idx="1"/>
          </p:nvPr>
        </p:nvSpPr>
        <p:spPr/>
        <p:txBody>
          <a:bodyPr/>
          <a:lstStyle/>
          <a:p>
            <a:r>
              <a:rPr lang="en-NZ" dirty="0"/>
              <a:t>The people!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696" t="14095" r="41675" b="14857"/>
          <a:stretch/>
        </p:blipFill>
        <p:spPr>
          <a:xfrm>
            <a:off x="5481112" y="1443764"/>
            <a:ext cx="951299" cy="1364750"/>
          </a:xfrm>
          <a:prstGeom prst="rect">
            <a:avLst/>
          </a:prstGeom>
        </p:spPr>
      </p:pic>
      <p:sp>
        <p:nvSpPr>
          <p:cNvPr id="5" name="TextBox 4"/>
          <p:cNvSpPr txBox="1"/>
          <p:nvPr/>
        </p:nvSpPr>
        <p:spPr>
          <a:xfrm>
            <a:off x="13063" y="156756"/>
            <a:ext cx="1854926" cy="369332"/>
          </a:xfrm>
          <a:prstGeom prst="rect">
            <a:avLst/>
          </a:prstGeom>
          <a:noFill/>
        </p:spPr>
        <p:txBody>
          <a:bodyPr wrap="square" rtlCol="0">
            <a:spAutoFit/>
          </a:bodyPr>
          <a:lstStyle/>
          <a:p>
            <a:r>
              <a:rPr lang="en-NZ" dirty="0" smtClean="0"/>
              <a:t>Mr Andrew Gray</a:t>
            </a:r>
            <a:endParaRPr lang="en-NZ" dirty="0"/>
          </a:p>
        </p:txBody>
      </p:sp>
      <p:sp>
        <p:nvSpPr>
          <p:cNvPr id="7" name="TextBox 6"/>
          <p:cNvSpPr txBox="1"/>
          <p:nvPr/>
        </p:nvSpPr>
        <p:spPr>
          <a:xfrm>
            <a:off x="2464530" y="614428"/>
            <a:ext cx="1854926" cy="369332"/>
          </a:xfrm>
          <a:prstGeom prst="rect">
            <a:avLst/>
          </a:prstGeom>
          <a:noFill/>
        </p:spPr>
        <p:txBody>
          <a:bodyPr wrap="square" rtlCol="0">
            <a:spAutoFit/>
          </a:bodyPr>
          <a:lstStyle/>
          <a:p>
            <a:r>
              <a:rPr lang="en-NZ" dirty="0" smtClean="0"/>
              <a:t>Dr </a:t>
            </a:r>
            <a:r>
              <a:rPr lang="en-NZ" dirty="0"/>
              <a:t>Ella </a:t>
            </a:r>
            <a:r>
              <a:rPr lang="en-NZ" dirty="0" smtClean="0"/>
              <a:t>Iosua</a:t>
            </a:r>
            <a:endParaRPr lang="en-NZ" dirty="0"/>
          </a:p>
        </p:txBody>
      </p:sp>
      <p:sp>
        <p:nvSpPr>
          <p:cNvPr id="8" name="TextBox 7"/>
          <p:cNvSpPr txBox="1"/>
          <p:nvPr/>
        </p:nvSpPr>
        <p:spPr>
          <a:xfrm>
            <a:off x="4149638" y="598086"/>
            <a:ext cx="1854926" cy="646331"/>
          </a:xfrm>
          <a:prstGeom prst="rect">
            <a:avLst/>
          </a:prstGeom>
          <a:noFill/>
        </p:spPr>
        <p:txBody>
          <a:bodyPr wrap="square" rtlCol="0">
            <a:spAutoFit/>
          </a:bodyPr>
          <a:lstStyle/>
          <a:p>
            <a:r>
              <a:rPr lang="en-NZ" dirty="0" err="1"/>
              <a:t>Assoc</a:t>
            </a:r>
            <a:r>
              <a:rPr lang="en-NZ" dirty="0"/>
              <a:t> Prof </a:t>
            </a:r>
            <a:endParaRPr lang="en-NZ" dirty="0" smtClean="0"/>
          </a:p>
          <a:p>
            <a:r>
              <a:rPr lang="en-NZ" dirty="0" smtClean="0"/>
              <a:t>Robin Turner</a:t>
            </a:r>
            <a:endParaRPr lang="en-NZ" dirty="0"/>
          </a:p>
        </p:txBody>
      </p:sp>
      <p:sp>
        <p:nvSpPr>
          <p:cNvPr id="9" name="TextBox 8"/>
          <p:cNvSpPr txBox="1"/>
          <p:nvPr/>
        </p:nvSpPr>
        <p:spPr>
          <a:xfrm>
            <a:off x="6477000" y="930835"/>
            <a:ext cx="1854926" cy="646331"/>
          </a:xfrm>
          <a:prstGeom prst="rect">
            <a:avLst/>
          </a:prstGeom>
          <a:noFill/>
        </p:spPr>
        <p:txBody>
          <a:bodyPr wrap="square" rtlCol="0">
            <a:spAutoFit/>
          </a:bodyPr>
          <a:lstStyle/>
          <a:p>
            <a:r>
              <a:rPr lang="en-NZ" dirty="0" smtClean="0"/>
              <a:t>Dr </a:t>
            </a:r>
            <a:r>
              <a:rPr lang="en-NZ" dirty="0"/>
              <a:t>Claire Cameron </a:t>
            </a:r>
          </a:p>
        </p:txBody>
      </p:sp>
      <p:sp>
        <p:nvSpPr>
          <p:cNvPr id="10" name="TextBox 9"/>
          <p:cNvSpPr txBox="1"/>
          <p:nvPr/>
        </p:nvSpPr>
        <p:spPr>
          <a:xfrm>
            <a:off x="7700556" y="930836"/>
            <a:ext cx="1854926" cy="646331"/>
          </a:xfrm>
          <a:prstGeom prst="rect">
            <a:avLst/>
          </a:prstGeom>
          <a:noFill/>
        </p:spPr>
        <p:txBody>
          <a:bodyPr wrap="square" rtlCol="0">
            <a:spAutoFit/>
          </a:bodyPr>
          <a:lstStyle/>
          <a:p>
            <a:r>
              <a:rPr lang="en-NZ" dirty="0" smtClean="0"/>
              <a:t>Dr </a:t>
            </a:r>
            <a:r>
              <a:rPr lang="en-NZ" dirty="0"/>
              <a:t>Ari Samaranayaka</a:t>
            </a:r>
          </a:p>
        </p:txBody>
      </p:sp>
      <p:sp>
        <p:nvSpPr>
          <p:cNvPr id="11" name="TextBox 10"/>
          <p:cNvSpPr txBox="1"/>
          <p:nvPr/>
        </p:nvSpPr>
        <p:spPr>
          <a:xfrm>
            <a:off x="5511445" y="896270"/>
            <a:ext cx="1854926" cy="646331"/>
          </a:xfrm>
          <a:prstGeom prst="rect">
            <a:avLst/>
          </a:prstGeom>
          <a:noFill/>
        </p:spPr>
        <p:txBody>
          <a:bodyPr wrap="square" rtlCol="0">
            <a:spAutoFit/>
          </a:bodyPr>
          <a:lstStyle/>
          <a:p>
            <a:r>
              <a:rPr lang="en-NZ" dirty="0" smtClean="0"/>
              <a:t>Dr Jill </a:t>
            </a:r>
          </a:p>
          <a:p>
            <a:r>
              <a:rPr lang="en-NZ" dirty="0" smtClean="0"/>
              <a:t>Haszard</a:t>
            </a:r>
            <a:endParaRPr lang="en-NZ" dirty="0"/>
          </a:p>
        </p:txBody>
      </p:sp>
    </p:spTree>
    <p:extLst>
      <p:ext uri="{BB962C8B-B14F-4D97-AF65-F5344CB8AC3E}">
        <p14:creationId xmlns:p14="http://schemas.microsoft.com/office/powerpoint/2010/main" val="395364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we do</a:t>
            </a:r>
            <a:endParaRPr lang="en-NZ" dirty="0"/>
          </a:p>
        </p:txBody>
      </p:sp>
      <p:sp>
        <p:nvSpPr>
          <p:cNvPr id="3" name="Content Placeholder 2"/>
          <p:cNvSpPr>
            <a:spLocks noGrp="1"/>
          </p:cNvSpPr>
          <p:nvPr>
            <p:ph idx="1"/>
          </p:nvPr>
        </p:nvSpPr>
        <p:spPr/>
        <p:txBody>
          <a:bodyPr/>
          <a:lstStyle/>
          <a:p>
            <a:r>
              <a:rPr lang="en-NZ" dirty="0" smtClean="0"/>
              <a:t>Provide advice and collaboration across the Dunedin Health Sciences Campus</a:t>
            </a:r>
          </a:p>
          <a:p>
            <a:r>
              <a:rPr lang="en-NZ" dirty="0" smtClean="0"/>
              <a:t>This includes a diverse range of departments and research</a:t>
            </a:r>
          </a:p>
          <a:p>
            <a:r>
              <a:rPr lang="en-NZ" dirty="0" smtClean="0"/>
              <a:t>Also offer workshops and short courses</a:t>
            </a:r>
          </a:p>
          <a:p>
            <a:r>
              <a:rPr lang="en-GB" dirty="0"/>
              <a:t>Policies and practices developed to address the issues </a:t>
            </a:r>
            <a:r>
              <a:rPr lang="en-GB" dirty="0" smtClean="0"/>
              <a:t>identified in qualitative research</a:t>
            </a:r>
            <a:endParaRPr lang="en-NZ" dirty="0"/>
          </a:p>
          <a:p>
            <a:endParaRPr lang="en-NZ" dirty="0"/>
          </a:p>
        </p:txBody>
      </p:sp>
    </p:spTree>
    <p:extLst>
      <p:ext uri="{BB962C8B-B14F-4D97-AF65-F5344CB8AC3E}">
        <p14:creationId xmlns:p14="http://schemas.microsoft.com/office/powerpoint/2010/main" val="403373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07987" cy="1143000"/>
          </a:xfrm>
        </p:spPr>
        <p:txBody>
          <a:bodyPr/>
          <a:lstStyle/>
          <a:p>
            <a:r>
              <a:rPr lang="en-NZ" dirty="0"/>
              <a:t>Qualitative Study</a:t>
            </a:r>
          </a:p>
        </p:txBody>
      </p:sp>
      <p:sp>
        <p:nvSpPr>
          <p:cNvPr id="3" name="Content Placeholder 2"/>
          <p:cNvSpPr>
            <a:spLocks noGrp="1"/>
          </p:cNvSpPr>
          <p:nvPr>
            <p:ph idx="1"/>
          </p:nvPr>
        </p:nvSpPr>
        <p:spPr/>
        <p:txBody>
          <a:bodyPr/>
          <a:lstStyle/>
          <a:p>
            <a:pPr marL="0" indent="0">
              <a:buNone/>
            </a:pPr>
            <a:r>
              <a:rPr lang="en-NZ" dirty="0"/>
              <a:t>Box Plot Network</a:t>
            </a:r>
          </a:p>
          <a:p>
            <a:pPr marL="0" indent="0">
              <a:buNone/>
            </a:pPr>
            <a:endParaRPr lang="en-NZ" dirty="0"/>
          </a:p>
          <a:p>
            <a:pPr marL="0" indent="0">
              <a:buNone/>
            </a:pPr>
            <a:r>
              <a:rPr lang="en-NZ" dirty="0"/>
              <a:t>Cameron, C., </a:t>
            </a:r>
            <a:r>
              <a:rPr lang="en-NZ" dirty="0" err="1"/>
              <a:t>Iosua</a:t>
            </a:r>
            <a:r>
              <a:rPr lang="en-NZ" dirty="0"/>
              <a:t>, E., Parry, M., Richards, R., &amp; Jaye, C. (2017). More than Just Numbers: Challenges for Professional Statisticians. </a:t>
            </a:r>
            <a:r>
              <a:rPr lang="en-NZ" i="1" dirty="0"/>
              <a:t>Statistics Education Research Journal</a:t>
            </a:r>
            <a:r>
              <a:rPr lang="en-NZ" dirty="0"/>
              <a:t>, </a:t>
            </a:r>
            <a:r>
              <a:rPr lang="en-NZ" i="1" dirty="0"/>
              <a:t>16</a:t>
            </a:r>
            <a:r>
              <a:rPr lang="en-NZ" dirty="0"/>
              <a:t>(2)</a:t>
            </a:r>
          </a:p>
        </p:txBody>
      </p:sp>
    </p:spTree>
    <p:extLst>
      <p:ext uri="{BB962C8B-B14F-4D97-AF65-F5344CB8AC3E}">
        <p14:creationId xmlns:p14="http://schemas.microsoft.com/office/powerpoint/2010/main" val="236318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A67F-8D81-A846-A2D6-AFFF9A6AA7D3}"/>
              </a:ext>
            </a:extLst>
          </p:cNvPr>
          <p:cNvSpPr>
            <a:spLocks noGrp="1"/>
          </p:cNvSpPr>
          <p:nvPr>
            <p:ph type="title"/>
          </p:nvPr>
        </p:nvSpPr>
        <p:spPr/>
        <p:txBody>
          <a:bodyPr/>
          <a:lstStyle/>
          <a:p>
            <a:r>
              <a:rPr lang="en-US" dirty="0"/>
              <a:t>Legitimacy and Integrity</a:t>
            </a:r>
          </a:p>
        </p:txBody>
      </p:sp>
      <p:sp>
        <p:nvSpPr>
          <p:cNvPr id="3" name="Content Placeholder 2">
            <a:extLst>
              <a:ext uri="{FF2B5EF4-FFF2-40B4-BE49-F238E27FC236}">
                <a16:creationId xmlns:a16="http://schemas.microsoft.com/office/drawing/2014/main" id="{C6BE0C57-326C-8546-95AA-407AB8DECDD0}"/>
              </a:ext>
            </a:extLst>
          </p:cNvPr>
          <p:cNvSpPr>
            <a:spLocks noGrp="1"/>
          </p:cNvSpPr>
          <p:nvPr>
            <p:ph idx="1"/>
          </p:nvPr>
        </p:nvSpPr>
        <p:spPr/>
        <p:txBody>
          <a:bodyPr>
            <a:normAutofit fontScale="85000" lnSpcReduction="10000"/>
          </a:bodyPr>
          <a:lstStyle/>
          <a:p>
            <a:pPr marL="0" indent="0" algn="ctr">
              <a:buNone/>
            </a:pPr>
            <a:r>
              <a:rPr lang="en-NZ" i="1" dirty="0"/>
              <a:t>I work in an organisation and at a location within that organisation that has a long history of valuing input from statisticians, both analytically and from a more general scientific perspective.</a:t>
            </a:r>
          </a:p>
          <a:p>
            <a:pPr marL="0" indent="0" algn="ctr">
              <a:buNone/>
            </a:pPr>
            <a:endParaRPr lang="en-NZ" i="1" dirty="0"/>
          </a:p>
          <a:p>
            <a:pPr marL="0" indent="0" algn="ctr">
              <a:buNone/>
            </a:pPr>
            <a:r>
              <a:rPr lang="en-NZ" i="1" dirty="0"/>
              <a:t>Many clients are apologetic about asking you to do something and say they would do it themselves if they had time. I ask them if they know of any weekend course in a particular type of surgery, as I would like to be able to earn some extra money as a locum. They seem to get the point.</a:t>
            </a:r>
          </a:p>
          <a:p>
            <a:endParaRPr lang="en-NZ" dirty="0"/>
          </a:p>
          <a:p>
            <a:endParaRPr lang="en-US" dirty="0"/>
          </a:p>
        </p:txBody>
      </p:sp>
    </p:spTree>
    <p:extLst>
      <p:ext uri="{BB962C8B-B14F-4D97-AF65-F5344CB8AC3E}">
        <p14:creationId xmlns:p14="http://schemas.microsoft.com/office/powerpoint/2010/main" val="222103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1273-59A6-434B-A3EF-F56B6F8AD532}"/>
              </a:ext>
            </a:extLst>
          </p:cNvPr>
          <p:cNvSpPr>
            <a:spLocks noGrp="1"/>
          </p:cNvSpPr>
          <p:nvPr>
            <p:ph type="title"/>
          </p:nvPr>
        </p:nvSpPr>
        <p:spPr/>
        <p:txBody>
          <a:bodyPr/>
          <a:lstStyle/>
          <a:p>
            <a:r>
              <a:rPr lang="en-US" dirty="0"/>
              <a:t>Workforce Shortage</a:t>
            </a:r>
          </a:p>
        </p:txBody>
      </p:sp>
      <p:sp>
        <p:nvSpPr>
          <p:cNvPr id="3" name="Content Placeholder 2">
            <a:extLst>
              <a:ext uri="{FF2B5EF4-FFF2-40B4-BE49-F238E27FC236}">
                <a16:creationId xmlns:a16="http://schemas.microsoft.com/office/drawing/2014/main" id="{53B35E6D-90E7-6F4B-AAF1-9F4CCD22049C}"/>
              </a:ext>
            </a:extLst>
          </p:cNvPr>
          <p:cNvSpPr>
            <a:spLocks noGrp="1"/>
          </p:cNvSpPr>
          <p:nvPr>
            <p:ph idx="1"/>
          </p:nvPr>
        </p:nvSpPr>
        <p:spPr/>
        <p:txBody>
          <a:bodyPr/>
          <a:lstStyle/>
          <a:p>
            <a:pPr marL="0" indent="0" algn="ctr">
              <a:buNone/>
            </a:pPr>
            <a:r>
              <a:rPr lang="en-NZ" i="1" dirty="0"/>
              <a:t>There doesn’t appear to be any shortage of people with an interest in biostatistics, but the number who have the combination of skills required to perform in a consulting role is much lower than that required to meet demand, even if funding was not an issue.</a:t>
            </a:r>
          </a:p>
          <a:p>
            <a:pPr marL="0" indent="0">
              <a:buNone/>
            </a:pPr>
            <a:endParaRPr lang="en-US" dirty="0"/>
          </a:p>
        </p:txBody>
      </p:sp>
    </p:spTree>
    <p:extLst>
      <p:ext uri="{BB962C8B-B14F-4D97-AF65-F5344CB8AC3E}">
        <p14:creationId xmlns:p14="http://schemas.microsoft.com/office/powerpoint/2010/main" val="1348612507"/>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365</TotalTime>
  <Words>817</Words>
  <Application>Microsoft Office PowerPoint</Application>
  <PresentationFormat>On-screen Show (4:3)</PresentationFormat>
  <Paragraphs>116</Paragraphs>
  <Slides>21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Lucida Grande</vt:lpstr>
      <vt:lpstr>Open Sans Light</vt:lpstr>
      <vt:lpstr>Open Sans Semibold</vt:lpstr>
      <vt:lpstr>2_Custom Design</vt:lpstr>
      <vt:lpstr>Custom Design</vt:lpstr>
      <vt:lpstr>1_Custom Design</vt:lpstr>
      <vt:lpstr> </vt:lpstr>
      <vt:lpstr>History</vt:lpstr>
      <vt:lpstr>Biostatistics Unit</vt:lpstr>
      <vt:lpstr>But first the most important part - the people!</vt:lpstr>
      <vt:lpstr>But first the most important part</vt:lpstr>
      <vt:lpstr>What we do</vt:lpstr>
      <vt:lpstr>Qualitative Study</vt:lpstr>
      <vt:lpstr>Legitimacy and Integrity</vt:lpstr>
      <vt:lpstr>Workforce Shortage</vt:lpstr>
      <vt:lpstr>Communication with Non-statisticians</vt:lpstr>
      <vt:lpstr>Professional Isolation</vt:lpstr>
      <vt:lpstr>Marginalisation</vt:lpstr>
      <vt:lpstr>Other Issues</vt:lpstr>
      <vt:lpstr>PowerPoint Presentation</vt:lpstr>
      <vt:lpstr>Legitimacy &amp; integrity</vt:lpstr>
      <vt:lpstr>Professional isolation</vt:lpstr>
      <vt:lpstr>Statistician workforce  shortage</vt:lpstr>
      <vt:lpstr>Marginalisation</vt:lpstr>
      <vt:lpstr>Discussion</vt:lpstr>
      <vt:lpstr>Discussion</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Advertising</dc:creator>
  <cp:lastModifiedBy>Robin Turner</cp:lastModifiedBy>
  <cp:revision>57</cp:revision>
  <cp:lastPrinted>2018-11-28T22:53:56Z</cp:lastPrinted>
  <dcterms:created xsi:type="dcterms:W3CDTF">2015-04-07T21:13:18Z</dcterms:created>
  <dcterms:modified xsi:type="dcterms:W3CDTF">2018-12-03T18:02:34Z</dcterms:modified>
</cp:coreProperties>
</file>