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  <p:sldId id="259" r:id="rId9"/>
    <p:sldId id="265" r:id="rId10"/>
    <p:sldId id="267" r:id="rId11"/>
    <p:sldId id="264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60" d="100"/>
          <a:sy n="60" d="100"/>
        </p:scale>
        <p:origin x="53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b="0" i="0" u="none" strike="noStrike" baseline="0" dirty="0">
                <a:effectLst/>
              </a:rPr>
              <a:t>How much are consumers willing to pay extra for cornflakes in a box?</a:t>
            </a:r>
            <a:endParaRPr lang="en-NZ" sz="2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 of box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Scenario 1</c:v>
                </c:pt>
                <c:pt idx="1">
                  <c:v>Scenario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0.2</c:v>
                </c:pt>
                <c:pt idx="1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57-453F-B0E4-701FE740F72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Premium of box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Scenario 1</c:v>
                </c:pt>
                <c:pt idx="1">
                  <c:v>Scenario 2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0.3</c:v>
                </c:pt>
                <c:pt idx="1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57-453F-B0E4-701FE740F72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Relative profit of box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Scenario 1</c:v>
                </c:pt>
                <c:pt idx="1">
                  <c:v>Scenario 2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9.9999999999999978E-2</c:v>
                </c:pt>
                <c:pt idx="1">
                  <c:v>-0.1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57-453F-B0E4-701FE740F7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4002552"/>
        <c:axId val="584002880"/>
      </c:barChart>
      <c:catAx>
        <c:axId val="584002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4002880"/>
        <c:crosses val="autoZero"/>
        <c:auto val="1"/>
        <c:lblAlgn val="ctr"/>
        <c:lblOffset val="100"/>
        <c:noMultiLvlLbl val="0"/>
      </c:catAx>
      <c:valAx>
        <c:axId val="584002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4002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Study cost ($1000)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Sheet1!$A$2:$A$8</c:f>
              <c:numCache>
                <c:formatCode>General</c:formatCode>
                <c:ptCount val="7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</c:numCache>
            </c:numRef>
          </c:xVal>
          <c:yVal>
            <c:numRef>
              <c:f>Sheet1!$B$2:$B$8</c:f>
              <c:numCache>
                <c:formatCode>General</c:formatCode>
                <c:ptCount val="7"/>
                <c:pt idx="0">
                  <c:v>0</c:v>
                </c:pt>
                <c:pt idx="1">
                  <c:v>25</c:v>
                </c:pt>
                <c:pt idx="2">
                  <c:v>50</c:v>
                </c:pt>
                <c:pt idx="3">
                  <c:v>75</c:v>
                </c:pt>
                <c:pt idx="4">
                  <c:v>100</c:v>
                </c:pt>
                <c:pt idx="5">
                  <c:v>125</c:v>
                </c:pt>
                <c:pt idx="6">
                  <c:v>150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E39-4DD9-B2C8-9E58C30BA20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Probability of mistake (%)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Sheet1!$A$2:$A$8</c:f>
              <c:numCache>
                <c:formatCode>General</c:formatCode>
                <c:ptCount val="7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</c:numCache>
            </c:numRef>
          </c:xVal>
          <c:yVal>
            <c:numRef>
              <c:f>Sheet1!$C$2:$C$8</c:f>
              <c:numCache>
                <c:formatCode>General</c:formatCode>
                <c:ptCount val="7"/>
                <c:pt idx="0">
                  <c:v>50</c:v>
                </c:pt>
                <c:pt idx="1">
                  <c:v>30.326532985631673</c:v>
                </c:pt>
                <c:pt idx="2">
                  <c:v>18.393972058572118</c:v>
                </c:pt>
                <c:pt idx="3">
                  <c:v>11.156508007421492</c:v>
                </c:pt>
                <c:pt idx="4">
                  <c:v>6.7667641618306353</c:v>
                </c:pt>
                <c:pt idx="5">
                  <c:v>4.1042499311949401</c:v>
                </c:pt>
                <c:pt idx="6">
                  <c:v>2.4893534183931973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E39-4DD9-B2C8-9E58C30BA20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Expected cost of mistake ($1000)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Sheet1!$A$2:$A$8</c:f>
              <c:numCache>
                <c:formatCode>General</c:formatCode>
                <c:ptCount val="7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</c:numCache>
            </c:numRef>
          </c:xVal>
          <c:yVal>
            <c:numRef>
              <c:f>Sheet1!$D$2:$D$8</c:f>
              <c:numCache>
                <c:formatCode>General</c:formatCode>
                <c:ptCount val="7"/>
                <c:pt idx="0">
                  <c:v>150</c:v>
                </c:pt>
                <c:pt idx="1">
                  <c:v>90.979598956895018</c:v>
                </c:pt>
                <c:pt idx="2">
                  <c:v>55.181916175716353</c:v>
                </c:pt>
                <c:pt idx="3">
                  <c:v>33.469524022264473</c:v>
                </c:pt>
                <c:pt idx="4">
                  <c:v>20.300292485491905</c:v>
                </c:pt>
                <c:pt idx="5">
                  <c:v>12.312749793584821</c:v>
                </c:pt>
                <c:pt idx="6">
                  <c:v>7.4680602551795925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EE39-4DD9-B2C8-9E58C30BA20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Total loss ($1000)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Sheet1!$A$2:$A$8</c:f>
              <c:numCache>
                <c:formatCode>General</c:formatCode>
                <c:ptCount val="7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</c:numCache>
            </c:numRef>
          </c:xVal>
          <c:yVal>
            <c:numRef>
              <c:f>Sheet1!$E$2:$E$8</c:f>
              <c:numCache>
                <c:formatCode>General</c:formatCode>
                <c:ptCount val="7"/>
                <c:pt idx="0">
                  <c:v>150</c:v>
                </c:pt>
                <c:pt idx="1">
                  <c:v>115.97959895689502</c:v>
                </c:pt>
                <c:pt idx="2">
                  <c:v>105.18191617571635</c:v>
                </c:pt>
                <c:pt idx="3">
                  <c:v>108.46952402226447</c:v>
                </c:pt>
                <c:pt idx="4">
                  <c:v>120.30029248549191</c:v>
                </c:pt>
                <c:pt idx="5">
                  <c:v>137.31274979358483</c:v>
                </c:pt>
                <c:pt idx="6">
                  <c:v>157.46806025517958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EE39-4DD9-B2C8-9E58C30BA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67428752"/>
        <c:axId val="767429080"/>
      </c:scatterChart>
      <c:valAx>
        <c:axId val="767428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7429080"/>
        <c:crosses val="autoZero"/>
        <c:crossBetween val="midCat"/>
      </c:valAx>
      <c:valAx>
        <c:axId val="767429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742875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Study cost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Sheet1!$A$2:$A$8</c:f>
              <c:numCache>
                <c:formatCode>General</c:formatCode>
                <c:ptCount val="7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</c:numCache>
            </c:numRef>
          </c:xVal>
          <c:yVal>
            <c:numRef>
              <c:f>Sheet1!$B$2:$B$8</c:f>
              <c:numCache>
                <c:formatCode>General</c:formatCode>
                <c:ptCount val="7"/>
                <c:pt idx="0">
                  <c:v>0</c:v>
                </c:pt>
                <c:pt idx="1">
                  <c:v>25</c:v>
                </c:pt>
                <c:pt idx="2">
                  <c:v>50</c:v>
                </c:pt>
                <c:pt idx="3">
                  <c:v>75</c:v>
                </c:pt>
                <c:pt idx="4">
                  <c:v>100</c:v>
                </c:pt>
                <c:pt idx="5">
                  <c:v>125</c:v>
                </c:pt>
                <c:pt idx="6">
                  <c:v>150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E39-4DD9-B2C8-9E58C30BA20A}"/>
            </c:ext>
          </c:extLst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Expected loss to clever pundits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Sheet1!$A$2:$A$8</c:f>
              <c:numCache>
                <c:formatCode>General</c:formatCode>
                <c:ptCount val="7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</c:numCache>
            </c:numRef>
          </c:xVal>
          <c:yVal>
            <c:numRef>
              <c:f>Sheet1!$D$2:$D$8</c:f>
              <c:numCache>
                <c:formatCode>General</c:formatCode>
                <c:ptCount val="7"/>
                <c:pt idx="0">
                  <c:v>150</c:v>
                </c:pt>
                <c:pt idx="1">
                  <c:v>90.979598956895018</c:v>
                </c:pt>
                <c:pt idx="2">
                  <c:v>55.181916175716353</c:v>
                </c:pt>
                <c:pt idx="3">
                  <c:v>33.469524022264473</c:v>
                </c:pt>
                <c:pt idx="4">
                  <c:v>20.300292485491905</c:v>
                </c:pt>
                <c:pt idx="5">
                  <c:v>12.312749793584821</c:v>
                </c:pt>
                <c:pt idx="6">
                  <c:v>7.4680602551795925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EE39-4DD9-B2C8-9E58C30BA20A}"/>
            </c:ext>
          </c:extLst>
        </c:ser>
        <c:ser>
          <c:idx val="3"/>
          <c:order val="2"/>
          <c:tx>
            <c:strRef>
              <c:f>Sheet1!$E$1</c:f>
              <c:strCache>
                <c:ptCount val="1"/>
                <c:pt idx="0">
                  <c:v>Total loss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Sheet1!$A$2:$A$8</c:f>
              <c:numCache>
                <c:formatCode>General</c:formatCode>
                <c:ptCount val="7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</c:numCache>
            </c:numRef>
          </c:xVal>
          <c:yVal>
            <c:numRef>
              <c:f>Sheet1!$E$2:$E$8</c:f>
              <c:numCache>
                <c:formatCode>General</c:formatCode>
                <c:ptCount val="7"/>
                <c:pt idx="0">
                  <c:v>150</c:v>
                </c:pt>
                <c:pt idx="1">
                  <c:v>115.97959895689502</c:v>
                </c:pt>
                <c:pt idx="2">
                  <c:v>105.18191617571635</c:v>
                </c:pt>
                <c:pt idx="3">
                  <c:v>108.46952402226447</c:v>
                </c:pt>
                <c:pt idx="4">
                  <c:v>120.30029248549191</c:v>
                </c:pt>
                <c:pt idx="5">
                  <c:v>137.31274979358483</c:v>
                </c:pt>
                <c:pt idx="6">
                  <c:v>157.46806025517958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EE39-4DD9-B2C8-9E58C30BA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67428752"/>
        <c:axId val="767429080"/>
      </c:scatterChart>
      <c:valAx>
        <c:axId val="767428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7429080"/>
        <c:crosses val="autoZero"/>
        <c:crossBetween val="midCat"/>
      </c:valAx>
      <c:valAx>
        <c:axId val="767429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742875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Chemotherapy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Sheet1!$A$2:$A$6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</c:numCache>
            </c:numRef>
          </c:xVal>
          <c:yVal>
            <c:numRef>
              <c:f>Sheet1!$B$2:$B$6</c:f>
              <c:numCache>
                <c:formatCode>General</c:formatCode>
                <c:ptCount val="5"/>
                <c:pt idx="0">
                  <c:v>2</c:v>
                </c:pt>
                <c:pt idx="1">
                  <c:v>2.1</c:v>
                </c:pt>
                <c:pt idx="2">
                  <c:v>2.2000000000000002</c:v>
                </c:pt>
                <c:pt idx="3">
                  <c:v>2.2999999999999998</c:v>
                </c:pt>
                <c:pt idx="4">
                  <c:v>2.4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8A9-4F39-BC00-2C17E3E338C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 Chemotherapy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Sheet1!$A$2:$A$6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</c:numCache>
            </c:numRef>
          </c:xVal>
          <c:yVal>
            <c:numRef>
              <c:f>Sheet1!$C$2:$C$6</c:f>
              <c:numCache>
                <c:formatCode>General</c:formatCode>
                <c:ptCount val="5"/>
                <c:pt idx="0">
                  <c:v>0.4</c:v>
                </c:pt>
                <c:pt idx="1">
                  <c:v>1.4</c:v>
                </c:pt>
                <c:pt idx="2">
                  <c:v>2.4</c:v>
                </c:pt>
                <c:pt idx="3">
                  <c:v>3.4</c:v>
                </c:pt>
                <c:pt idx="4">
                  <c:v>4.4000000000000004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8A9-4F39-BC00-2C17E3E338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368152"/>
        <c:axId val="15367168"/>
      </c:scatterChart>
      <c:valAx>
        <c:axId val="153681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dirty="0"/>
                  <a:t>Immune</a:t>
                </a:r>
                <a:r>
                  <a:rPr lang="en-US" sz="2400" baseline="0" dirty="0"/>
                  <a:t> response against tumor</a:t>
                </a:r>
                <a:endParaRPr lang="en-NZ" sz="240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67168"/>
        <c:crosses val="autoZero"/>
        <c:crossBetween val="midCat"/>
      </c:valAx>
      <c:valAx>
        <c:axId val="15367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NZ" sz="2400" dirty="0"/>
                  <a:t>Expected lifespan</a:t>
                </a:r>
                <a:r>
                  <a:rPr lang="en-NZ" sz="2400" baseline="0" dirty="0"/>
                  <a:t> post surgery (years) after adjusting for confounders</a:t>
                </a:r>
                <a:endParaRPr lang="en-NZ" sz="240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6815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F44A-7CAB-4230-A836-73561BDAEA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69ACE8-7F68-4C20-A6E0-BB10F9B67C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0699A-CB35-4C81-80C5-F89EDC41F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7CFD-A644-4522-9AB6-A8F519E0BBC6}" type="datetimeFigureOut">
              <a:rPr lang="en-NZ" smtClean="0"/>
              <a:t>5/12/2018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71039-7A63-42FC-B058-8734C74D1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4AC3B-6065-4EAC-AB03-A2EC2F2BD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E9042-BE5A-40F2-9D11-9FAB45BB0B3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12868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3E647-28DD-42DA-9184-FAC32F8C5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08FAC5-6745-48B6-BCA1-331A0A6252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7A6AB-5C7E-44E1-892D-52DF658D8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7CFD-A644-4522-9AB6-A8F519E0BBC6}" type="datetimeFigureOut">
              <a:rPr lang="en-NZ" smtClean="0"/>
              <a:t>5/12/2018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4FFC4-308E-4787-993A-384A7DF3E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DBC927-E471-4732-A9DE-6B24EACE0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E9042-BE5A-40F2-9D11-9FAB45BB0B3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76419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3BF154-C597-4257-9A4F-7BA722A3FA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39CD22-4E97-4FCA-85C5-ECE6A68FA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986E1-3CA5-4297-89CE-FEFE956BA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7CFD-A644-4522-9AB6-A8F519E0BBC6}" type="datetimeFigureOut">
              <a:rPr lang="en-NZ" smtClean="0"/>
              <a:t>5/12/2018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EF141-8A51-44BB-B6EA-6A8228FE7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BD375-0D05-4B52-926C-DE2B19650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E9042-BE5A-40F2-9D11-9FAB45BB0B3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26236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31C39-7E0B-4B75-B538-6EF0B918D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3BB28-4EAA-408E-B2C8-240A7BED3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9FFEA0-EF81-4AB4-A081-65C54C830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7CFD-A644-4522-9AB6-A8F519E0BBC6}" type="datetimeFigureOut">
              <a:rPr lang="en-NZ" smtClean="0"/>
              <a:t>5/12/2018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3110D-B260-4FD9-86DC-33F9DD373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9AB72E-3B65-4393-ADA2-72DF22D31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E9042-BE5A-40F2-9D11-9FAB45BB0B3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14016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7F325-2322-424C-B82A-286E585C9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175A10-1C0E-4BBD-8C47-49281EE10E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7D977-9D84-4E8D-81C6-3E97CE90C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7CFD-A644-4522-9AB6-A8F519E0BBC6}" type="datetimeFigureOut">
              <a:rPr lang="en-NZ" smtClean="0"/>
              <a:t>5/12/2018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8AEC4E-7E18-4E3C-92C8-81D1E29B7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25170-AF0B-4227-9585-379141706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E9042-BE5A-40F2-9D11-9FAB45BB0B3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2473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B148A-6F13-43D2-AAB1-D6C4A243A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CDB02-C2D6-4F97-B4BD-67509A07B2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301F07-A827-40BA-8EFB-941372D79B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1C5E26-C184-44B2-86D3-BB82A0AFC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7CFD-A644-4522-9AB6-A8F519E0BBC6}" type="datetimeFigureOut">
              <a:rPr lang="en-NZ" smtClean="0"/>
              <a:t>5/12/2018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8837B8-F5CF-4EB1-91BC-F42080D24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1DFAA5-601A-4395-919D-DF1654D6B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E9042-BE5A-40F2-9D11-9FAB45BB0B3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08614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5EB1D-296D-4EED-9784-20D3574DE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C4B30C-F07D-4DFE-9088-DE6305BF84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CB4301-A10D-42E0-B472-238C2B6090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CAFF5A-0B6D-4D4A-9A04-8A4F3ADCC9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5E029E-BE67-4394-9659-CF33B16976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9F2124-8EF9-4456-B889-A360ABE07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7CFD-A644-4522-9AB6-A8F519E0BBC6}" type="datetimeFigureOut">
              <a:rPr lang="en-NZ" smtClean="0"/>
              <a:t>5/12/2018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AA063D-9430-46A3-9192-4BEF1D800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853EA0-FCD9-479F-9587-A41BCD4EF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E9042-BE5A-40F2-9D11-9FAB45BB0B3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3341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F3E85-B2C2-4772-92F2-9CC9DFA15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CEE4B8-9460-4102-8927-D94BFF1FF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7CFD-A644-4522-9AB6-A8F519E0BBC6}" type="datetimeFigureOut">
              <a:rPr lang="en-NZ" smtClean="0"/>
              <a:t>5/12/2018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E30817-CE6C-4F08-93B3-C9AC2050D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68E373-6A98-498C-BE1C-CE9B4BC8A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E9042-BE5A-40F2-9D11-9FAB45BB0B3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27770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76A960-78F7-4DC1-97A4-1EE17C917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7CFD-A644-4522-9AB6-A8F519E0BBC6}" type="datetimeFigureOut">
              <a:rPr lang="en-NZ" smtClean="0"/>
              <a:t>5/12/2018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CDB309-4B83-4EAE-87C7-A44A156E9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53CD02-D1E7-4643-9A52-B85739DC3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E9042-BE5A-40F2-9D11-9FAB45BB0B3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60000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357DA-CC77-4865-9F1A-3808B7BD2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8FA02-2DE4-44B8-BB65-CF7F8C76A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16B4D4-83B4-4055-8693-9A1F9D43B6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0DE859-AAEA-445D-AA19-44708DAF3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7CFD-A644-4522-9AB6-A8F519E0BBC6}" type="datetimeFigureOut">
              <a:rPr lang="en-NZ" smtClean="0"/>
              <a:t>5/12/2018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55FC2B-AEB2-4915-8CA0-C724572C1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9E522-9AFE-469E-87DF-36FB989E2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E9042-BE5A-40F2-9D11-9FAB45BB0B3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19792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726FD-F4EB-4D01-9FAC-2790693E2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2565D8-424F-42F6-B97A-FFCADCCFC2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43382F-87EA-4A1F-95BC-E2E0E1AA81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0A01BE-EC18-4632-879C-81A9ABD47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7CFD-A644-4522-9AB6-A8F519E0BBC6}" type="datetimeFigureOut">
              <a:rPr lang="en-NZ" smtClean="0"/>
              <a:t>5/12/2018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EB6695-7B3C-466C-A7E7-148135AD9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357154-D13D-4837-909F-0FF82B614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E9042-BE5A-40F2-9D11-9FAB45BB0B3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59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02EFF7-6A0F-46E0-BAFC-4900DF042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4ABBD4-29F3-4C21-BA47-E6F7A0BFF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53897-E752-4608-AC45-6FA6179D93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47CFD-A644-4522-9AB6-A8F519E0BBC6}" type="datetimeFigureOut">
              <a:rPr lang="en-NZ" smtClean="0"/>
              <a:t>5/12/2018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3A146B-D096-4167-A75B-CE68BEC8D6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21083-6352-45E5-9528-79B0E3A347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E9042-BE5A-40F2-9D11-9FAB45BB0B3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10218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11" Type="http://schemas.openxmlformats.org/officeDocument/2006/relationships/image" Target="../media/image17.png"/><Relationship Id="rId5" Type="http://schemas.openxmlformats.org/officeDocument/2006/relationships/image" Target="../media/image11.jpeg"/><Relationship Id="rId10" Type="http://schemas.openxmlformats.org/officeDocument/2006/relationships/image" Target="../media/image16.sv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B791F-C651-46DB-86D2-A5EA71581D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NZ" dirty="0"/>
              <a:t>Statistical inference and management decisions</a:t>
            </a:r>
            <a:br>
              <a:rPr lang="en-NZ" dirty="0"/>
            </a:br>
            <a:endParaRPr lang="en-N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EF5077-2DFC-4C80-86D8-C00DBE55DC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Helene H Thygesen</a:t>
            </a:r>
          </a:p>
          <a:p>
            <a:r>
              <a:rPr lang="en-US" dirty="0"/>
              <a:t>Department of Conservation</a:t>
            </a:r>
          </a:p>
          <a:p>
            <a:r>
              <a:rPr lang="en-US" dirty="0"/>
              <a:t>New Zealand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018588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department of conservation logo">
            <a:extLst>
              <a:ext uri="{FF2B5EF4-FFF2-40B4-BE49-F238E27FC236}">
                <a16:creationId xmlns:a16="http://schemas.microsoft.com/office/drawing/2014/main" id="{223942E8-E602-472B-A06F-51A5E85996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341" y="223173"/>
            <a:ext cx="1666006" cy="1666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poison">
            <a:extLst>
              <a:ext uri="{FF2B5EF4-FFF2-40B4-BE49-F238E27FC236}">
                <a16:creationId xmlns:a16="http://schemas.microsoft.com/office/drawing/2014/main" id="{0BE53186-DC6B-4FB8-B8FF-549708DF24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147" y="2927863"/>
            <a:ext cx="815922" cy="815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1DD02BB-6461-4928-A3C1-8E9F4DE034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6745" y="5018753"/>
            <a:ext cx="1070725" cy="1070725"/>
          </a:xfrm>
          <a:prstGeom prst="rect">
            <a:avLst/>
          </a:prstGeom>
        </p:spPr>
      </p:pic>
      <p:pic>
        <p:nvPicPr>
          <p:cNvPr id="1034" name="Picture 10" descr="Image result for rat">
            <a:extLst>
              <a:ext uri="{FF2B5EF4-FFF2-40B4-BE49-F238E27FC236}">
                <a16:creationId xmlns:a16="http://schemas.microsoft.com/office/drawing/2014/main" id="{6088FFEB-A8B0-4AA9-80B1-FF1C9F7DB4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2857" y="4015453"/>
            <a:ext cx="1380818" cy="1028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 result for stoat">
            <a:extLst>
              <a:ext uri="{FF2B5EF4-FFF2-40B4-BE49-F238E27FC236}">
                <a16:creationId xmlns:a16="http://schemas.microsoft.com/office/drawing/2014/main" id="{A0305D63-7C32-4370-B7D7-6464C2C9FD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015" y="2066979"/>
            <a:ext cx="976501" cy="815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utoShape 14" descr="Image result for kiwi">
            <a:extLst>
              <a:ext uri="{FF2B5EF4-FFF2-40B4-BE49-F238E27FC236}">
                <a16:creationId xmlns:a16="http://schemas.microsoft.com/office/drawing/2014/main" id="{431A30B5-309B-4AC7-87B6-4DBF8E6A98C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264400" y="3860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NZ"/>
          </a:p>
        </p:txBody>
      </p:sp>
      <p:pic>
        <p:nvPicPr>
          <p:cNvPr id="1040" name="Picture 16" descr="kiwi clipart">
            <a:extLst>
              <a:ext uri="{FF2B5EF4-FFF2-40B4-BE49-F238E27FC236}">
                <a16:creationId xmlns:a16="http://schemas.microsoft.com/office/drawing/2014/main" id="{F7147E3A-C907-475B-B928-DAF55B6261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1600" y="3349679"/>
            <a:ext cx="2131329" cy="1253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utoShape 18" descr="Gecko">
            <a:extLst>
              <a:ext uri="{FF2B5EF4-FFF2-40B4-BE49-F238E27FC236}">
                <a16:creationId xmlns:a16="http://schemas.microsoft.com/office/drawing/2014/main" id="{DDA9D849-450A-4518-9B91-278B965F047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416800" y="4013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NZ"/>
          </a:p>
        </p:txBody>
      </p:sp>
      <p:pic>
        <p:nvPicPr>
          <p:cNvPr id="1044" name="Picture 20" descr="https://us.123rf.com/450wm/irwanjos/irwanjos1607/irwanjos160700010/62392794-stock-vector-cute-lizard-cartoon.jpg?ver=6">
            <a:extLst>
              <a:ext uri="{FF2B5EF4-FFF2-40B4-BE49-F238E27FC236}">
                <a16:creationId xmlns:a16="http://schemas.microsoft.com/office/drawing/2014/main" id="{CE28986E-8B69-4BC4-887C-31EF6B0D98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6551" y="5153834"/>
            <a:ext cx="1205678" cy="1028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09D8042-8985-4CEA-8882-420B4BEBD143}"/>
              </a:ext>
            </a:extLst>
          </p:cNvPr>
          <p:cNvSpPr/>
          <p:nvPr/>
        </p:nvSpPr>
        <p:spPr>
          <a:xfrm>
            <a:off x="1633384" y="2248823"/>
            <a:ext cx="2176647" cy="4167288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512854E1-7427-4159-AD3D-3EE511687B60}"/>
              </a:ext>
            </a:extLst>
          </p:cNvPr>
          <p:cNvSpPr/>
          <p:nvPr/>
        </p:nvSpPr>
        <p:spPr>
          <a:xfrm>
            <a:off x="4617884" y="1766223"/>
            <a:ext cx="2176647" cy="4126577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19E7C0E1-07A2-4134-A5BD-B5C3A6E802B6}"/>
              </a:ext>
            </a:extLst>
          </p:cNvPr>
          <p:cNvSpPr/>
          <p:nvPr/>
        </p:nvSpPr>
        <p:spPr>
          <a:xfrm>
            <a:off x="7724586" y="2289534"/>
            <a:ext cx="2176647" cy="4126577"/>
          </a:xfrm>
          <a:prstGeom prst="roundRect">
            <a:avLst/>
          </a:prstGeom>
          <a:noFill/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A20C4CC5-517E-487F-9347-E9C528ABABB6}"/>
              </a:ext>
            </a:extLst>
          </p:cNvPr>
          <p:cNvSpPr/>
          <p:nvPr/>
        </p:nvSpPr>
        <p:spPr>
          <a:xfrm>
            <a:off x="3398684" y="400973"/>
            <a:ext cx="4437216" cy="1110327"/>
          </a:xfrm>
          <a:prstGeom prst="roundRect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D26EFB3A-C8BF-495B-925B-E8B290AF7D7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684788" y="499996"/>
            <a:ext cx="935937" cy="93593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DA00F01-DC18-4AF7-B9FF-49046F39D62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20725" y="504150"/>
            <a:ext cx="853006" cy="853006"/>
          </a:xfrm>
          <a:prstGeom prst="rect">
            <a:avLst/>
          </a:prstGeom>
        </p:spPr>
      </p:pic>
      <p:pic>
        <p:nvPicPr>
          <p:cNvPr id="1052" name="Picture 28" descr="https://i.pinimg.com/originals/82/00/87/82008723c7f6f234198ae4a79e0d8930.jpg">
            <a:extLst>
              <a:ext uri="{FF2B5EF4-FFF2-40B4-BE49-F238E27FC236}">
                <a16:creationId xmlns:a16="http://schemas.microsoft.com/office/drawing/2014/main" id="{ADC01FC5-E250-465C-95CC-C67FF54E26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6959" y="440298"/>
            <a:ext cx="1385418" cy="980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FB8E3512-8E32-458C-852C-A47C62EECC2F}"/>
              </a:ext>
            </a:extLst>
          </p:cNvPr>
          <p:cNvSpPr txBox="1"/>
          <p:nvPr/>
        </p:nvSpPr>
        <p:spPr>
          <a:xfrm>
            <a:off x="7794660" y="336464"/>
            <a:ext cx="20276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B0F0"/>
                </a:solidFill>
              </a:rPr>
              <a:t>Spatio</a:t>
            </a:r>
            <a:r>
              <a:rPr lang="en-US" sz="2400" dirty="0">
                <a:solidFill>
                  <a:srgbClr val="00B0F0"/>
                </a:solidFill>
              </a:rPr>
              <a:t>-temporal confounders</a:t>
            </a:r>
            <a:endParaRPr lang="en-NZ" sz="2400" dirty="0">
              <a:solidFill>
                <a:srgbClr val="00B0F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AA80713-13B0-4604-B1A3-DF10F8FF9862}"/>
              </a:ext>
            </a:extLst>
          </p:cNvPr>
          <p:cNvSpPr txBox="1"/>
          <p:nvPr/>
        </p:nvSpPr>
        <p:spPr>
          <a:xfrm>
            <a:off x="549583" y="1778000"/>
            <a:ext cx="19008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Management options</a:t>
            </a:r>
            <a:endParaRPr lang="en-NZ" sz="24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4DA2945-E45A-4F20-A159-EB61AEBEC9D4}"/>
              </a:ext>
            </a:extLst>
          </p:cNvPr>
          <p:cNvSpPr txBox="1"/>
          <p:nvPr/>
        </p:nvSpPr>
        <p:spPr>
          <a:xfrm>
            <a:off x="4695860" y="5886364"/>
            <a:ext cx="23461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Threats</a:t>
            </a:r>
            <a:endParaRPr lang="en-NZ" sz="2400" dirty="0">
              <a:solidFill>
                <a:srgbClr val="FF000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4683135-FEF3-4AC7-981C-C21547108CB5}"/>
              </a:ext>
            </a:extLst>
          </p:cNvPr>
          <p:cNvSpPr txBox="1"/>
          <p:nvPr/>
        </p:nvSpPr>
        <p:spPr>
          <a:xfrm>
            <a:off x="10029860" y="3359064"/>
            <a:ext cx="20276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92D050"/>
                </a:solidFill>
              </a:rPr>
              <a:t>Ultimate outcomes</a:t>
            </a:r>
            <a:endParaRPr lang="en-NZ" sz="2400" dirty="0">
              <a:solidFill>
                <a:srgbClr val="92D050"/>
              </a:solidFill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6A15BF1-B04A-4CBC-BF1A-9BCD82E8A2B2}"/>
              </a:ext>
            </a:extLst>
          </p:cNvPr>
          <p:cNvCxnSpPr/>
          <p:nvPr/>
        </p:nvCxnSpPr>
        <p:spPr>
          <a:xfrm>
            <a:off x="3810031" y="6416111"/>
            <a:ext cx="3759169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E9652BF9-F790-48CC-95EE-91ADA5D9451D}"/>
              </a:ext>
            </a:extLst>
          </p:cNvPr>
          <p:cNvCxnSpPr>
            <a:cxnSpLocks/>
          </p:cNvCxnSpPr>
          <p:nvPr/>
        </p:nvCxnSpPr>
        <p:spPr>
          <a:xfrm>
            <a:off x="3962431" y="3825311"/>
            <a:ext cx="533369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88A4A635-90BE-4990-9505-FBF21D3CF9D0}"/>
              </a:ext>
            </a:extLst>
          </p:cNvPr>
          <p:cNvCxnSpPr>
            <a:cxnSpLocks/>
          </p:cNvCxnSpPr>
          <p:nvPr/>
        </p:nvCxnSpPr>
        <p:spPr>
          <a:xfrm>
            <a:off x="6972331" y="3838011"/>
            <a:ext cx="533369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79A6D27B-B245-476A-BED6-7A9EF805338E}"/>
              </a:ext>
            </a:extLst>
          </p:cNvPr>
          <p:cNvCxnSpPr>
            <a:cxnSpLocks/>
          </p:cNvCxnSpPr>
          <p:nvPr/>
        </p:nvCxnSpPr>
        <p:spPr>
          <a:xfrm>
            <a:off x="7505700" y="1639223"/>
            <a:ext cx="367140" cy="521033"/>
          </a:xfrm>
          <a:prstGeom prst="straightConnector1">
            <a:avLst/>
          </a:prstGeom>
          <a:ln w="508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9EA9F263-6B1C-46EF-AB6E-E458634F27FB}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5676900" y="1563023"/>
            <a:ext cx="29308" cy="203200"/>
          </a:xfrm>
          <a:prstGeom prst="straightConnector1">
            <a:avLst/>
          </a:prstGeom>
          <a:ln w="508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5650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3F716-549D-4FA4-89DD-EE438CBAC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591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Department of Conservation:</a:t>
            </a:r>
            <a:br>
              <a:rPr lang="en-US" dirty="0"/>
            </a:br>
            <a:r>
              <a:rPr lang="en-US" dirty="0"/>
              <a:t>Benefits of pest management </a:t>
            </a:r>
            <a:br>
              <a:rPr lang="en-US" dirty="0"/>
            </a:br>
            <a:r>
              <a:rPr lang="en-US" dirty="0"/>
              <a:t>to ecosystem integrity </a:t>
            </a:r>
            <a:endParaRPr lang="en-NZ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9FC4BD-3F51-43F9-A609-069702C9FB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5452" y="1868557"/>
            <a:ext cx="8110331" cy="4919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984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0565C-86CA-41E9-AD05-0D919BDCE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supporting management decisions, you have to be Bayesian</a:t>
            </a:r>
            <a:endParaRPr lang="en-NZ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6629D4D-08A8-4D3B-BA32-8CDE196F4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don’t need an informative prior</a:t>
            </a:r>
          </a:p>
          <a:p>
            <a:r>
              <a:rPr lang="en-US" dirty="0"/>
              <a:t>You don’t need to use Bayesian tools</a:t>
            </a:r>
          </a:p>
          <a:p>
            <a:r>
              <a:rPr lang="en-US" dirty="0"/>
              <a:t>You don’t need to report credibility intervals</a:t>
            </a:r>
          </a:p>
          <a:p>
            <a:r>
              <a:rPr lang="en-US" dirty="0"/>
              <a:t>But you DO need to be able to report expected utility gains under uncertainty ….</a:t>
            </a:r>
          </a:p>
          <a:p>
            <a:r>
              <a:rPr lang="en-US" dirty="0"/>
              <a:t>…. therefore you DO need to be able to add sampling variance to residual variance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104331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29E6C273-139E-435D-AF0C-1C52798CDE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0270742"/>
              </p:ext>
            </p:extLst>
          </p:nvPr>
        </p:nvGraphicFramePr>
        <p:xfrm>
          <a:off x="1953086" y="2636667"/>
          <a:ext cx="9400713" cy="3540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AutoShape 2" descr="Image result for corn flakes">
            <a:extLst>
              <a:ext uri="{FF2B5EF4-FFF2-40B4-BE49-F238E27FC236}">
                <a16:creationId xmlns:a16="http://schemas.microsoft.com/office/drawing/2014/main" id="{CF49AC6D-55EE-46F3-A8F2-5F6D8EDDFB2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NZ"/>
          </a:p>
        </p:txBody>
      </p:sp>
      <p:pic>
        <p:nvPicPr>
          <p:cNvPr id="2052" name="Picture 4" descr="Image result for corn flakes">
            <a:extLst>
              <a:ext uri="{FF2B5EF4-FFF2-40B4-BE49-F238E27FC236}">
                <a16:creationId xmlns:a16="http://schemas.microsoft.com/office/drawing/2014/main" id="{468C5068-200F-4C34-B4EA-6B78AFF85B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2588" y="0"/>
            <a:ext cx="2506833" cy="2506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encrypted-tbn0.gstatic.com/images?q=tbn:ANd9GcQ6iAVBiPEqQm1EElyHT7Ho0Nbi7DtwuqqxtSZRdjxuN6h_-Yab">
            <a:extLst>
              <a:ext uri="{FF2B5EF4-FFF2-40B4-BE49-F238E27FC236}">
                <a16:creationId xmlns:a16="http://schemas.microsoft.com/office/drawing/2014/main" id="{166FE155-E7FC-489B-A849-CBBF1CD902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7468" y="0"/>
            <a:ext cx="1800225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Image result for scale with gold coins">
            <a:extLst>
              <a:ext uri="{FF2B5EF4-FFF2-40B4-BE49-F238E27FC236}">
                <a16:creationId xmlns:a16="http://schemas.microsoft.com/office/drawing/2014/main" id="{551B090B-0DC2-44F8-8A91-5CFABE1ED6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5683" y="15716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00011D4-01AA-42A0-82F0-096245E618A0}"/>
              </a:ext>
            </a:extLst>
          </p:cNvPr>
          <p:cNvSpPr txBox="1"/>
          <p:nvPr/>
        </p:nvSpPr>
        <p:spPr>
          <a:xfrm rot="16200000">
            <a:off x="-871218" y="4197358"/>
            <a:ext cx="45734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Price and cost components ($/unit)</a:t>
            </a:r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851292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AD2E4-0190-4847-976D-8DF7DD20A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Optimize sample size for cornflakes box premium survey</a:t>
            </a:r>
            <a:endParaRPr lang="en-NZ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93F08806-C806-46CB-BC9C-C93DBBB6BB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116534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F109FCA-65DB-4C7C-9C29-5BDF2BA15735}"/>
              </a:ext>
            </a:extLst>
          </p:cNvPr>
          <p:cNvSpPr txBox="1"/>
          <p:nvPr/>
        </p:nvSpPr>
        <p:spPr>
          <a:xfrm>
            <a:off x="4136995" y="6260522"/>
            <a:ext cx="2547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Sample size</a:t>
            </a:r>
            <a:endParaRPr lang="en-NZ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D3DD8E-70DE-49E4-B3A5-1F8531041337}"/>
              </a:ext>
            </a:extLst>
          </p:cNvPr>
          <p:cNvSpPr txBox="1"/>
          <p:nvPr/>
        </p:nvSpPr>
        <p:spPr>
          <a:xfrm rot="16200000">
            <a:off x="-1495515" y="3290421"/>
            <a:ext cx="40304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Loss components ($1000)</a:t>
            </a:r>
          </a:p>
          <a:p>
            <a:r>
              <a:rPr lang="en-US" sz="2400" dirty="0">
                <a:solidFill>
                  <a:srgbClr val="FF0000"/>
                </a:solidFill>
              </a:rPr>
              <a:t>Mistake probability (%)</a:t>
            </a:r>
            <a:endParaRPr lang="en-NZ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252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46E2E-E9C2-4C38-A211-1D689C09A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In-play soccer betting</a:t>
            </a:r>
            <a:endParaRPr lang="en-NZ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4FE63E7-3B6D-4E6C-ACA4-427CDDD70D4A}"/>
              </a:ext>
            </a:extLst>
          </p:cNvPr>
          <p:cNvSpPr/>
          <p:nvPr/>
        </p:nvSpPr>
        <p:spPr>
          <a:xfrm>
            <a:off x="1168400" y="2197100"/>
            <a:ext cx="7251700" cy="41275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8FB3AD0-5B8A-4E47-8937-1EF773BBE1B3}"/>
              </a:ext>
            </a:extLst>
          </p:cNvPr>
          <p:cNvCxnSpPr>
            <a:stCxn id="4" idx="0"/>
            <a:endCxn id="4" idx="2"/>
          </p:cNvCxnSpPr>
          <p:nvPr/>
        </p:nvCxnSpPr>
        <p:spPr>
          <a:xfrm>
            <a:off x="4794250" y="2197100"/>
            <a:ext cx="0" cy="41275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5BE5C72-6BD3-49F1-AC1E-ACA34A4E8F07}"/>
              </a:ext>
            </a:extLst>
          </p:cNvPr>
          <p:cNvCxnSpPr>
            <a:cxnSpLocks/>
          </p:cNvCxnSpPr>
          <p:nvPr/>
        </p:nvCxnSpPr>
        <p:spPr>
          <a:xfrm>
            <a:off x="6864350" y="3263900"/>
            <a:ext cx="0" cy="20574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95B4D81-C59D-4603-AA6F-511417781901}"/>
              </a:ext>
            </a:extLst>
          </p:cNvPr>
          <p:cNvCxnSpPr>
            <a:cxnSpLocks/>
          </p:cNvCxnSpPr>
          <p:nvPr/>
        </p:nvCxnSpPr>
        <p:spPr>
          <a:xfrm>
            <a:off x="6864350" y="3302000"/>
            <a:ext cx="15557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4BE83B4-6219-44FB-AD41-B4D667F2340A}"/>
              </a:ext>
            </a:extLst>
          </p:cNvPr>
          <p:cNvCxnSpPr>
            <a:cxnSpLocks/>
          </p:cNvCxnSpPr>
          <p:nvPr/>
        </p:nvCxnSpPr>
        <p:spPr>
          <a:xfrm>
            <a:off x="6877050" y="5308600"/>
            <a:ext cx="15557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680D44E-ED26-4A16-AF30-7424B6DB9272}"/>
              </a:ext>
            </a:extLst>
          </p:cNvPr>
          <p:cNvCxnSpPr>
            <a:cxnSpLocks/>
          </p:cNvCxnSpPr>
          <p:nvPr/>
        </p:nvCxnSpPr>
        <p:spPr>
          <a:xfrm>
            <a:off x="2673350" y="3225800"/>
            <a:ext cx="0" cy="20574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F1B4DEC-A92E-4AD2-B443-A80871BDFEBD}"/>
              </a:ext>
            </a:extLst>
          </p:cNvPr>
          <p:cNvCxnSpPr>
            <a:cxnSpLocks/>
          </p:cNvCxnSpPr>
          <p:nvPr/>
        </p:nvCxnSpPr>
        <p:spPr>
          <a:xfrm>
            <a:off x="1162050" y="3263900"/>
            <a:ext cx="15557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59748E0-0072-47F9-B820-2502588F4D06}"/>
              </a:ext>
            </a:extLst>
          </p:cNvPr>
          <p:cNvCxnSpPr>
            <a:cxnSpLocks/>
          </p:cNvCxnSpPr>
          <p:nvPr/>
        </p:nvCxnSpPr>
        <p:spPr>
          <a:xfrm>
            <a:off x="1174750" y="5270500"/>
            <a:ext cx="15557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3AECFB5-4A39-4E97-8053-726709E8A8B7}"/>
              </a:ext>
            </a:extLst>
          </p:cNvPr>
          <p:cNvSpPr/>
          <p:nvPr/>
        </p:nvSpPr>
        <p:spPr>
          <a:xfrm>
            <a:off x="647700" y="1308100"/>
            <a:ext cx="11391900" cy="5461000"/>
          </a:xfrm>
          <a:prstGeom prst="roundRect">
            <a:avLst/>
          </a:prstGeom>
          <a:solidFill>
            <a:srgbClr val="FFC000">
              <a:alpha val="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157B121-1F05-4563-86CE-9160C09B0930}"/>
              </a:ext>
            </a:extLst>
          </p:cNvPr>
          <p:cNvSpPr txBox="1"/>
          <p:nvPr/>
        </p:nvSpPr>
        <p:spPr>
          <a:xfrm>
            <a:off x="8915400" y="2425700"/>
            <a:ext cx="279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Play $1, guess the next dead-ball event, and win!</a:t>
            </a:r>
            <a:endParaRPr lang="en-NZ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EED5809-C576-44AC-933D-A3A8792B3A09}"/>
              </a:ext>
            </a:extLst>
          </p:cNvPr>
          <p:cNvSpPr txBox="1"/>
          <p:nvPr/>
        </p:nvSpPr>
        <p:spPr>
          <a:xfrm>
            <a:off x="1181101" y="3962400"/>
            <a:ext cx="457200" cy="369332"/>
          </a:xfrm>
          <a:prstGeom prst="rect">
            <a:avLst/>
          </a:prstGeom>
          <a:noFill/>
          <a:ln w="317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20</a:t>
            </a:r>
            <a:endParaRPr lang="en-NZ" b="1" dirty="0">
              <a:solidFill>
                <a:srgbClr val="FFC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7F995B2-41DF-419F-B67B-314F368D1227}"/>
              </a:ext>
            </a:extLst>
          </p:cNvPr>
          <p:cNvSpPr txBox="1"/>
          <p:nvPr/>
        </p:nvSpPr>
        <p:spPr>
          <a:xfrm>
            <a:off x="7962901" y="4025900"/>
            <a:ext cx="457200" cy="369332"/>
          </a:xfrm>
          <a:prstGeom prst="rect">
            <a:avLst/>
          </a:prstGeom>
          <a:noFill/>
          <a:ln w="317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35</a:t>
            </a:r>
            <a:endParaRPr lang="en-NZ" b="1" dirty="0">
              <a:solidFill>
                <a:srgbClr val="FFC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1BA5595-EA41-4091-8255-FB644C16A671}"/>
              </a:ext>
            </a:extLst>
          </p:cNvPr>
          <p:cNvSpPr txBox="1"/>
          <p:nvPr/>
        </p:nvSpPr>
        <p:spPr>
          <a:xfrm>
            <a:off x="1130301" y="2171700"/>
            <a:ext cx="457200" cy="369332"/>
          </a:xfrm>
          <a:prstGeom prst="rect">
            <a:avLst/>
          </a:prstGeom>
          <a:noFill/>
          <a:ln w="317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5</a:t>
            </a:r>
            <a:endParaRPr lang="en-NZ" b="1" dirty="0">
              <a:solidFill>
                <a:srgbClr val="FFC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76A748B-8B1B-49E3-BFFD-4F565FDC8881}"/>
              </a:ext>
            </a:extLst>
          </p:cNvPr>
          <p:cNvSpPr txBox="1"/>
          <p:nvPr/>
        </p:nvSpPr>
        <p:spPr>
          <a:xfrm>
            <a:off x="1143001" y="2870200"/>
            <a:ext cx="457200" cy="369332"/>
          </a:xfrm>
          <a:prstGeom prst="rect">
            <a:avLst/>
          </a:prstGeom>
          <a:noFill/>
          <a:ln w="317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3</a:t>
            </a:r>
            <a:endParaRPr lang="en-NZ" b="1" dirty="0">
              <a:solidFill>
                <a:srgbClr val="FFC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EC5FBCD-7B94-4806-B505-D0D051E0EE6C}"/>
              </a:ext>
            </a:extLst>
          </p:cNvPr>
          <p:cNvSpPr txBox="1"/>
          <p:nvPr/>
        </p:nvSpPr>
        <p:spPr>
          <a:xfrm>
            <a:off x="3746501" y="3022600"/>
            <a:ext cx="457200" cy="369332"/>
          </a:xfrm>
          <a:prstGeom prst="rect">
            <a:avLst/>
          </a:prstGeom>
          <a:noFill/>
          <a:ln w="317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8</a:t>
            </a:r>
            <a:endParaRPr lang="en-NZ" b="1" dirty="0">
              <a:solidFill>
                <a:srgbClr val="FFC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874EB1C-90CC-414C-B4AD-A415E6C6E158}"/>
              </a:ext>
            </a:extLst>
          </p:cNvPr>
          <p:cNvSpPr txBox="1"/>
          <p:nvPr/>
        </p:nvSpPr>
        <p:spPr>
          <a:xfrm>
            <a:off x="5283201" y="3048000"/>
            <a:ext cx="457200" cy="369332"/>
          </a:xfrm>
          <a:prstGeom prst="rect">
            <a:avLst/>
          </a:prstGeom>
          <a:noFill/>
          <a:ln w="317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8</a:t>
            </a:r>
            <a:endParaRPr lang="en-NZ" b="1" dirty="0">
              <a:solidFill>
                <a:srgbClr val="FFC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B99A589-6ED6-44F5-AE1E-5008D197DA1D}"/>
              </a:ext>
            </a:extLst>
          </p:cNvPr>
          <p:cNvSpPr txBox="1"/>
          <p:nvPr/>
        </p:nvSpPr>
        <p:spPr>
          <a:xfrm>
            <a:off x="7962901" y="2247900"/>
            <a:ext cx="457200" cy="369332"/>
          </a:xfrm>
          <a:prstGeom prst="rect">
            <a:avLst/>
          </a:prstGeom>
          <a:noFill/>
          <a:ln w="317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7</a:t>
            </a:r>
            <a:endParaRPr lang="en-NZ" b="1" dirty="0">
              <a:solidFill>
                <a:srgbClr val="FFC00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5105190-4081-43F3-97D6-F584986B1D65}"/>
              </a:ext>
            </a:extLst>
          </p:cNvPr>
          <p:cNvSpPr txBox="1"/>
          <p:nvPr/>
        </p:nvSpPr>
        <p:spPr>
          <a:xfrm>
            <a:off x="8039101" y="5930900"/>
            <a:ext cx="457200" cy="369332"/>
          </a:xfrm>
          <a:prstGeom prst="rect">
            <a:avLst/>
          </a:prstGeom>
          <a:noFill/>
          <a:ln w="317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8</a:t>
            </a:r>
            <a:endParaRPr lang="en-NZ" b="1" dirty="0">
              <a:solidFill>
                <a:srgbClr val="FFC000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5A3D599-ED40-4E1B-A7E8-4CBB92C202B0}"/>
              </a:ext>
            </a:extLst>
          </p:cNvPr>
          <p:cNvSpPr txBox="1"/>
          <p:nvPr/>
        </p:nvSpPr>
        <p:spPr>
          <a:xfrm>
            <a:off x="1155701" y="5981700"/>
            <a:ext cx="457200" cy="369332"/>
          </a:xfrm>
          <a:prstGeom prst="rect">
            <a:avLst/>
          </a:prstGeom>
          <a:noFill/>
          <a:ln w="317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6</a:t>
            </a:r>
            <a:endParaRPr lang="en-NZ" b="1" dirty="0">
              <a:solidFill>
                <a:srgbClr val="FFC00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3D39393-3F9B-4CD9-9E5E-0982BA77384C}"/>
              </a:ext>
            </a:extLst>
          </p:cNvPr>
          <p:cNvSpPr txBox="1"/>
          <p:nvPr/>
        </p:nvSpPr>
        <p:spPr>
          <a:xfrm>
            <a:off x="7950201" y="2933700"/>
            <a:ext cx="457200" cy="369332"/>
          </a:xfrm>
          <a:prstGeom prst="rect">
            <a:avLst/>
          </a:prstGeom>
          <a:noFill/>
          <a:ln w="317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4</a:t>
            </a:r>
            <a:endParaRPr lang="en-NZ" b="1" dirty="0">
              <a:solidFill>
                <a:srgbClr val="FFC000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3426CA2-73F5-41CC-9E5B-031DE08E23D3}"/>
              </a:ext>
            </a:extLst>
          </p:cNvPr>
          <p:cNvSpPr txBox="1"/>
          <p:nvPr/>
        </p:nvSpPr>
        <p:spPr>
          <a:xfrm>
            <a:off x="3771901" y="2209800"/>
            <a:ext cx="457200" cy="369332"/>
          </a:xfrm>
          <a:prstGeom prst="rect">
            <a:avLst/>
          </a:prstGeom>
          <a:noFill/>
          <a:ln w="317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5</a:t>
            </a:r>
            <a:endParaRPr lang="en-NZ" b="1" dirty="0">
              <a:solidFill>
                <a:srgbClr val="FFC00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F0238E7-EE7F-4B88-977B-1AFA27528FFE}"/>
              </a:ext>
            </a:extLst>
          </p:cNvPr>
          <p:cNvSpPr txBox="1"/>
          <p:nvPr/>
        </p:nvSpPr>
        <p:spPr>
          <a:xfrm>
            <a:off x="5308601" y="2235200"/>
            <a:ext cx="457200" cy="369332"/>
          </a:xfrm>
          <a:prstGeom prst="rect">
            <a:avLst/>
          </a:prstGeom>
          <a:noFill/>
          <a:ln w="317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6</a:t>
            </a:r>
            <a:endParaRPr lang="en-NZ" b="1" dirty="0">
              <a:solidFill>
                <a:srgbClr val="FFC000"/>
              </a:solidFill>
            </a:endParaRPr>
          </a:p>
        </p:txBody>
      </p:sp>
      <p:sp>
        <p:nvSpPr>
          <p:cNvPr id="32" name="Speech Bubble: Rectangle with Corners Rounded 31">
            <a:extLst>
              <a:ext uri="{FF2B5EF4-FFF2-40B4-BE49-F238E27FC236}">
                <a16:creationId xmlns:a16="http://schemas.microsoft.com/office/drawing/2014/main" id="{08A6CF53-8177-40FA-8938-71FDCE170779}"/>
              </a:ext>
            </a:extLst>
          </p:cNvPr>
          <p:cNvSpPr/>
          <p:nvPr/>
        </p:nvSpPr>
        <p:spPr>
          <a:xfrm>
            <a:off x="9290050" y="4331732"/>
            <a:ext cx="1555750" cy="1834634"/>
          </a:xfrm>
          <a:prstGeom prst="wedgeRoundRectCallout">
            <a:avLst>
              <a:gd name="adj1" fmla="val -110629"/>
              <a:gd name="adj2" fmla="val -5888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For example, play $1 on the home team scoring, and win $35!</a:t>
            </a:r>
            <a:endParaRPr lang="en-NZ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6837B53-1F09-4237-A9BD-EE3C1B012B1E}"/>
              </a:ext>
            </a:extLst>
          </p:cNvPr>
          <p:cNvSpPr txBox="1"/>
          <p:nvPr/>
        </p:nvSpPr>
        <p:spPr>
          <a:xfrm>
            <a:off x="2835275" y="1651000"/>
            <a:ext cx="3917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HOME </a:t>
            </a:r>
            <a:r>
              <a:rPr lang="en-US">
                <a:sym typeface="Wingdings" panose="05000000000000000000" pitchFamily="2" charset="2"/>
              </a:rPr>
              <a:t>        AWAY</a:t>
            </a:r>
            <a:endParaRPr lang="en-US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98912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AD2E4-0190-4847-976D-8DF7DD20A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Optimize sample size for soccer study, to get the in-play odds right</a:t>
            </a:r>
            <a:endParaRPr lang="en-NZ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93F08806-C806-46CB-BC9C-C93DBBB6BB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152019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9A23078-A7C8-4322-82F2-822C95AD34DD}"/>
              </a:ext>
            </a:extLst>
          </p:cNvPr>
          <p:cNvSpPr txBox="1"/>
          <p:nvPr/>
        </p:nvSpPr>
        <p:spPr>
          <a:xfrm>
            <a:off x="4136995" y="6260522"/>
            <a:ext cx="2547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Sample size</a:t>
            </a:r>
            <a:endParaRPr lang="en-NZ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D200A4-B2C2-4F17-8D72-53F1747B8E09}"/>
              </a:ext>
            </a:extLst>
          </p:cNvPr>
          <p:cNvSpPr txBox="1"/>
          <p:nvPr/>
        </p:nvSpPr>
        <p:spPr>
          <a:xfrm rot="16200000">
            <a:off x="-1305015" y="3634904"/>
            <a:ext cx="4030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Company’s loss components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79769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1F05D-B5AB-4A59-A0C9-FF8712A19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Chemotherapy after surgery?</a:t>
            </a:r>
            <a:endParaRPr lang="en-NZ" dirty="0"/>
          </a:p>
        </p:txBody>
      </p:sp>
      <p:sp>
        <p:nvSpPr>
          <p:cNvPr id="4" name="AutoShape 2" descr="Image result for bowel cancer tumour">
            <a:extLst>
              <a:ext uri="{FF2B5EF4-FFF2-40B4-BE49-F238E27FC236}">
                <a16:creationId xmlns:a16="http://schemas.microsoft.com/office/drawing/2014/main" id="{6C014DA3-32B0-4A10-8DC5-E46F8AF09F8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0104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NZ"/>
          </a:p>
        </p:txBody>
      </p:sp>
      <p:sp>
        <p:nvSpPr>
          <p:cNvPr id="5" name="AutoShape 4" descr="https://www.omicsgroup.org/articles-admin/disease-images/small-bowel-cancer-81644.jpg">
            <a:extLst>
              <a:ext uri="{FF2B5EF4-FFF2-40B4-BE49-F238E27FC236}">
                <a16:creationId xmlns:a16="http://schemas.microsoft.com/office/drawing/2014/main" id="{82AC706D-5BDD-4472-AA84-15F214C6387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NZ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1DD3AA4-6AE1-4A4A-9A2B-22C439F866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983" y="2621520"/>
            <a:ext cx="2912680" cy="2224559"/>
          </a:xfrm>
          <a:prstGeom prst="rect">
            <a:avLst/>
          </a:prstGeom>
        </p:spPr>
      </p:pic>
      <p:sp>
        <p:nvSpPr>
          <p:cNvPr id="8" name="Arrow: Right 7">
            <a:extLst>
              <a:ext uri="{FF2B5EF4-FFF2-40B4-BE49-F238E27FC236}">
                <a16:creationId xmlns:a16="http://schemas.microsoft.com/office/drawing/2014/main" id="{AF6069CD-BA03-4CF4-B784-C83237E38D94}"/>
              </a:ext>
            </a:extLst>
          </p:cNvPr>
          <p:cNvSpPr/>
          <p:nvPr/>
        </p:nvSpPr>
        <p:spPr>
          <a:xfrm>
            <a:off x="4015409" y="3581400"/>
            <a:ext cx="934278" cy="5632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3078" name="Picture 6" descr="Image result for pathologist with a microscope">
            <a:extLst>
              <a:ext uri="{FF2B5EF4-FFF2-40B4-BE49-F238E27FC236}">
                <a16:creationId xmlns:a16="http://schemas.microsoft.com/office/drawing/2014/main" id="{0F68F6B7-07A7-47C1-A0C5-E5B914BF40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2854" y="2757488"/>
            <a:ext cx="2019300" cy="225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rrow: Right 8">
            <a:extLst>
              <a:ext uri="{FF2B5EF4-FFF2-40B4-BE49-F238E27FC236}">
                <a16:creationId xmlns:a16="http://schemas.microsoft.com/office/drawing/2014/main" id="{DEED89E6-074A-4E1E-998C-4AE848E7E127}"/>
              </a:ext>
            </a:extLst>
          </p:cNvPr>
          <p:cNvSpPr/>
          <p:nvPr/>
        </p:nvSpPr>
        <p:spPr>
          <a:xfrm rot="18971164">
            <a:off x="6797535" y="2555791"/>
            <a:ext cx="1129235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11A577A-66DA-4DFA-9C7F-ED001AD3B257}"/>
              </a:ext>
            </a:extLst>
          </p:cNvPr>
          <p:cNvSpPr txBox="1"/>
          <p:nvPr/>
        </p:nvSpPr>
        <p:spPr>
          <a:xfrm>
            <a:off x="7841974" y="1969017"/>
            <a:ext cx="38496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Weak immune response against the </a:t>
            </a:r>
            <a:r>
              <a:rPr lang="en-US" sz="2400" dirty="0" err="1"/>
              <a:t>tumour</a:t>
            </a:r>
            <a:r>
              <a:rPr lang="en-US" sz="2400" dirty="0"/>
              <a:t>? Chemotherapy is needed </a:t>
            </a:r>
            <a:endParaRPr lang="en-NZ" sz="2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7D79BD5-4067-4999-A94C-3A717E5D3515}"/>
              </a:ext>
            </a:extLst>
          </p:cNvPr>
          <p:cNvSpPr txBox="1"/>
          <p:nvPr/>
        </p:nvSpPr>
        <p:spPr>
          <a:xfrm>
            <a:off x="8024191" y="4462629"/>
            <a:ext cx="38496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Strong immune response against the </a:t>
            </a:r>
            <a:r>
              <a:rPr lang="en-US" sz="2400" dirty="0" err="1"/>
              <a:t>tumour</a:t>
            </a:r>
            <a:r>
              <a:rPr lang="en-US" sz="2400" dirty="0"/>
              <a:t>? Chemotherapy damages the immune system so better to leave the patient in peace</a:t>
            </a:r>
            <a:endParaRPr lang="en-NZ" sz="2400" dirty="0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732BE64A-8926-40C2-B53A-84339C5E76C1}"/>
              </a:ext>
            </a:extLst>
          </p:cNvPr>
          <p:cNvSpPr/>
          <p:nvPr/>
        </p:nvSpPr>
        <p:spPr>
          <a:xfrm rot="2313660">
            <a:off x="6923007" y="4603337"/>
            <a:ext cx="1179882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39606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4D1C76E-83ED-4E65-A426-F619B3FC41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6667611"/>
              </p:ext>
            </p:extLst>
          </p:nvPr>
        </p:nvGraphicFramePr>
        <p:xfrm>
          <a:off x="1844433" y="346229"/>
          <a:ext cx="9489488" cy="5830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43DE6C6F-0BFA-43EB-8EF1-8B56418C5746}"/>
              </a:ext>
            </a:extLst>
          </p:cNvPr>
          <p:cNvSpPr/>
          <p:nvPr/>
        </p:nvSpPr>
        <p:spPr>
          <a:xfrm>
            <a:off x="6679096" y="513521"/>
            <a:ext cx="2822713" cy="4827108"/>
          </a:xfrm>
          <a:prstGeom prst="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Recommend no chemo</a:t>
            </a:r>
            <a:endParaRPr lang="en-NZ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4304C3-1D1E-4F09-B07B-132A8CB6A8E0}"/>
              </a:ext>
            </a:extLst>
          </p:cNvPr>
          <p:cNvSpPr/>
          <p:nvPr/>
        </p:nvSpPr>
        <p:spPr>
          <a:xfrm>
            <a:off x="3511827" y="496957"/>
            <a:ext cx="1427921" cy="4843671"/>
          </a:xfrm>
          <a:prstGeom prst="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Recommend  chemo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03551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4FE6C-E0C1-4A72-8FC7-675AB0116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697" y="47073"/>
            <a:ext cx="11745157" cy="1325563"/>
          </a:xfrm>
        </p:spPr>
        <p:txBody>
          <a:bodyPr/>
          <a:lstStyle/>
          <a:p>
            <a:pPr algn="ctr"/>
            <a:r>
              <a:rPr lang="en-US" dirty="0"/>
              <a:t>Aim of the study</a:t>
            </a:r>
            <a:endParaRPr lang="en-NZ" dirty="0"/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8AB145FF-4FBF-45AA-8284-5CA98144DEB6}"/>
              </a:ext>
            </a:extLst>
          </p:cNvPr>
          <p:cNvSpPr/>
          <p:nvPr/>
        </p:nvSpPr>
        <p:spPr>
          <a:xfrm>
            <a:off x="4203700" y="1279526"/>
            <a:ext cx="2667000" cy="1738312"/>
          </a:xfrm>
          <a:prstGeom prst="wedgeRoundRectCallout">
            <a:avLst>
              <a:gd name="adj1" fmla="val -109146"/>
              <a:gd name="adj2" fmla="val 69075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</a:rPr>
              <a:t>I have some data. Can you calculate a p-value for me?</a:t>
            </a:r>
            <a:endParaRPr lang="en-NZ" sz="2400" dirty="0">
              <a:solidFill>
                <a:schemeClr val="tx1"/>
              </a:solidFill>
            </a:endParaRP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E16E61E7-9DFF-4D15-8130-709B34894838}"/>
              </a:ext>
            </a:extLst>
          </p:cNvPr>
          <p:cNvSpPr/>
          <p:nvPr/>
        </p:nvSpPr>
        <p:spPr>
          <a:xfrm>
            <a:off x="4203699" y="4846640"/>
            <a:ext cx="3771901" cy="1862135"/>
          </a:xfrm>
          <a:prstGeom prst="wedgeRoundRectCallout">
            <a:avLst>
              <a:gd name="adj1" fmla="val -95557"/>
              <a:gd name="adj2" fmla="val -66958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</a:rPr>
              <a:t>I don’t know but my supervisor told me that I need to present a p-value, otherwise it isn’t real science</a:t>
            </a:r>
            <a:endParaRPr lang="en-NZ" sz="2400" dirty="0">
              <a:solidFill>
                <a:schemeClr val="tx1"/>
              </a:solidFill>
            </a:endParaRP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38677F3F-BBAF-4966-BF4B-8C09E0714C78}"/>
              </a:ext>
            </a:extLst>
          </p:cNvPr>
          <p:cNvSpPr/>
          <p:nvPr/>
        </p:nvSpPr>
        <p:spPr>
          <a:xfrm>
            <a:off x="4798681" y="3063083"/>
            <a:ext cx="1892300" cy="1738312"/>
          </a:xfrm>
          <a:prstGeom prst="wedgeRoundRectCallout">
            <a:avLst>
              <a:gd name="adj1" fmla="val 179839"/>
              <a:gd name="adj2" fmla="val 3321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err="1">
                <a:solidFill>
                  <a:schemeClr val="tx1"/>
                </a:solidFill>
              </a:rPr>
              <a:t>Ehh</a:t>
            </a:r>
            <a:r>
              <a:rPr lang="en-US" sz="2400" dirty="0">
                <a:solidFill>
                  <a:schemeClr val="tx1"/>
                </a:solidFill>
              </a:rPr>
              <a:t>… what is your research question?</a:t>
            </a:r>
            <a:endParaRPr lang="en-NZ" sz="2400" dirty="0">
              <a:solidFill>
                <a:schemeClr val="tx1"/>
              </a:solidFill>
            </a:endParaRPr>
          </a:p>
        </p:txBody>
      </p:sp>
      <p:pic>
        <p:nvPicPr>
          <p:cNvPr id="1026" name="Picture 2" descr="Image result for doctor">
            <a:extLst>
              <a:ext uri="{FF2B5EF4-FFF2-40B4-BE49-F238E27FC236}">
                <a16:creationId xmlns:a16="http://schemas.microsoft.com/office/drawing/2014/main" id="{9A9CE8E6-952F-4666-81B6-F39632C773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2824764"/>
            <a:ext cx="1743075" cy="26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math teacher">
            <a:extLst>
              <a:ext uri="{FF2B5EF4-FFF2-40B4-BE49-F238E27FC236}">
                <a16:creationId xmlns:a16="http://schemas.microsoft.com/office/drawing/2014/main" id="{16833A48-F4C9-46FB-ACD6-0698212428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8713" y="2824764"/>
            <a:ext cx="2066925" cy="221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0018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4FE6C-E0C1-4A72-8FC7-675AB0116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843" y="0"/>
            <a:ext cx="11745157" cy="1325563"/>
          </a:xfrm>
        </p:spPr>
        <p:txBody>
          <a:bodyPr/>
          <a:lstStyle/>
          <a:p>
            <a:r>
              <a:rPr lang="en-US" dirty="0"/>
              <a:t>Quantification of ethical imperatives</a:t>
            </a:r>
            <a:endParaRPr lang="en-NZ" dirty="0"/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8AB145FF-4FBF-45AA-8284-5CA98144DEB6}"/>
              </a:ext>
            </a:extLst>
          </p:cNvPr>
          <p:cNvSpPr/>
          <p:nvPr/>
        </p:nvSpPr>
        <p:spPr>
          <a:xfrm>
            <a:off x="2511661" y="2049586"/>
            <a:ext cx="4012399" cy="496209"/>
          </a:xfrm>
          <a:prstGeom prst="wedgeRoundRectCallout">
            <a:avLst>
              <a:gd name="adj1" fmla="val -69844"/>
              <a:gd name="adj2" fmla="val 108875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Can’t do that! </a:t>
            </a:r>
            <a:endParaRPr lang="en-NZ" sz="2400" dirty="0">
              <a:solidFill>
                <a:schemeClr val="tx1"/>
              </a:solidFill>
            </a:endParaRP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E16E61E7-9DFF-4D15-8130-709B34894838}"/>
              </a:ext>
            </a:extLst>
          </p:cNvPr>
          <p:cNvSpPr/>
          <p:nvPr/>
        </p:nvSpPr>
        <p:spPr>
          <a:xfrm>
            <a:off x="3133836" y="5933661"/>
            <a:ext cx="6447487" cy="775114"/>
          </a:xfrm>
          <a:prstGeom prst="wedgeRoundRectCallout">
            <a:avLst>
              <a:gd name="adj1" fmla="val -72587"/>
              <a:gd name="adj2" fmla="val -123830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Now we are talking!</a:t>
            </a:r>
            <a:endParaRPr lang="en-NZ" sz="2400" dirty="0">
              <a:solidFill>
                <a:schemeClr val="tx1"/>
              </a:solidFill>
            </a:endParaRP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38677F3F-BBAF-4966-BF4B-8C09E0714C78}"/>
              </a:ext>
            </a:extLst>
          </p:cNvPr>
          <p:cNvSpPr/>
          <p:nvPr/>
        </p:nvSpPr>
        <p:spPr>
          <a:xfrm>
            <a:off x="1793736" y="1174942"/>
            <a:ext cx="7567266" cy="622790"/>
          </a:xfrm>
          <a:prstGeom prst="wedgeRoundRectCallout">
            <a:avLst>
              <a:gd name="adj1" fmla="val 56747"/>
              <a:gd name="adj2" fmla="val 142215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To calculate the utility function, I need to know the monetary value of a gained patient life year</a:t>
            </a:r>
            <a:endParaRPr lang="en-NZ" sz="2400" dirty="0">
              <a:solidFill>
                <a:schemeClr val="tx1"/>
              </a:solidFill>
            </a:endParaRPr>
          </a:p>
        </p:txBody>
      </p:sp>
      <p:pic>
        <p:nvPicPr>
          <p:cNvPr id="1026" name="Picture 2" descr="Image result for doctor">
            <a:extLst>
              <a:ext uri="{FF2B5EF4-FFF2-40B4-BE49-F238E27FC236}">
                <a16:creationId xmlns:a16="http://schemas.microsoft.com/office/drawing/2014/main" id="{9A9CE8E6-952F-4666-81B6-F39632C773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" y="2824764"/>
            <a:ext cx="1743075" cy="26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math teacher">
            <a:extLst>
              <a:ext uri="{FF2B5EF4-FFF2-40B4-BE49-F238E27FC236}">
                <a16:creationId xmlns:a16="http://schemas.microsoft.com/office/drawing/2014/main" id="{16833A48-F4C9-46FB-ACD6-0698212428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1919889"/>
            <a:ext cx="2066925" cy="221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4717A2B5-82EB-44A3-9D95-A0919DCAE243}"/>
              </a:ext>
            </a:extLst>
          </p:cNvPr>
          <p:cNvSpPr/>
          <p:nvPr/>
        </p:nvSpPr>
        <p:spPr>
          <a:xfrm>
            <a:off x="2740427" y="2853434"/>
            <a:ext cx="7567266" cy="617869"/>
          </a:xfrm>
          <a:prstGeom prst="wedgeRoundRectCallout">
            <a:avLst>
              <a:gd name="adj1" fmla="val 45889"/>
              <a:gd name="adj2" fmla="val -110479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OK, let’s say we have a fixed budget then. How many years of disability equals one life year?</a:t>
            </a:r>
            <a:endParaRPr lang="en-NZ" sz="2400" dirty="0">
              <a:solidFill>
                <a:schemeClr val="tx1"/>
              </a:solidFill>
            </a:endParaRP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D73CC774-A04A-4446-B12D-63356FC98343}"/>
              </a:ext>
            </a:extLst>
          </p:cNvPr>
          <p:cNvSpPr/>
          <p:nvPr/>
        </p:nvSpPr>
        <p:spPr>
          <a:xfrm>
            <a:off x="3107332" y="3711357"/>
            <a:ext cx="5052694" cy="496209"/>
          </a:xfrm>
          <a:prstGeom prst="wedgeRoundRectCallout">
            <a:avLst>
              <a:gd name="adj1" fmla="val -66128"/>
              <a:gd name="adj2" fmla="val -55372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Can’t do that</a:t>
            </a:r>
            <a:endParaRPr lang="en-NZ" sz="2400" dirty="0">
              <a:solidFill>
                <a:schemeClr val="tx1"/>
              </a:solidFill>
            </a:endParaRP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2C369BB2-41FF-46CB-A1D1-02B3C29A4799}"/>
              </a:ext>
            </a:extLst>
          </p:cNvPr>
          <p:cNvSpPr/>
          <p:nvPr/>
        </p:nvSpPr>
        <p:spPr>
          <a:xfrm>
            <a:off x="1892300" y="4396813"/>
            <a:ext cx="8877300" cy="617869"/>
          </a:xfrm>
          <a:prstGeom prst="wedgeRoundRectCallout">
            <a:avLst>
              <a:gd name="adj1" fmla="val 45836"/>
              <a:gd name="adj2" fmla="val -137200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Hmmm ….. imagine it was your own child who had a choice between a 30% risk of permanent disability and a 10% risk of death</a:t>
            </a:r>
            <a:endParaRPr lang="en-NZ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139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27081</TotalTime>
  <Words>373</Words>
  <Application>Microsoft Office PowerPoint</Application>
  <PresentationFormat>Widescreen</PresentationFormat>
  <Paragraphs>58</Paragraphs>
  <Slides>12</Slides>
  <Notes>0</Notes>
  <HiddenSlides>3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Statistical inference and management decisions </vt:lpstr>
      <vt:lpstr>PowerPoint Presentation</vt:lpstr>
      <vt:lpstr>Optimize sample size for cornflakes box premium survey</vt:lpstr>
      <vt:lpstr>In-play soccer betting</vt:lpstr>
      <vt:lpstr>Optimize sample size for soccer study, to get the in-play odds right</vt:lpstr>
      <vt:lpstr>Chemotherapy after surgery?</vt:lpstr>
      <vt:lpstr>PowerPoint Presentation</vt:lpstr>
      <vt:lpstr>Aim of the study</vt:lpstr>
      <vt:lpstr>Quantification of ethical imperatives</vt:lpstr>
      <vt:lpstr>PowerPoint Presentation</vt:lpstr>
      <vt:lpstr>Department of Conservation: Benefits of pest management  to ecosystem integrity </vt:lpstr>
      <vt:lpstr>When supporting management decisions, you have to be Bayesian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Statistical inference and management decisions </dc:title>
  <dc:creator>Helene Thygesen</dc:creator>
  <cp:lastModifiedBy>Helene Thygesen</cp:lastModifiedBy>
  <cp:revision>33</cp:revision>
  <dcterms:created xsi:type="dcterms:W3CDTF">2018-11-13T03:36:35Z</dcterms:created>
  <dcterms:modified xsi:type="dcterms:W3CDTF">2018-12-05T01:15:51Z</dcterms:modified>
</cp:coreProperties>
</file>