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9"/>
  </p:notesMasterIdLst>
  <p:sldIdLst>
    <p:sldId id="256" r:id="rId2"/>
    <p:sldId id="319" r:id="rId3"/>
    <p:sldId id="297" r:id="rId4"/>
    <p:sldId id="263" r:id="rId5"/>
    <p:sldId id="309" r:id="rId6"/>
    <p:sldId id="306" r:id="rId7"/>
    <p:sldId id="308" r:id="rId8"/>
    <p:sldId id="285" r:id="rId9"/>
    <p:sldId id="311" r:id="rId10"/>
    <p:sldId id="301" r:id="rId11"/>
    <p:sldId id="312" r:id="rId12"/>
    <p:sldId id="314" r:id="rId13"/>
    <p:sldId id="313" r:id="rId14"/>
    <p:sldId id="315" r:id="rId15"/>
    <p:sldId id="317" r:id="rId16"/>
    <p:sldId id="305" r:id="rId17"/>
    <p:sldId id="316" r:id="rId18"/>
  </p:sldIdLst>
  <p:sldSz cx="9144000" cy="5143500" type="screen16x9"/>
  <p:notesSz cx="6858000" cy="9144000"/>
  <p:embeddedFontLst>
    <p:embeddedFont>
      <p:font typeface="Arvo" panose="020B0604020202020204" charset="0"/>
      <p:regular r:id="rId20"/>
      <p:bold r:id="rId21"/>
      <p:italic r:id="rId22"/>
      <p:boldItalic r:id="rId23"/>
    </p:embeddedFont>
    <p:embeddedFont>
      <p:font typeface="Roboto Condensed" panose="020B060402020202020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 Condensed Light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616F46-29E9-4341-B8EB-1D9D35D3A5A4}">
  <a:tblStyle styleId="{55616F46-29E9-4341-B8EB-1D9D35D3A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146" d="100"/>
          <a:sy n="146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Publications%2018\%231%20Database%20Size\Minimum%20Alle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Buckleton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8798208478666671E-2"/>
                  <c:y val="-3.49733735249801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BD-49FD-9759-BBB923AC307D}"/>
                </c:ext>
              </c:extLst>
            </c:dLbl>
            <c:dLbl>
              <c:idx val="1"/>
              <c:layout>
                <c:manualLayout>
                  <c:x val="-2.9966517683818847E-2"/>
                  <c:y val="-3.3744541686426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BD-49FD-9759-BBB923AC307D}"/>
                </c:ext>
              </c:extLst>
            </c:dLbl>
            <c:dLbl>
              <c:idx val="2"/>
              <c:layout>
                <c:manualLayout>
                  <c:x val="-3.3546143787601602E-2"/>
                  <c:y val="-3.960298207951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BD-49FD-9759-BBB923AC30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Sheet1!$E$3:$E$5</c:f>
              <c:numCache>
                <c:formatCode>0%</c:formatCode>
                <c:ptCount val="3"/>
                <c:pt idx="0">
                  <c:v>0.1</c:v>
                </c:pt>
                <c:pt idx="1">
                  <c:v>0.05</c:v>
                </c:pt>
                <c:pt idx="2">
                  <c:v>0.01</c:v>
                </c:pt>
              </c:numCache>
            </c:numRef>
          </c:xVal>
          <c:yVal>
            <c:numRef>
              <c:f>Sheet1!$F$3:$F$5</c:f>
              <c:numCache>
                <c:formatCode>0</c:formatCode>
                <c:ptCount val="3"/>
                <c:pt idx="0">
                  <c:v>241.77143476437473</c:v>
                </c:pt>
                <c:pt idx="1">
                  <c:v>314.55188872316899</c:v>
                </c:pt>
                <c:pt idx="2">
                  <c:v>483.54286952874946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2BD-49FD-9759-BBB923AC307D}"/>
            </c:ext>
          </c:extLst>
        </c:ser>
        <c:ser>
          <c:idx val="1"/>
          <c:order val="1"/>
          <c:tx>
            <c:strRef>
              <c:f>Sheet1!$G$2</c:f>
              <c:strCache>
                <c:ptCount val="1"/>
                <c:pt idx="0">
                  <c:v>NRC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Sheet1!$E$3:$E$5</c:f>
              <c:numCache>
                <c:formatCode>0%</c:formatCode>
                <c:ptCount val="3"/>
                <c:pt idx="0">
                  <c:v>0.1</c:v>
                </c:pt>
                <c:pt idx="1">
                  <c:v>0.05</c:v>
                </c:pt>
                <c:pt idx="2">
                  <c:v>0.01</c:v>
                </c:pt>
              </c:numCache>
            </c:numRef>
          </c:xVal>
          <c:yVal>
            <c:numRef>
              <c:f>Sheet1!$G$3:$G$5</c:f>
              <c:numCache>
                <c:formatCode>0</c:formatCode>
                <c:ptCount val="3"/>
                <c:pt idx="0">
                  <c:v>95.787539868552273</c:v>
                </c:pt>
                <c:pt idx="1">
                  <c:v>124.622462579846</c:v>
                </c:pt>
                <c:pt idx="2">
                  <c:v>191.57507973710455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C2BD-49FD-9759-BBB923AC307D}"/>
            </c:ext>
          </c:extLst>
        </c:ser>
        <c:ser>
          <c:idx val="2"/>
          <c:order val="2"/>
          <c:tx>
            <c:strRef>
              <c:f>Sheet1!$H$2</c:f>
              <c:strCache>
                <c:ptCount val="1"/>
                <c:pt idx="0">
                  <c:v>Phillips</c:v>
                </c:pt>
              </c:strCache>
            </c:strRef>
          </c:tx>
          <c:spPr>
            <a:ln w="28575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Sheet1!$E$3:$E$5</c:f>
              <c:numCache>
                <c:formatCode>0%</c:formatCode>
                <c:ptCount val="3"/>
                <c:pt idx="0">
                  <c:v>0.1</c:v>
                </c:pt>
                <c:pt idx="1">
                  <c:v>0.05</c:v>
                </c:pt>
                <c:pt idx="2">
                  <c:v>0.01</c:v>
                </c:pt>
              </c:numCache>
            </c:numRef>
          </c:xVal>
          <c:yVal>
            <c:numRef>
              <c:f>Sheet1!$H$3:$H$5</c:f>
              <c:numCache>
                <c:formatCode>0</c:formatCode>
                <c:ptCount val="3"/>
                <c:pt idx="0">
                  <c:v>481.24028443575548</c:v>
                </c:pt>
                <c:pt idx="1">
                  <c:v>626.10804517278405</c:v>
                </c:pt>
                <c:pt idx="2">
                  <c:v>962.48056887151097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C2BD-49FD-9759-BBB923AC30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4334656"/>
        <c:axId val="180906616"/>
      </c:scatterChart>
      <c:valAx>
        <c:axId val="134334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Type II Error (</a:t>
                </a:r>
                <a:r>
                  <a:rPr lang="el-GR"/>
                  <a:t>β</a:t>
                </a:r>
                <a:r>
                  <a:rPr lang="en-AU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906616"/>
        <c:crosses val="autoZero"/>
        <c:crossBetween val="midCat"/>
      </c:valAx>
      <c:valAx>
        <c:axId val="180906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dirty="0"/>
                  <a:t>Minimum Sample Size 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3346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42F74-24F5-4CCF-AEF9-3DFC92413DBC}" type="doc">
      <dgm:prSet loTypeId="urn:microsoft.com/office/officeart/2005/8/layout/process1" loCatId="process" qsTypeId="urn:microsoft.com/office/officeart/2005/8/quickstyle/3d3" qsCatId="3D" csTypeId="urn:microsoft.com/office/officeart/2005/8/colors/colorful1" csCatId="colorful" phldr="1"/>
      <dgm:spPr/>
    </dgm:pt>
    <dgm:pt modelId="{70C27CCB-7373-4B5F-968E-5D2DA5EDDCDC}">
      <dgm:prSet phldrT="[Text]"/>
      <dgm:spPr/>
      <dgm:t>
        <a:bodyPr/>
        <a:lstStyle/>
        <a:p>
          <a:r>
            <a:rPr lang="en-AU" dirty="0"/>
            <a:t>Primary Sample</a:t>
          </a:r>
        </a:p>
        <a:p>
          <a:r>
            <a:rPr lang="en-AU" dirty="0"/>
            <a:t>n = 104</a:t>
          </a:r>
        </a:p>
      </dgm:t>
    </dgm:pt>
    <dgm:pt modelId="{5BF7F36D-5A37-487C-ADFF-A22D106E9ABD}" type="parTrans" cxnId="{E322A2EA-4B34-478E-85D1-EFE44981A869}">
      <dgm:prSet/>
      <dgm:spPr/>
      <dgm:t>
        <a:bodyPr/>
        <a:lstStyle/>
        <a:p>
          <a:endParaRPr lang="en-AU"/>
        </a:p>
      </dgm:t>
    </dgm:pt>
    <dgm:pt modelId="{DB3137D2-C9FC-4571-AE1F-8B2B946A7776}" type="sibTrans" cxnId="{E322A2EA-4B34-478E-85D1-EFE44981A869}">
      <dgm:prSet/>
      <dgm:spPr/>
      <dgm:t>
        <a:bodyPr/>
        <a:lstStyle/>
        <a:p>
          <a:endParaRPr lang="en-AU"/>
        </a:p>
      </dgm:t>
    </dgm:pt>
    <dgm:pt modelId="{15ED9DB8-5884-454D-9EEE-C6EB80B456C9}">
      <dgm:prSet phldrT="[Text]"/>
      <dgm:spPr/>
      <dgm:t>
        <a:bodyPr/>
        <a:lstStyle/>
        <a:p>
          <a:r>
            <a:rPr lang="en-AU" dirty="0" err="1"/>
            <a:t>Buckleton</a:t>
          </a:r>
          <a:endParaRPr lang="en-AU" dirty="0"/>
        </a:p>
        <a:p>
          <a:r>
            <a:rPr lang="en-AU" dirty="0"/>
            <a:t>NRC</a:t>
          </a:r>
        </a:p>
        <a:p>
          <a:r>
            <a:rPr lang="en-AU" dirty="0"/>
            <a:t>Phillips</a:t>
          </a:r>
        </a:p>
      </dgm:t>
    </dgm:pt>
    <dgm:pt modelId="{E104D0AA-2F2C-400E-AB00-D68D2572282E}" type="parTrans" cxnId="{58F5A607-583A-4140-9329-091FC2B3E620}">
      <dgm:prSet/>
      <dgm:spPr/>
      <dgm:t>
        <a:bodyPr/>
        <a:lstStyle/>
        <a:p>
          <a:endParaRPr lang="en-AU"/>
        </a:p>
      </dgm:t>
    </dgm:pt>
    <dgm:pt modelId="{BFF5A4FF-ADE8-4B03-825F-60776532C085}" type="sibTrans" cxnId="{58F5A607-583A-4140-9329-091FC2B3E620}">
      <dgm:prSet/>
      <dgm:spPr/>
      <dgm:t>
        <a:bodyPr/>
        <a:lstStyle/>
        <a:p>
          <a:endParaRPr lang="en-AU"/>
        </a:p>
      </dgm:t>
    </dgm:pt>
    <dgm:pt modelId="{FA3C6E10-CBAA-4CB3-93CF-3C3C12C0EB7C}">
      <dgm:prSet phldrT="[Text]"/>
      <dgm:spPr/>
      <dgm:t>
        <a:bodyPr/>
        <a:lstStyle/>
        <a:p>
          <a:r>
            <a:rPr lang="en-AU" i="1" dirty="0"/>
            <a:t>m</a:t>
          </a:r>
        </a:p>
      </dgm:t>
    </dgm:pt>
    <dgm:pt modelId="{61A64C4C-32E9-4543-8BB4-18F9FE3DE81B}" type="parTrans" cxnId="{341A1389-DC3C-4BB7-9449-FBBC5F63FB8B}">
      <dgm:prSet/>
      <dgm:spPr/>
      <dgm:t>
        <a:bodyPr/>
        <a:lstStyle/>
        <a:p>
          <a:endParaRPr lang="en-AU"/>
        </a:p>
      </dgm:t>
    </dgm:pt>
    <dgm:pt modelId="{A3F4726C-0716-4622-8134-6477F511DA65}" type="sibTrans" cxnId="{341A1389-DC3C-4BB7-9449-FBBC5F63FB8B}">
      <dgm:prSet/>
      <dgm:spPr/>
      <dgm:t>
        <a:bodyPr/>
        <a:lstStyle/>
        <a:p>
          <a:endParaRPr lang="en-AU"/>
        </a:p>
      </dgm:t>
    </dgm:pt>
    <mc:AlternateContent xmlns:mc="http://schemas.openxmlformats.org/markup-compatibility/2006" xmlns:a14="http://schemas.microsoft.com/office/drawing/2010/main">
      <mc:Choice Requires="a14">
        <dgm:pt modelId="{486D680D-88A9-474A-B6D3-D5CA51E094B4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m:oMathPara>
              </a14:m>
              <a:endParaRPr lang="en-AU" dirty="0"/>
            </a:p>
          </dgm:t>
        </dgm:pt>
      </mc:Choice>
      <mc:Fallback xmlns="">
        <dgm:pt modelId="{486D680D-88A9-474A-B6D3-D5CA51E094B4}">
          <dgm:prSet/>
          <dgm:spPr/>
          <dgm:t>
            <a:bodyPr/>
            <a:lstStyle/>
            <a:p>
              <a:r>
                <a:rPr lang="en-AU" b="0" i="0">
                  <a:latin typeface="Cambria Math" panose="02040503050406030204" pitchFamily="18" charset="0"/>
                </a:rPr>
                <a:t>𝑛=−1/𝑚 ln⁡(</a:t>
              </a:r>
              <a:r>
                <a:rPr lang="en-AU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𝛽)</a:t>
              </a:r>
              <a:endParaRPr lang="en-AU" dirty="0"/>
            </a:p>
          </dgm:t>
        </dgm:pt>
      </mc:Fallback>
    </mc:AlternateContent>
    <dgm:pt modelId="{E7AB0B4F-2452-48F8-98A9-6D170CF6D459}" type="parTrans" cxnId="{ABFBDE91-5A4C-4789-A05C-C70B72FDEFBF}">
      <dgm:prSet/>
      <dgm:spPr/>
      <dgm:t>
        <a:bodyPr/>
        <a:lstStyle/>
        <a:p>
          <a:endParaRPr lang="en-AU"/>
        </a:p>
      </dgm:t>
    </dgm:pt>
    <dgm:pt modelId="{9114F60A-2714-4CC4-B256-0A361B896D7F}" type="sibTrans" cxnId="{ABFBDE91-5A4C-4789-A05C-C70B72FDEFBF}">
      <dgm:prSet/>
      <dgm:spPr/>
      <dgm:t>
        <a:bodyPr/>
        <a:lstStyle/>
        <a:p>
          <a:endParaRPr lang="en-AU"/>
        </a:p>
      </dgm:t>
    </dgm:pt>
    <dgm:pt modelId="{D9A354E2-E3A4-4564-8516-B4427B10F7CD}" type="pres">
      <dgm:prSet presAssocID="{11042F74-24F5-4CCF-AEF9-3DFC92413DBC}" presName="Name0" presStyleCnt="0">
        <dgm:presLayoutVars>
          <dgm:dir/>
          <dgm:resizeHandles val="exact"/>
        </dgm:presLayoutVars>
      </dgm:prSet>
      <dgm:spPr/>
    </dgm:pt>
    <dgm:pt modelId="{63C1DF70-3AA3-4D79-940F-D2333BAE08C7}" type="pres">
      <dgm:prSet presAssocID="{70C27CCB-7373-4B5F-968E-5D2DA5EDDCDC}" presName="node" presStyleLbl="node1" presStyleIdx="0" presStyleCnt="4">
        <dgm:presLayoutVars>
          <dgm:bulletEnabled val="1"/>
        </dgm:presLayoutVars>
      </dgm:prSet>
      <dgm:spPr/>
    </dgm:pt>
    <dgm:pt modelId="{CAEB7009-44F5-4AAF-8958-B19C1F3B8A45}" type="pres">
      <dgm:prSet presAssocID="{DB3137D2-C9FC-4571-AE1F-8B2B946A7776}" presName="sibTrans" presStyleLbl="sibTrans2D1" presStyleIdx="0" presStyleCnt="3"/>
      <dgm:spPr/>
    </dgm:pt>
    <dgm:pt modelId="{61B3CED8-931E-4AFF-B78A-518A1EF060FA}" type="pres">
      <dgm:prSet presAssocID="{DB3137D2-C9FC-4571-AE1F-8B2B946A7776}" presName="connectorText" presStyleLbl="sibTrans2D1" presStyleIdx="0" presStyleCnt="3"/>
      <dgm:spPr/>
    </dgm:pt>
    <dgm:pt modelId="{9112D0F6-517E-4CD9-9E35-03D23CFEFE9F}" type="pres">
      <dgm:prSet presAssocID="{15ED9DB8-5884-454D-9EEE-C6EB80B456C9}" presName="node" presStyleLbl="node1" presStyleIdx="1" presStyleCnt="4">
        <dgm:presLayoutVars>
          <dgm:bulletEnabled val="1"/>
        </dgm:presLayoutVars>
      </dgm:prSet>
      <dgm:spPr/>
    </dgm:pt>
    <dgm:pt modelId="{B117EDD3-9D3B-4B88-B338-1EE9AC98D170}" type="pres">
      <dgm:prSet presAssocID="{BFF5A4FF-ADE8-4B03-825F-60776532C085}" presName="sibTrans" presStyleLbl="sibTrans2D1" presStyleIdx="1" presStyleCnt="3"/>
      <dgm:spPr/>
    </dgm:pt>
    <dgm:pt modelId="{69ABEF7E-AC74-417A-8CD7-A8DCBF05399D}" type="pres">
      <dgm:prSet presAssocID="{BFF5A4FF-ADE8-4B03-825F-60776532C085}" presName="connectorText" presStyleLbl="sibTrans2D1" presStyleIdx="1" presStyleCnt="3"/>
      <dgm:spPr/>
    </dgm:pt>
    <dgm:pt modelId="{45EDCDA3-2F3B-4317-9BA0-4F388DA9DAEF}" type="pres">
      <dgm:prSet presAssocID="{FA3C6E10-CBAA-4CB3-93CF-3C3C12C0EB7C}" presName="node" presStyleLbl="node1" presStyleIdx="2" presStyleCnt="4">
        <dgm:presLayoutVars>
          <dgm:bulletEnabled val="1"/>
        </dgm:presLayoutVars>
      </dgm:prSet>
      <dgm:spPr/>
    </dgm:pt>
    <dgm:pt modelId="{99F96216-7ADF-464A-B348-96466BF7FE2A}" type="pres">
      <dgm:prSet presAssocID="{A3F4726C-0716-4622-8134-6477F511DA65}" presName="sibTrans" presStyleLbl="sibTrans2D1" presStyleIdx="2" presStyleCnt="3"/>
      <dgm:spPr/>
    </dgm:pt>
    <dgm:pt modelId="{5C954CAC-E5D1-4D27-8A6C-62155722384B}" type="pres">
      <dgm:prSet presAssocID="{A3F4726C-0716-4622-8134-6477F511DA65}" presName="connectorText" presStyleLbl="sibTrans2D1" presStyleIdx="2" presStyleCnt="3"/>
      <dgm:spPr/>
    </dgm:pt>
    <dgm:pt modelId="{61D82FA0-6ED9-4FF9-86CB-91F81B31D4BF}" type="pres">
      <dgm:prSet presAssocID="{486D680D-88A9-474A-B6D3-D5CA51E094B4}" presName="node" presStyleLbl="node1" presStyleIdx="3" presStyleCnt="4">
        <dgm:presLayoutVars>
          <dgm:bulletEnabled val="1"/>
        </dgm:presLayoutVars>
      </dgm:prSet>
      <dgm:spPr/>
    </dgm:pt>
  </dgm:ptLst>
  <dgm:cxnLst>
    <dgm:cxn modelId="{58F5A607-583A-4140-9329-091FC2B3E620}" srcId="{11042F74-24F5-4CCF-AEF9-3DFC92413DBC}" destId="{15ED9DB8-5884-454D-9EEE-C6EB80B456C9}" srcOrd="1" destOrd="0" parTransId="{E104D0AA-2F2C-400E-AB00-D68D2572282E}" sibTransId="{BFF5A4FF-ADE8-4B03-825F-60776532C085}"/>
    <dgm:cxn modelId="{3717780D-C32E-47D2-87FD-0FDEDF060B6A}" type="presOf" srcId="{486D680D-88A9-474A-B6D3-D5CA51E094B4}" destId="{61D82FA0-6ED9-4FF9-86CB-91F81B31D4BF}" srcOrd="0" destOrd="0" presId="urn:microsoft.com/office/officeart/2005/8/layout/process1"/>
    <dgm:cxn modelId="{BE3B2735-0859-4E90-820C-C2FC12D5DA65}" type="presOf" srcId="{70C27CCB-7373-4B5F-968E-5D2DA5EDDCDC}" destId="{63C1DF70-3AA3-4D79-940F-D2333BAE08C7}" srcOrd="0" destOrd="0" presId="urn:microsoft.com/office/officeart/2005/8/layout/process1"/>
    <dgm:cxn modelId="{8ED8FC4A-67AF-42C8-8915-A3C54784ABAF}" type="presOf" srcId="{BFF5A4FF-ADE8-4B03-825F-60776532C085}" destId="{B117EDD3-9D3B-4B88-B338-1EE9AC98D170}" srcOrd="0" destOrd="0" presId="urn:microsoft.com/office/officeart/2005/8/layout/process1"/>
    <dgm:cxn modelId="{341A1389-DC3C-4BB7-9449-FBBC5F63FB8B}" srcId="{11042F74-24F5-4CCF-AEF9-3DFC92413DBC}" destId="{FA3C6E10-CBAA-4CB3-93CF-3C3C12C0EB7C}" srcOrd="2" destOrd="0" parTransId="{61A64C4C-32E9-4543-8BB4-18F9FE3DE81B}" sibTransId="{A3F4726C-0716-4622-8134-6477F511DA65}"/>
    <dgm:cxn modelId="{ABFBDE91-5A4C-4789-A05C-C70B72FDEFBF}" srcId="{11042F74-24F5-4CCF-AEF9-3DFC92413DBC}" destId="{486D680D-88A9-474A-B6D3-D5CA51E094B4}" srcOrd="3" destOrd="0" parTransId="{E7AB0B4F-2452-48F8-98A9-6D170CF6D459}" sibTransId="{9114F60A-2714-4CC4-B256-0A361B896D7F}"/>
    <dgm:cxn modelId="{0BF934A2-E8B2-40AF-A789-AD040F27A719}" type="presOf" srcId="{A3F4726C-0716-4622-8134-6477F511DA65}" destId="{5C954CAC-E5D1-4D27-8A6C-62155722384B}" srcOrd="1" destOrd="0" presId="urn:microsoft.com/office/officeart/2005/8/layout/process1"/>
    <dgm:cxn modelId="{9B927CA3-75C6-4F36-B929-1846B53807AE}" type="presOf" srcId="{DB3137D2-C9FC-4571-AE1F-8B2B946A7776}" destId="{61B3CED8-931E-4AFF-B78A-518A1EF060FA}" srcOrd="1" destOrd="0" presId="urn:microsoft.com/office/officeart/2005/8/layout/process1"/>
    <dgm:cxn modelId="{139C34AA-F6A4-444E-9419-6B38E0710AD2}" type="presOf" srcId="{BFF5A4FF-ADE8-4B03-825F-60776532C085}" destId="{69ABEF7E-AC74-417A-8CD7-A8DCBF05399D}" srcOrd="1" destOrd="0" presId="urn:microsoft.com/office/officeart/2005/8/layout/process1"/>
    <dgm:cxn modelId="{A98CE0B5-EFFC-46D6-AB83-8B12CAF97F76}" type="presOf" srcId="{15ED9DB8-5884-454D-9EEE-C6EB80B456C9}" destId="{9112D0F6-517E-4CD9-9E35-03D23CFEFE9F}" srcOrd="0" destOrd="0" presId="urn:microsoft.com/office/officeart/2005/8/layout/process1"/>
    <dgm:cxn modelId="{BB6FA6C2-4DB9-4000-A536-C2D7F5FFB439}" type="presOf" srcId="{FA3C6E10-CBAA-4CB3-93CF-3C3C12C0EB7C}" destId="{45EDCDA3-2F3B-4317-9BA0-4F388DA9DAEF}" srcOrd="0" destOrd="0" presId="urn:microsoft.com/office/officeart/2005/8/layout/process1"/>
    <dgm:cxn modelId="{6D3955E4-C347-48F1-9360-F17B6FCC4FED}" type="presOf" srcId="{11042F74-24F5-4CCF-AEF9-3DFC92413DBC}" destId="{D9A354E2-E3A4-4564-8516-B4427B10F7CD}" srcOrd="0" destOrd="0" presId="urn:microsoft.com/office/officeart/2005/8/layout/process1"/>
    <dgm:cxn modelId="{E322A2EA-4B34-478E-85D1-EFE44981A869}" srcId="{11042F74-24F5-4CCF-AEF9-3DFC92413DBC}" destId="{70C27CCB-7373-4B5F-968E-5D2DA5EDDCDC}" srcOrd="0" destOrd="0" parTransId="{5BF7F36D-5A37-487C-ADFF-A22D106E9ABD}" sibTransId="{DB3137D2-C9FC-4571-AE1F-8B2B946A7776}"/>
    <dgm:cxn modelId="{B479A6F1-AB83-4988-B5CC-CB591B4BD8C0}" type="presOf" srcId="{A3F4726C-0716-4622-8134-6477F511DA65}" destId="{99F96216-7ADF-464A-B348-96466BF7FE2A}" srcOrd="0" destOrd="0" presId="urn:microsoft.com/office/officeart/2005/8/layout/process1"/>
    <dgm:cxn modelId="{8F8D46F3-ED62-4C58-944F-A03994BA361E}" type="presOf" srcId="{DB3137D2-C9FC-4571-AE1F-8B2B946A7776}" destId="{CAEB7009-44F5-4AAF-8958-B19C1F3B8A45}" srcOrd="0" destOrd="0" presId="urn:microsoft.com/office/officeart/2005/8/layout/process1"/>
    <dgm:cxn modelId="{D91A2422-FAC8-4DB1-927B-9C7E56F5579A}" type="presParOf" srcId="{D9A354E2-E3A4-4564-8516-B4427B10F7CD}" destId="{63C1DF70-3AA3-4D79-940F-D2333BAE08C7}" srcOrd="0" destOrd="0" presId="urn:microsoft.com/office/officeart/2005/8/layout/process1"/>
    <dgm:cxn modelId="{789E3F09-2617-450E-8A2C-CADC15EFEE89}" type="presParOf" srcId="{D9A354E2-E3A4-4564-8516-B4427B10F7CD}" destId="{CAEB7009-44F5-4AAF-8958-B19C1F3B8A45}" srcOrd="1" destOrd="0" presId="urn:microsoft.com/office/officeart/2005/8/layout/process1"/>
    <dgm:cxn modelId="{50D30F9F-CFAF-4FDB-B5BE-9078363134F2}" type="presParOf" srcId="{CAEB7009-44F5-4AAF-8958-B19C1F3B8A45}" destId="{61B3CED8-931E-4AFF-B78A-518A1EF060FA}" srcOrd="0" destOrd="0" presId="urn:microsoft.com/office/officeart/2005/8/layout/process1"/>
    <dgm:cxn modelId="{DF8BA3AE-2F1F-4A51-9765-A4C65833D347}" type="presParOf" srcId="{D9A354E2-E3A4-4564-8516-B4427B10F7CD}" destId="{9112D0F6-517E-4CD9-9E35-03D23CFEFE9F}" srcOrd="2" destOrd="0" presId="urn:microsoft.com/office/officeart/2005/8/layout/process1"/>
    <dgm:cxn modelId="{4ACCC60C-8106-42AA-B138-781EE9A730A1}" type="presParOf" srcId="{D9A354E2-E3A4-4564-8516-B4427B10F7CD}" destId="{B117EDD3-9D3B-4B88-B338-1EE9AC98D170}" srcOrd="3" destOrd="0" presId="urn:microsoft.com/office/officeart/2005/8/layout/process1"/>
    <dgm:cxn modelId="{AF22F4AD-F08E-47D7-BFE3-6BCBABB82C88}" type="presParOf" srcId="{B117EDD3-9D3B-4B88-B338-1EE9AC98D170}" destId="{69ABEF7E-AC74-417A-8CD7-A8DCBF05399D}" srcOrd="0" destOrd="0" presId="urn:microsoft.com/office/officeart/2005/8/layout/process1"/>
    <dgm:cxn modelId="{A4D8DD75-807F-4E08-80D8-A5A623D5A455}" type="presParOf" srcId="{D9A354E2-E3A4-4564-8516-B4427B10F7CD}" destId="{45EDCDA3-2F3B-4317-9BA0-4F388DA9DAEF}" srcOrd="4" destOrd="0" presId="urn:microsoft.com/office/officeart/2005/8/layout/process1"/>
    <dgm:cxn modelId="{8E649DA6-5FB5-4869-88F8-D62D42C79935}" type="presParOf" srcId="{D9A354E2-E3A4-4564-8516-B4427B10F7CD}" destId="{99F96216-7ADF-464A-B348-96466BF7FE2A}" srcOrd="5" destOrd="0" presId="urn:microsoft.com/office/officeart/2005/8/layout/process1"/>
    <dgm:cxn modelId="{6E6256E4-065C-4553-AB7A-97EA558689F0}" type="presParOf" srcId="{99F96216-7ADF-464A-B348-96466BF7FE2A}" destId="{5C954CAC-E5D1-4D27-8A6C-62155722384B}" srcOrd="0" destOrd="0" presId="urn:microsoft.com/office/officeart/2005/8/layout/process1"/>
    <dgm:cxn modelId="{F63EBD25-B81A-4E5E-9AF8-0936732520D9}" type="presParOf" srcId="{D9A354E2-E3A4-4564-8516-B4427B10F7CD}" destId="{61D82FA0-6ED9-4FF9-86CB-91F81B31D4B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042F74-24F5-4CCF-AEF9-3DFC92413DBC}" type="doc">
      <dgm:prSet loTypeId="urn:microsoft.com/office/officeart/2005/8/layout/process1" loCatId="process" qsTypeId="urn:microsoft.com/office/officeart/2005/8/quickstyle/3d3" qsCatId="3D" csTypeId="urn:microsoft.com/office/officeart/2005/8/colors/colorful1" csCatId="colorful" phldr="1"/>
      <dgm:spPr/>
    </dgm:pt>
    <dgm:pt modelId="{70C27CCB-7373-4B5F-968E-5D2DA5EDDCDC}">
      <dgm:prSet phldrT="[Text]"/>
      <dgm:spPr/>
      <dgm:t>
        <a:bodyPr/>
        <a:lstStyle/>
        <a:p>
          <a:r>
            <a:rPr lang="en-AU" dirty="0"/>
            <a:t>Primary Sample</a:t>
          </a:r>
        </a:p>
        <a:p>
          <a:r>
            <a:rPr lang="en-AU" dirty="0"/>
            <a:t>n = 104</a:t>
          </a:r>
        </a:p>
      </dgm:t>
    </dgm:pt>
    <dgm:pt modelId="{5BF7F36D-5A37-487C-ADFF-A22D106E9ABD}" type="parTrans" cxnId="{E322A2EA-4B34-478E-85D1-EFE44981A869}">
      <dgm:prSet/>
      <dgm:spPr/>
      <dgm:t>
        <a:bodyPr/>
        <a:lstStyle/>
        <a:p>
          <a:endParaRPr lang="en-AU"/>
        </a:p>
      </dgm:t>
    </dgm:pt>
    <dgm:pt modelId="{DB3137D2-C9FC-4571-AE1F-8B2B946A7776}" type="sibTrans" cxnId="{E322A2EA-4B34-478E-85D1-EFE44981A869}">
      <dgm:prSet/>
      <dgm:spPr/>
      <dgm:t>
        <a:bodyPr/>
        <a:lstStyle/>
        <a:p>
          <a:endParaRPr lang="en-AU"/>
        </a:p>
      </dgm:t>
    </dgm:pt>
    <dgm:pt modelId="{15ED9DB8-5884-454D-9EEE-C6EB80B456C9}">
      <dgm:prSet phldrT="[Text]"/>
      <dgm:spPr/>
      <dgm:t>
        <a:bodyPr/>
        <a:lstStyle/>
        <a:p>
          <a:r>
            <a:rPr lang="en-AU" dirty="0" err="1"/>
            <a:t>Buckleton</a:t>
          </a:r>
          <a:endParaRPr lang="en-AU" dirty="0"/>
        </a:p>
        <a:p>
          <a:r>
            <a:rPr lang="en-AU" dirty="0"/>
            <a:t>NRC</a:t>
          </a:r>
        </a:p>
        <a:p>
          <a:r>
            <a:rPr lang="en-AU" dirty="0"/>
            <a:t>Phillips</a:t>
          </a:r>
        </a:p>
      </dgm:t>
    </dgm:pt>
    <dgm:pt modelId="{E104D0AA-2F2C-400E-AB00-D68D2572282E}" type="parTrans" cxnId="{58F5A607-583A-4140-9329-091FC2B3E620}">
      <dgm:prSet/>
      <dgm:spPr/>
      <dgm:t>
        <a:bodyPr/>
        <a:lstStyle/>
        <a:p>
          <a:endParaRPr lang="en-AU"/>
        </a:p>
      </dgm:t>
    </dgm:pt>
    <dgm:pt modelId="{BFF5A4FF-ADE8-4B03-825F-60776532C085}" type="sibTrans" cxnId="{58F5A607-583A-4140-9329-091FC2B3E620}">
      <dgm:prSet/>
      <dgm:spPr/>
      <dgm:t>
        <a:bodyPr/>
        <a:lstStyle/>
        <a:p>
          <a:endParaRPr lang="en-AU"/>
        </a:p>
      </dgm:t>
    </dgm:pt>
    <dgm:pt modelId="{FA3C6E10-CBAA-4CB3-93CF-3C3C12C0EB7C}">
      <dgm:prSet phldrT="[Text]"/>
      <dgm:spPr/>
      <dgm:t>
        <a:bodyPr/>
        <a:lstStyle/>
        <a:p>
          <a:r>
            <a:rPr lang="en-AU" i="1" dirty="0"/>
            <a:t>m</a:t>
          </a:r>
        </a:p>
      </dgm:t>
    </dgm:pt>
    <dgm:pt modelId="{61A64C4C-32E9-4543-8BB4-18F9FE3DE81B}" type="parTrans" cxnId="{341A1389-DC3C-4BB7-9449-FBBC5F63FB8B}">
      <dgm:prSet/>
      <dgm:spPr/>
      <dgm:t>
        <a:bodyPr/>
        <a:lstStyle/>
        <a:p>
          <a:endParaRPr lang="en-AU"/>
        </a:p>
      </dgm:t>
    </dgm:pt>
    <dgm:pt modelId="{A3F4726C-0716-4622-8134-6477F511DA65}" type="sibTrans" cxnId="{341A1389-DC3C-4BB7-9449-FBBC5F63FB8B}">
      <dgm:prSet/>
      <dgm:spPr/>
      <dgm:t>
        <a:bodyPr/>
        <a:lstStyle/>
        <a:p>
          <a:endParaRPr lang="en-AU"/>
        </a:p>
      </dgm:t>
    </dgm:pt>
    <dgm:pt modelId="{486D680D-88A9-474A-B6D3-D5CA51E094B4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AU">
              <a:noFill/>
            </a:rPr>
            <a:t> </a:t>
          </a:r>
        </a:p>
      </dgm:t>
    </dgm:pt>
    <dgm:pt modelId="{E7AB0B4F-2452-48F8-98A9-6D170CF6D459}" type="parTrans" cxnId="{ABFBDE91-5A4C-4789-A05C-C70B72FDEFBF}">
      <dgm:prSet/>
      <dgm:spPr/>
      <dgm:t>
        <a:bodyPr/>
        <a:lstStyle/>
        <a:p>
          <a:endParaRPr lang="en-AU"/>
        </a:p>
      </dgm:t>
    </dgm:pt>
    <dgm:pt modelId="{9114F60A-2714-4CC4-B256-0A361B896D7F}" type="sibTrans" cxnId="{ABFBDE91-5A4C-4789-A05C-C70B72FDEFBF}">
      <dgm:prSet/>
      <dgm:spPr/>
      <dgm:t>
        <a:bodyPr/>
        <a:lstStyle/>
        <a:p>
          <a:endParaRPr lang="en-AU"/>
        </a:p>
      </dgm:t>
    </dgm:pt>
    <dgm:pt modelId="{D9A354E2-E3A4-4564-8516-B4427B10F7CD}" type="pres">
      <dgm:prSet presAssocID="{11042F74-24F5-4CCF-AEF9-3DFC92413DBC}" presName="Name0" presStyleCnt="0">
        <dgm:presLayoutVars>
          <dgm:dir/>
          <dgm:resizeHandles val="exact"/>
        </dgm:presLayoutVars>
      </dgm:prSet>
      <dgm:spPr/>
    </dgm:pt>
    <dgm:pt modelId="{63C1DF70-3AA3-4D79-940F-D2333BAE08C7}" type="pres">
      <dgm:prSet presAssocID="{70C27CCB-7373-4B5F-968E-5D2DA5EDDCDC}" presName="node" presStyleLbl="node1" presStyleIdx="0" presStyleCnt="4">
        <dgm:presLayoutVars>
          <dgm:bulletEnabled val="1"/>
        </dgm:presLayoutVars>
      </dgm:prSet>
      <dgm:spPr/>
    </dgm:pt>
    <dgm:pt modelId="{CAEB7009-44F5-4AAF-8958-B19C1F3B8A45}" type="pres">
      <dgm:prSet presAssocID="{DB3137D2-C9FC-4571-AE1F-8B2B946A7776}" presName="sibTrans" presStyleLbl="sibTrans2D1" presStyleIdx="0" presStyleCnt="3"/>
      <dgm:spPr/>
    </dgm:pt>
    <dgm:pt modelId="{61B3CED8-931E-4AFF-B78A-518A1EF060FA}" type="pres">
      <dgm:prSet presAssocID="{DB3137D2-C9FC-4571-AE1F-8B2B946A7776}" presName="connectorText" presStyleLbl="sibTrans2D1" presStyleIdx="0" presStyleCnt="3"/>
      <dgm:spPr/>
    </dgm:pt>
    <dgm:pt modelId="{9112D0F6-517E-4CD9-9E35-03D23CFEFE9F}" type="pres">
      <dgm:prSet presAssocID="{15ED9DB8-5884-454D-9EEE-C6EB80B456C9}" presName="node" presStyleLbl="node1" presStyleIdx="1" presStyleCnt="4">
        <dgm:presLayoutVars>
          <dgm:bulletEnabled val="1"/>
        </dgm:presLayoutVars>
      </dgm:prSet>
      <dgm:spPr/>
    </dgm:pt>
    <dgm:pt modelId="{B117EDD3-9D3B-4B88-B338-1EE9AC98D170}" type="pres">
      <dgm:prSet presAssocID="{BFF5A4FF-ADE8-4B03-825F-60776532C085}" presName="sibTrans" presStyleLbl="sibTrans2D1" presStyleIdx="1" presStyleCnt="3"/>
      <dgm:spPr/>
    </dgm:pt>
    <dgm:pt modelId="{69ABEF7E-AC74-417A-8CD7-A8DCBF05399D}" type="pres">
      <dgm:prSet presAssocID="{BFF5A4FF-ADE8-4B03-825F-60776532C085}" presName="connectorText" presStyleLbl="sibTrans2D1" presStyleIdx="1" presStyleCnt="3"/>
      <dgm:spPr/>
    </dgm:pt>
    <dgm:pt modelId="{45EDCDA3-2F3B-4317-9BA0-4F388DA9DAEF}" type="pres">
      <dgm:prSet presAssocID="{FA3C6E10-CBAA-4CB3-93CF-3C3C12C0EB7C}" presName="node" presStyleLbl="node1" presStyleIdx="2" presStyleCnt="4">
        <dgm:presLayoutVars>
          <dgm:bulletEnabled val="1"/>
        </dgm:presLayoutVars>
      </dgm:prSet>
      <dgm:spPr/>
    </dgm:pt>
    <dgm:pt modelId="{99F96216-7ADF-464A-B348-96466BF7FE2A}" type="pres">
      <dgm:prSet presAssocID="{A3F4726C-0716-4622-8134-6477F511DA65}" presName="sibTrans" presStyleLbl="sibTrans2D1" presStyleIdx="2" presStyleCnt="3"/>
      <dgm:spPr/>
    </dgm:pt>
    <dgm:pt modelId="{5C954CAC-E5D1-4D27-8A6C-62155722384B}" type="pres">
      <dgm:prSet presAssocID="{A3F4726C-0716-4622-8134-6477F511DA65}" presName="connectorText" presStyleLbl="sibTrans2D1" presStyleIdx="2" presStyleCnt="3"/>
      <dgm:spPr/>
    </dgm:pt>
    <dgm:pt modelId="{61D82FA0-6ED9-4FF9-86CB-91F81B31D4BF}" type="pres">
      <dgm:prSet presAssocID="{486D680D-88A9-474A-B6D3-D5CA51E094B4}" presName="node" presStyleLbl="node1" presStyleIdx="3" presStyleCnt="4">
        <dgm:presLayoutVars>
          <dgm:bulletEnabled val="1"/>
        </dgm:presLayoutVars>
      </dgm:prSet>
      <dgm:spPr/>
    </dgm:pt>
  </dgm:ptLst>
  <dgm:cxnLst>
    <dgm:cxn modelId="{58F5A607-583A-4140-9329-091FC2B3E620}" srcId="{11042F74-24F5-4CCF-AEF9-3DFC92413DBC}" destId="{15ED9DB8-5884-454D-9EEE-C6EB80B456C9}" srcOrd="1" destOrd="0" parTransId="{E104D0AA-2F2C-400E-AB00-D68D2572282E}" sibTransId="{BFF5A4FF-ADE8-4B03-825F-60776532C085}"/>
    <dgm:cxn modelId="{3717780D-C32E-47D2-87FD-0FDEDF060B6A}" type="presOf" srcId="{486D680D-88A9-474A-B6D3-D5CA51E094B4}" destId="{61D82FA0-6ED9-4FF9-86CB-91F81B31D4BF}" srcOrd="0" destOrd="0" presId="urn:microsoft.com/office/officeart/2005/8/layout/process1"/>
    <dgm:cxn modelId="{BE3B2735-0859-4E90-820C-C2FC12D5DA65}" type="presOf" srcId="{70C27CCB-7373-4B5F-968E-5D2DA5EDDCDC}" destId="{63C1DF70-3AA3-4D79-940F-D2333BAE08C7}" srcOrd="0" destOrd="0" presId="urn:microsoft.com/office/officeart/2005/8/layout/process1"/>
    <dgm:cxn modelId="{8ED8FC4A-67AF-42C8-8915-A3C54784ABAF}" type="presOf" srcId="{BFF5A4FF-ADE8-4B03-825F-60776532C085}" destId="{B117EDD3-9D3B-4B88-B338-1EE9AC98D170}" srcOrd="0" destOrd="0" presId="urn:microsoft.com/office/officeart/2005/8/layout/process1"/>
    <dgm:cxn modelId="{341A1389-DC3C-4BB7-9449-FBBC5F63FB8B}" srcId="{11042F74-24F5-4CCF-AEF9-3DFC92413DBC}" destId="{FA3C6E10-CBAA-4CB3-93CF-3C3C12C0EB7C}" srcOrd="2" destOrd="0" parTransId="{61A64C4C-32E9-4543-8BB4-18F9FE3DE81B}" sibTransId="{A3F4726C-0716-4622-8134-6477F511DA65}"/>
    <dgm:cxn modelId="{ABFBDE91-5A4C-4789-A05C-C70B72FDEFBF}" srcId="{11042F74-24F5-4CCF-AEF9-3DFC92413DBC}" destId="{486D680D-88A9-474A-B6D3-D5CA51E094B4}" srcOrd="3" destOrd="0" parTransId="{E7AB0B4F-2452-48F8-98A9-6D170CF6D459}" sibTransId="{9114F60A-2714-4CC4-B256-0A361B896D7F}"/>
    <dgm:cxn modelId="{0BF934A2-E8B2-40AF-A789-AD040F27A719}" type="presOf" srcId="{A3F4726C-0716-4622-8134-6477F511DA65}" destId="{5C954CAC-E5D1-4D27-8A6C-62155722384B}" srcOrd="1" destOrd="0" presId="urn:microsoft.com/office/officeart/2005/8/layout/process1"/>
    <dgm:cxn modelId="{9B927CA3-75C6-4F36-B929-1846B53807AE}" type="presOf" srcId="{DB3137D2-C9FC-4571-AE1F-8B2B946A7776}" destId="{61B3CED8-931E-4AFF-B78A-518A1EF060FA}" srcOrd="1" destOrd="0" presId="urn:microsoft.com/office/officeart/2005/8/layout/process1"/>
    <dgm:cxn modelId="{139C34AA-F6A4-444E-9419-6B38E0710AD2}" type="presOf" srcId="{BFF5A4FF-ADE8-4B03-825F-60776532C085}" destId="{69ABEF7E-AC74-417A-8CD7-A8DCBF05399D}" srcOrd="1" destOrd="0" presId="urn:microsoft.com/office/officeart/2005/8/layout/process1"/>
    <dgm:cxn modelId="{A98CE0B5-EFFC-46D6-AB83-8B12CAF97F76}" type="presOf" srcId="{15ED9DB8-5884-454D-9EEE-C6EB80B456C9}" destId="{9112D0F6-517E-4CD9-9E35-03D23CFEFE9F}" srcOrd="0" destOrd="0" presId="urn:microsoft.com/office/officeart/2005/8/layout/process1"/>
    <dgm:cxn modelId="{BB6FA6C2-4DB9-4000-A536-C2D7F5FFB439}" type="presOf" srcId="{FA3C6E10-CBAA-4CB3-93CF-3C3C12C0EB7C}" destId="{45EDCDA3-2F3B-4317-9BA0-4F388DA9DAEF}" srcOrd="0" destOrd="0" presId="urn:microsoft.com/office/officeart/2005/8/layout/process1"/>
    <dgm:cxn modelId="{6D3955E4-C347-48F1-9360-F17B6FCC4FED}" type="presOf" srcId="{11042F74-24F5-4CCF-AEF9-3DFC92413DBC}" destId="{D9A354E2-E3A4-4564-8516-B4427B10F7CD}" srcOrd="0" destOrd="0" presId="urn:microsoft.com/office/officeart/2005/8/layout/process1"/>
    <dgm:cxn modelId="{E322A2EA-4B34-478E-85D1-EFE44981A869}" srcId="{11042F74-24F5-4CCF-AEF9-3DFC92413DBC}" destId="{70C27CCB-7373-4B5F-968E-5D2DA5EDDCDC}" srcOrd="0" destOrd="0" parTransId="{5BF7F36D-5A37-487C-ADFF-A22D106E9ABD}" sibTransId="{DB3137D2-C9FC-4571-AE1F-8B2B946A7776}"/>
    <dgm:cxn modelId="{B479A6F1-AB83-4988-B5CC-CB591B4BD8C0}" type="presOf" srcId="{A3F4726C-0716-4622-8134-6477F511DA65}" destId="{99F96216-7ADF-464A-B348-96466BF7FE2A}" srcOrd="0" destOrd="0" presId="urn:microsoft.com/office/officeart/2005/8/layout/process1"/>
    <dgm:cxn modelId="{8F8D46F3-ED62-4C58-944F-A03994BA361E}" type="presOf" srcId="{DB3137D2-C9FC-4571-AE1F-8B2B946A7776}" destId="{CAEB7009-44F5-4AAF-8958-B19C1F3B8A45}" srcOrd="0" destOrd="0" presId="urn:microsoft.com/office/officeart/2005/8/layout/process1"/>
    <dgm:cxn modelId="{D91A2422-FAC8-4DB1-927B-9C7E56F5579A}" type="presParOf" srcId="{D9A354E2-E3A4-4564-8516-B4427B10F7CD}" destId="{63C1DF70-3AA3-4D79-940F-D2333BAE08C7}" srcOrd="0" destOrd="0" presId="urn:microsoft.com/office/officeart/2005/8/layout/process1"/>
    <dgm:cxn modelId="{789E3F09-2617-450E-8A2C-CADC15EFEE89}" type="presParOf" srcId="{D9A354E2-E3A4-4564-8516-B4427B10F7CD}" destId="{CAEB7009-44F5-4AAF-8958-B19C1F3B8A45}" srcOrd="1" destOrd="0" presId="urn:microsoft.com/office/officeart/2005/8/layout/process1"/>
    <dgm:cxn modelId="{50D30F9F-CFAF-4FDB-B5BE-9078363134F2}" type="presParOf" srcId="{CAEB7009-44F5-4AAF-8958-B19C1F3B8A45}" destId="{61B3CED8-931E-4AFF-B78A-518A1EF060FA}" srcOrd="0" destOrd="0" presId="urn:microsoft.com/office/officeart/2005/8/layout/process1"/>
    <dgm:cxn modelId="{DF8BA3AE-2F1F-4A51-9765-A4C65833D347}" type="presParOf" srcId="{D9A354E2-E3A4-4564-8516-B4427B10F7CD}" destId="{9112D0F6-517E-4CD9-9E35-03D23CFEFE9F}" srcOrd="2" destOrd="0" presId="urn:microsoft.com/office/officeart/2005/8/layout/process1"/>
    <dgm:cxn modelId="{4ACCC60C-8106-42AA-B138-781EE9A730A1}" type="presParOf" srcId="{D9A354E2-E3A4-4564-8516-B4427B10F7CD}" destId="{B117EDD3-9D3B-4B88-B338-1EE9AC98D170}" srcOrd="3" destOrd="0" presId="urn:microsoft.com/office/officeart/2005/8/layout/process1"/>
    <dgm:cxn modelId="{AF22F4AD-F08E-47D7-BFE3-6BCBABB82C88}" type="presParOf" srcId="{B117EDD3-9D3B-4B88-B338-1EE9AC98D170}" destId="{69ABEF7E-AC74-417A-8CD7-A8DCBF05399D}" srcOrd="0" destOrd="0" presId="urn:microsoft.com/office/officeart/2005/8/layout/process1"/>
    <dgm:cxn modelId="{A4D8DD75-807F-4E08-80D8-A5A623D5A455}" type="presParOf" srcId="{D9A354E2-E3A4-4564-8516-B4427B10F7CD}" destId="{45EDCDA3-2F3B-4317-9BA0-4F388DA9DAEF}" srcOrd="4" destOrd="0" presId="urn:microsoft.com/office/officeart/2005/8/layout/process1"/>
    <dgm:cxn modelId="{8E649DA6-5FB5-4869-88F8-D62D42C79935}" type="presParOf" srcId="{D9A354E2-E3A4-4564-8516-B4427B10F7CD}" destId="{99F96216-7ADF-464A-B348-96466BF7FE2A}" srcOrd="5" destOrd="0" presId="urn:microsoft.com/office/officeart/2005/8/layout/process1"/>
    <dgm:cxn modelId="{6E6256E4-065C-4553-AB7A-97EA558689F0}" type="presParOf" srcId="{99F96216-7ADF-464A-B348-96466BF7FE2A}" destId="{5C954CAC-E5D1-4D27-8A6C-62155722384B}" srcOrd="0" destOrd="0" presId="urn:microsoft.com/office/officeart/2005/8/layout/process1"/>
    <dgm:cxn modelId="{F63EBD25-B81A-4E5E-9AF8-0936732520D9}" type="presParOf" srcId="{D9A354E2-E3A4-4564-8516-B4427B10F7CD}" destId="{61D82FA0-6ED9-4FF9-86CB-91F81B31D4B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1DF70-3AA3-4D79-940F-D2333BAE08C7}">
      <dsp:nvSpPr>
        <dsp:cNvPr id="0" name=""/>
        <dsp:cNvSpPr/>
      </dsp:nvSpPr>
      <dsp:spPr>
        <a:xfrm>
          <a:off x="2639" y="0"/>
          <a:ext cx="1153837" cy="5953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 dirty="0"/>
            <a:t>Primary Sample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 dirty="0"/>
            <a:t>n = 104</a:t>
          </a:r>
        </a:p>
      </dsp:txBody>
      <dsp:txXfrm>
        <a:off x="20075" y="17436"/>
        <a:ext cx="1118965" cy="560444"/>
      </dsp:txXfrm>
    </dsp:sp>
    <dsp:sp modelId="{CAEB7009-44F5-4AAF-8958-B19C1F3B8A45}">
      <dsp:nvSpPr>
        <dsp:cNvPr id="0" name=""/>
        <dsp:cNvSpPr/>
      </dsp:nvSpPr>
      <dsp:spPr>
        <a:xfrm>
          <a:off x="1271860" y="154582"/>
          <a:ext cx="244613" cy="286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700" kern="1200"/>
        </a:p>
      </dsp:txBody>
      <dsp:txXfrm>
        <a:off x="1271860" y="211812"/>
        <a:ext cx="171229" cy="171691"/>
      </dsp:txXfrm>
    </dsp:sp>
    <dsp:sp modelId="{9112D0F6-517E-4CD9-9E35-03D23CFEFE9F}">
      <dsp:nvSpPr>
        <dsp:cNvPr id="0" name=""/>
        <dsp:cNvSpPr/>
      </dsp:nvSpPr>
      <dsp:spPr>
        <a:xfrm>
          <a:off x="1618011" y="0"/>
          <a:ext cx="1153837" cy="5953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 dirty="0" err="1"/>
            <a:t>Buckleton</a:t>
          </a:r>
          <a:endParaRPr lang="en-AU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 dirty="0"/>
            <a:t>NRC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 dirty="0"/>
            <a:t>Phillips</a:t>
          </a:r>
        </a:p>
      </dsp:txBody>
      <dsp:txXfrm>
        <a:off x="1635447" y="17436"/>
        <a:ext cx="1118965" cy="560444"/>
      </dsp:txXfrm>
    </dsp:sp>
    <dsp:sp modelId="{B117EDD3-9D3B-4B88-B338-1EE9AC98D170}">
      <dsp:nvSpPr>
        <dsp:cNvPr id="0" name=""/>
        <dsp:cNvSpPr/>
      </dsp:nvSpPr>
      <dsp:spPr>
        <a:xfrm>
          <a:off x="2887232" y="154582"/>
          <a:ext cx="244613" cy="286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700" kern="1200"/>
        </a:p>
      </dsp:txBody>
      <dsp:txXfrm>
        <a:off x="2887232" y="211812"/>
        <a:ext cx="171229" cy="171691"/>
      </dsp:txXfrm>
    </dsp:sp>
    <dsp:sp modelId="{45EDCDA3-2F3B-4317-9BA0-4F388DA9DAEF}">
      <dsp:nvSpPr>
        <dsp:cNvPr id="0" name=""/>
        <dsp:cNvSpPr/>
      </dsp:nvSpPr>
      <dsp:spPr>
        <a:xfrm>
          <a:off x="3233383" y="0"/>
          <a:ext cx="1153837" cy="5953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i="1" kern="1200" dirty="0"/>
            <a:t>m</a:t>
          </a:r>
        </a:p>
      </dsp:txBody>
      <dsp:txXfrm>
        <a:off x="3250819" y="17436"/>
        <a:ext cx="1118965" cy="560444"/>
      </dsp:txXfrm>
    </dsp:sp>
    <dsp:sp modelId="{99F96216-7ADF-464A-B348-96466BF7FE2A}">
      <dsp:nvSpPr>
        <dsp:cNvPr id="0" name=""/>
        <dsp:cNvSpPr/>
      </dsp:nvSpPr>
      <dsp:spPr>
        <a:xfrm>
          <a:off x="4502605" y="154582"/>
          <a:ext cx="244613" cy="286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700" kern="1200"/>
        </a:p>
      </dsp:txBody>
      <dsp:txXfrm>
        <a:off x="4502605" y="211812"/>
        <a:ext cx="171229" cy="171691"/>
      </dsp:txXfrm>
    </dsp:sp>
    <dsp:sp modelId="{61D82FA0-6ED9-4FF9-86CB-91F81B31D4BF}">
      <dsp:nvSpPr>
        <dsp:cNvPr id="0" name=""/>
        <dsp:cNvSpPr/>
      </dsp:nvSpPr>
      <dsp:spPr>
        <a:xfrm>
          <a:off x="4848756" y="0"/>
          <a:ext cx="1153837" cy="5953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AU" sz="900" b="0" i="1" kern="1200" smtClean="0">
                    <a:latin typeface="Cambria Math" panose="02040503050406030204" pitchFamily="18" charset="0"/>
                  </a:rPr>
                  <m:t>𝑛</m:t>
                </m:r>
                <m:r>
                  <a:rPr lang="en-AU" sz="900" b="0" i="1" kern="1200" smtClean="0">
                    <a:latin typeface="Cambria Math" panose="02040503050406030204" pitchFamily="18" charset="0"/>
                  </a:rPr>
                  <m:t>=−</m:t>
                </m:r>
                <m:f>
                  <m:fPr>
                    <m:ctrlPr>
                      <a:rPr lang="en-AU" sz="900" b="0" i="1" kern="1200" smtClean="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n-AU" sz="900" b="0" i="1" kern="1200" smtClean="0"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lang="en-AU" sz="900" b="0" i="1" kern="1200" smtClean="0">
                        <a:latin typeface="Cambria Math" panose="02040503050406030204" pitchFamily="18" charset="0"/>
                      </a:rPr>
                      <m:t>𝑚</m:t>
                    </m:r>
                  </m:den>
                </m:f>
                <m:r>
                  <m:rPr>
                    <m:sty m:val="p"/>
                  </m:rPr>
                  <a:rPr lang="en-AU" sz="900" b="0" i="0" kern="1200" smtClean="0">
                    <a:latin typeface="Cambria Math" panose="02040503050406030204" pitchFamily="18" charset="0"/>
                  </a:rPr>
                  <m:t>ln</m:t>
                </m:r>
                <m:r>
                  <a:rPr lang="en-AU" sz="900" b="0" i="1" kern="1200" smtClean="0">
                    <a:latin typeface="Cambria Math" panose="02040503050406030204" pitchFamily="18" charset="0"/>
                  </a:rPr>
                  <m:t>⁡(</m:t>
                </m:r>
                <m:r>
                  <a:rPr lang="en-AU" sz="9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𝛽</m:t>
                </m:r>
                <m:r>
                  <a:rPr lang="en-AU" sz="9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)</m:t>
                </m:r>
              </m:oMath>
            </m:oMathPara>
          </a14:m>
          <a:endParaRPr lang="en-AU" sz="900" kern="1200" dirty="0"/>
        </a:p>
      </dsp:txBody>
      <dsp:txXfrm>
        <a:off x="4866192" y="17436"/>
        <a:ext cx="1118965" cy="560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7020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454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564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Check UWC-A website, only go to areas where cases have been presented</a:t>
            </a:r>
          </a:p>
        </p:txBody>
      </p:sp>
    </p:spTree>
    <p:extLst>
      <p:ext uri="{BB962C8B-B14F-4D97-AF65-F5344CB8AC3E}">
        <p14:creationId xmlns:p14="http://schemas.microsoft.com/office/powerpoint/2010/main" val="2428344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Forensic biologist’s stats background range. Matter of awareness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236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1078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2672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4156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Intelligence vs evidence</a:t>
            </a:r>
          </a:p>
        </p:txBody>
      </p:sp>
    </p:spTree>
    <p:extLst>
      <p:ext uri="{BB962C8B-B14F-4D97-AF65-F5344CB8AC3E}">
        <p14:creationId xmlns:p14="http://schemas.microsoft.com/office/powerpoint/2010/main" val="736582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Updated database size guidelines</a:t>
            </a:r>
          </a:p>
        </p:txBody>
      </p:sp>
    </p:spTree>
    <p:extLst>
      <p:ext uri="{BB962C8B-B14F-4D97-AF65-F5344CB8AC3E}">
        <p14:creationId xmlns:p14="http://schemas.microsoft.com/office/powerpoint/2010/main" val="145612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563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sv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1" y="963935"/>
            <a:ext cx="7875854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AU" sz="4000" dirty="0">
                <a:latin typeface="+mj-lt"/>
              </a:rPr>
              <a:t>Rare Event Detection Methods Applied to Forensic Biology</a:t>
            </a:r>
            <a:endParaRPr sz="4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A8FE00-4968-4C49-B1DD-A9821DCB8703}"/>
              </a:ext>
            </a:extLst>
          </p:cNvPr>
          <p:cNvSpPr txBox="1"/>
          <p:nvPr/>
        </p:nvSpPr>
        <p:spPr>
          <a:xfrm>
            <a:off x="3947160" y="4278324"/>
            <a:ext cx="5113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+mj-lt"/>
              </a:rPr>
              <a:t>James K</a:t>
            </a:r>
            <a:r>
              <a:rPr lang="en-AU" baseline="30000" dirty="0">
                <a:latin typeface="+mj-lt"/>
              </a:rPr>
              <a:t>1</a:t>
            </a:r>
            <a:r>
              <a:rPr lang="en-AU" dirty="0">
                <a:latin typeface="+mj-lt"/>
              </a:rPr>
              <a:t>, Chaseling J</a:t>
            </a:r>
            <a:r>
              <a:rPr lang="en-AU" baseline="30000" dirty="0">
                <a:latin typeface="+mj-lt"/>
              </a:rPr>
              <a:t>1</a:t>
            </a:r>
            <a:r>
              <a:rPr lang="en-AU" dirty="0">
                <a:latin typeface="+mj-lt"/>
              </a:rPr>
              <a:t>, Wright K</a:t>
            </a:r>
            <a:r>
              <a:rPr lang="en-AU" baseline="30000" dirty="0">
                <a:latin typeface="+mj-lt"/>
              </a:rPr>
              <a:t>1,2,3</a:t>
            </a:r>
            <a:r>
              <a:rPr lang="en-AU" dirty="0">
                <a:latin typeface="+mj-lt"/>
              </a:rPr>
              <a:t>, Bernie A</a:t>
            </a:r>
            <a:r>
              <a:rPr lang="en-AU" baseline="30000" dirty="0">
                <a:latin typeface="+mj-lt"/>
              </a:rPr>
              <a:t>3</a:t>
            </a:r>
            <a:r>
              <a:rPr lang="en-AU" dirty="0">
                <a:latin typeface="+mj-lt"/>
              </a:rPr>
              <a:t>, </a:t>
            </a:r>
            <a:r>
              <a:rPr lang="en-AU" dirty="0" err="1"/>
              <a:t>Gabric</a:t>
            </a:r>
            <a:r>
              <a:rPr lang="en-AU" dirty="0"/>
              <a:t> A</a:t>
            </a:r>
            <a:r>
              <a:rPr lang="en-AU" baseline="30000" dirty="0"/>
              <a:t>1</a:t>
            </a:r>
            <a:endParaRPr lang="en-AU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438E0-C93C-4E51-9CAF-9446D8042D41}"/>
              </a:ext>
            </a:extLst>
          </p:cNvPr>
          <p:cNvSpPr txBox="1"/>
          <p:nvPr/>
        </p:nvSpPr>
        <p:spPr>
          <a:xfrm>
            <a:off x="3937928" y="4586101"/>
            <a:ext cx="534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baseline="30000" dirty="0">
                <a:latin typeface="+mj-lt"/>
              </a:rPr>
              <a:t>1 </a:t>
            </a:r>
            <a:r>
              <a:rPr lang="en-AU" sz="800" dirty="0">
                <a:latin typeface="+mj-lt"/>
              </a:rPr>
              <a:t>School of Environment and Science, Griffith University, 170 </a:t>
            </a:r>
            <a:r>
              <a:rPr lang="en-AU" sz="800" dirty="0" err="1">
                <a:latin typeface="+mj-lt"/>
              </a:rPr>
              <a:t>Kessels</a:t>
            </a:r>
            <a:r>
              <a:rPr lang="en-AU" sz="800" dirty="0">
                <a:latin typeface="+mj-lt"/>
              </a:rPr>
              <a:t> Road, Nathan, Queensland 4111, Australia</a:t>
            </a:r>
          </a:p>
          <a:p>
            <a:r>
              <a:rPr lang="en-AU" sz="800" baseline="30000" dirty="0">
                <a:latin typeface="+mj-lt"/>
              </a:rPr>
              <a:t>2 </a:t>
            </a:r>
            <a:r>
              <a:rPr lang="en-AU" sz="800" dirty="0">
                <a:latin typeface="+mj-lt"/>
              </a:rPr>
              <a:t>Royal Australian Air Force (RAAF) No 2 Expeditionary Health Squadron, Williamtown, New South Wales 2318, Australia </a:t>
            </a:r>
          </a:p>
          <a:p>
            <a:r>
              <a:rPr lang="en-AU" sz="800" baseline="30000" dirty="0">
                <a:latin typeface="+mj-lt"/>
              </a:rPr>
              <a:t>3</a:t>
            </a:r>
            <a:r>
              <a:rPr lang="en-AU" sz="800" dirty="0">
                <a:latin typeface="+mj-lt"/>
              </a:rPr>
              <a:t> Unrecovered War Casualties-Army, Australian Defence Force, Russell Offices, 2600, Canberra, Australia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643F80-170B-4A07-9992-10F1BCBDAA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E69ED-72F6-44DB-B2B5-74D5D530DF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92113"/>
            <a:ext cx="5257800" cy="766762"/>
          </a:xfrm>
        </p:spPr>
        <p:txBody>
          <a:bodyPr/>
          <a:lstStyle/>
          <a:p>
            <a:r>
              <a:rPr lang="en-AU" dirty="0">
                <a:latin typeface="+mj-lt"/>
              </a:rPr>
              <a:t>Reliability of a Database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F4239E-26E7-4711-8118-6B75C527D7A4}"/>
              </a:ext>
            </a:extLst>
          </p:cNvPr>
          <p:cNvSpPr txBox="1"/>
          <p:nvPr/>
        </p:nvSpPr>
        <p:spPr>
          <a:xfrm>
            <a:off x="7326905" y="1573313"/>
            <a:ext cx="1487400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Type II Error = Not detecting the rare event when it is actually present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FB4111-064A-4F91-AFF2-0422773A1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82" t="11480" b="9622"/>
          <a:stretch/>
        </p:blipFill>
        <p:spPr>
          <a:xfrm>
            <a:off x="1602785" y="1231902"/>
            <a:ext cx="5077414" cy="3136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117618-D394-4F55-9D28-BA73919D0ED6}"/>
              </a:ext>
            </a:extLst>
          </p:cNvPr>
          <p:cNvSpPr/>
          <p:nvPr/>
        </p:nvSpPr>
        <p:spPr>
          <a:xfrm>
            <a:off x="6056945" y="2360018"/>
            <a:ext cx="413429" cy="1082917"/>
          </a:xfrm>
          <a:prstGeom prst="rect">
            <a:avLst/>
          </a:prstGeom>
          <a:solidFill>
            <a:srgbClr val="E2F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5EF6B-5D28-450E-BA5A-2395CCBF7C6B}"/>
              </a:ext>
            </a:extLst>
          </p:cNvPr>
          <p:cNvSpPr txBox="1"/>
          <p:nvPr/>
        </p:nvSpPr>
        <p:spPr>
          <a:xfrm>
            <a:off x="6015759" y="2499251"/>
            <a:ext cx="664440" cy="29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10%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9D823-13B5-40BC-9E56-43742CBBE143}"/>
              </a:ext>
            </a:extLst>
          </p:cNvPr>
          <p:cNvSpPr txBox="1"/>
          <p:nvPr/>
        </p:nvSpPr>
        <p:spPr>
          <a:xfrm>
            <a:off x="6015759" y="2799180"/>
            <a:ext cx="664440" cy="29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249F2A-E811-444C-ACA4-AED5C043A066}"/>
              </a:ext>
            </a:extLst>
          </p:cNvPr>
          <p:cNvSpPr txBox="1"/>
          <p:nvPr/>
        </p:nvSpPr>
        <p:spPr>
          <a:xfrm>
            <a:off x="6015759" y="3090116"/>
            <a:ext cx="664440" cy="29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AB508-D320-42D9-9C99-193B79D5AB73}"/>
              </a:ext>
            </a:extLst>
          </p:cNvPr>
          <p:cNvSpPr txBox="1"/>
          <p:nvPr/>
        </p:nvSpPr>
        <p:spPr>
          <a:xfrm>
            <a:off x="5588727" y="1965419"/>
            <a:ext cx="915451" cy="63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Type II </a:t>
            </a:r>
          </a:p>
          <a:p>
            <a:pPr algn="ctr"/>
            <a:r>
              <a:rPr lang="en-AU" dirty="0"/>
              <a:t>Error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05ABF6-240C-4AE8-B32B-49E35CB8F727}"/>
              </a:ext>
            </a:extLst>
          </p:cNvPr>
          <p:cNvCxnSpPr/>
          <p:nvPr/>
        </p:nvCxnSpPr>
        <p:spPr>
          <a:xfrm flipV="1">
            <a:off x="2576599" y="1308042"/>
            <a:ext cx="0" cy="27304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eft Brace 3">
            <a:extLst>
              <a:ext uri="{FF2B5EF4-FFF2-40B4-BE49-F238E27FC236}">
                <a16:creationId xmlns:a16="http://schemas.microsoft.com/office/drawing/2014/main" id="{2B19B0F1-8F1C-432E-8100-E082FB844C8C}"/>
              </a:ext>
            </a:extLst>
          </p:cNvPr>
          <p:cNvSpPr/>
          <p:nvPr/>
        </p:nvSpPr>
        <p:spPr>
          <a:xfrm>
            <a:off x="1602785" y="3442935"/>
            <a:ext cx="213946" cy="595604"/>
          </a:xfrm>
          <a:prstGeom prst="leftBrac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25B3AB-9324-48A9-BB86-690B6B0F0835}"/>
              </a:ext>
            </a:extLst>
          </p:cNvPr>
          <p:cNvSpPr txBox="1"/>
          <p:nvPr/>
        </p:nvSpPr>
        <p:spPr>
          <a:xfrm>
            <a:off x="122302" y="2419698"/>
            <a:ext cx="146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/>
              <a:t>Rate of Occurrence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2DACD3-C03E-4987-BA6F-570650BAB5F8}"/>
              </a:ext>
            </a:extLst>
          </p:cNvPr>
          <p:cNvSpPr txBox="1"/>
          <p:nvPr/>
        </p:nvSpPr>
        <p:spPr>
          <a:xfrm>
            <a:off x="3048000" y="4364039"/>
            <a:ext cx="172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/>
              <a:t>Sample Size</a:t>
            </a:r>
          </a:p>
        </p:txBody>
      </p:sp>
    </p:spTree>
    <p:extLst>
      <p:ext uri="{BB962C8B-B14F-4D97-AF65-F5344CB8AC3E}">
        <p14:creationId xmlns:p14="http://schemas.microsoft.com/office/powerpoint/2010/main" val="6612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3DDCCF-922B-44B2-BA77-AB8063FC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When the Rarity is Unknown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E52E84-410D-4644-8726-A7D1210F9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95769" y="1260867"/>
            <a:ext cx="6402444" cy="3728744"/>
          </a:xfrm>
        </p:spPr>
        <p:txBody>
          <a:bodyPr anchor="t"/>
          <a:lstStyle/>
          <a:p>
            <a:r>
              <a:rPr lang="en-AU" sz="1600" dirty="0">
                <a:latin typeface="+mj-lt"/>
              </a:rPr>
              <a:t>An estimate of the rate of occurrence is required</a:t>
            </a:r>
          </a:p>
          <a:p>
            <a:endParaRPr lang="en-AU" sz="1600" dirty="0">
              <a:latin typeface="+mj-lt"/>
            </a:endParaRPr>
          </a:p>
          <a:p>
            <a:r>
              <a:rPr lang="en-AU" sz="1600" dirty="0">
                <a:latin typeface="+mj-lt"/>
              </a:rPr>
              <a:t>Undetected/Minimum DNA variant frequency</a:t>
            </a:r>
          </a:p>
          <a:p>
            <a:endParaRPr lang="en-AU" sz="1600" dirty="0">
              <a:latin typeface="+mj-lt"/>
            </a:endParaRPr>
          </a:p>
          <a:p>
            <a:r>
              <a:rPr lang="en-AU" sz="1600" dirty="0">
                <a:latin typeface="+mj-lt"/>
              </a:rPr>
              <a:t>When a genetic variant of interest is not observed, or observed in low proportions in the sample</a:t>
            </a:r>
          </a:p>
          <a:p>
            <a:endParaRPr lang="en-AU" sz="1600" dirty="0">
              <a:latin typeface="+mj-lt"/>
            </a:endParaRPr>
          </a:p>
          <a:p>
            <a:r>
              <a:rPr lang="en-AU" sz="1600" dirty="0" err="1">
                <a:latin typeface="+mj-lt"/>
              </a:rPr>
              <a:t>Buckleton</a:t>
            </a:r>
            <a:r>
              <a:rPr lang="en-AU" sz="1600" dirty="0">
                <a:latin typeface="+mj-lt"/>
              </a:rPr>
              <a:t>, Phillips, and Committee on Identifying the Needs of the Forensic Sciences Community, National Research Council (USA)</a:t>
            </a:r>
            <a:endParaRPr lang="en-AU" sz="2000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37B483-803F-4834-9752-0E3910D4CC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A45A0-2A21-425A-B570-D0FD89930E91}"/>
              </a:ext>
            </a:extLst>
          </p:cNvPr>
          <p:cNvSpPr txBox="1"/>
          <p:nvPr/>
        </p:nvSpPr>
        <p:spPr>
          <a:xfrm>
            <a:off x="6431536" y="3561273"/>
            <a:ext cx="256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/>
              <a:t>n</a:t>
            </a:r>
            <a:r>
              <a:rPr lang="en-AU" dirty="0"/>
              <a:t> = Primary sample size</a:t>
            </a:r>
          </a:p>
          <a:p>
            <a:pPr algn="ctr"/>
            <a:endParaRPr lang="en-AU" i="1" dirty="0"/>
          </a:p>
        </p:txBody>
      </p:sp>
      <p:sp>
        <p:nvSpPr>
          <p:cNvPr id="2" name="Rectangle 1"/>
          <p:cNvSpPr/>
          <p:nvPr/>
        </p:nvSpPr>
        <p:spPr>
          <a:xfrm>
            <a:off x="146066" y="4376973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Buckleton</a:t>
            </a:r>
            <a:r>
              <a:rPr lang="en-US" sz="700" dirty="0">
                <a:solidFill>
                  <a:srgbClr val="222222"/>
                </a:solidFill>
                <a:latin typeface="Times New Roman" panose="02020603050405020304" pitchFamily="18" charset="0"/>
              </a:rPr>
              <a:t>, J. S., Bright, J. A. and Taylor, D. eds., 2016, “Forensic DNA evidence interpretation”, CRC press.</a:t>
            </a:r>
            <a:r>
              <a:rPr lang="en-US" sz="700" dirty="0"/>
              <a:t> </a:t>
            </a:r>
            <a:endParaRPr lang="en-AU" sz="700" dirty="0"/>
          </a:p>
        </p:txBody>
      </p:sp>
      <p:sp>
        <p:nvSpPr>
          <p:cNvPr id="8" name="Rectangle 7"/>
          <p:cNvSpPr/>
          <p:nvPr/>
        </p:nvSpPr>
        <p:spPr>
          <a:xfrm>
            <a:off x="146066" y="4558725"/>
            <a:ext cx="698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latin typeface="Times New Roman" panose="02020603050405020304" pitchFamily="18" charset="0"/>
              </a:rPr>
              <a:t>National Research Council (NRC) Committee on DNA Forensic Science, 1996, “The Evaluation of Forensic DNA Evidence”, Washington, DC, National Academies Press.</a:t>
            </a:r>
            <a:r>
              <a:rPr lang="en-US" sz="800" dirty="0"/>
              <a:t> </a:t>
            </a:r>
            <a:endParaRPr lang="en-AU" sz="800" dirty="0"/>
          </a:p>
        </p:txBody>
      </p:sp>
      <p:sp>
        <p:nvSpPr>
          <p:cNvPr id="9" name="Rectangle 8"/>
          <p:cNvSpPr/>
          <p:nvPr/>
        </p:nvSpPr>
        <p:spPr>
          <a:xfrm>
            <a:off x="146066" y="4835723"/>
            <a:ext cx="66340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700" dirty="0">
                <a:latin typeface="Times New Roman" panose="02020603050405020304" pitchFamily="18" charset="0"/>
              </a:rPr>
              <a:t>Phillips, C., Salas, A., Sanchez, J. J., </a:t>
            </a:r>
            <a:r>
              <a:rPr lang="en-AU" sz="700" dirty="0" err="1">
                <a:latin typeface="Times New Roman" panose="02020603050405020304" pitchFamily="18" charset="0"/>
              </a:rPr>
              <a:t>Fondevila</a:t>
            </a:r>
            <a:r>
              <a:rPr lang="en-AU" sz="700" dirty="0">
                <a:latin typeface="Times New Roman" panose="02020603050405020304" pitchFamily="18" charset="0"/>
              </a:rPr>
              <a:t>, M., Gomez-Tato, A., Alvarez-Dios, J., </a:t>
            </a:r>
            <a:r>
              <a:rPr lang="en-AU" sz="700" dirty="0" err="1">
                <a:latin typeface="Times New Roman" panose="02020603050405020304" pitchFamily="18" charset="0"/>
              </a:rPr>
              <a:t>Calaza</a:t>
            </a:r>
            <a:r>
              <a:rPr lang="en-AU" sz="700" dirty="0">
                <a:latin typeface="Times New Roman" panose="02020603050405020304" pitchFamily="18" charset="0"/>
              </a:rPr>
              <a:t>, M., de Cal, M. C., Ballard, D., </a:t>
            </a:r>
            <a:r>
              <a:rPr lang="en-AU" sz="700" dirty="0" err="1">
                <a:latin typeface="Times New Roman" panose="02020603050405020304" pitchFamily="18" charset="0"/>
              </a:rPr>
              <a:t>Lareu</a:t>
            </a:r>
            <a:r>
              <a:rPr lang="en-AU" sz="700" dirty="0">
                <a:latin typeface="Times New Roman" panose="02020603050405020304" pitchFamily="18" charset="0"/>
              </a:rPr>
              <a:t>, M. V. and </a:t>
            </a:r>
            <a:r>
              <a:rPr lang="en-AU" sz="700" dirty="0" err="1">
                <a:latin typeface="Times New Roman" panose="02020603050405020304" pitchFamily="18" charset="0"/>
              </a:rPr>
              <a:t>Carracedo</a:t>
            </a:r>
            <a:r>
              <a:rPr lang="en-AU" sz="700" dirty="0">
                <a:latin typeface="Times New Roman" panose="02020603050405020304" pitchFamily="18" charset="0"/>
              </a:rPr>
              <a:t>, A., 2007, “Inferring ancestral origin using a single multiplex assay of ancestry-informative marker SNPs”, Forensic Science International: Genetics, 1, 273-280.</a:t>
            </a:r>
            <a:r>
              <a:rPr lang="en-AU" sz="700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5A6618-7996-4E68-8BED-8FB4A1942776}"/>
              </a:ext>
            </a:extLst>
          </p:cNvPr>
          <p:cNvGrpSpPr/>
          <p:nvPr/>
        </p:nvGrpSpPr>
        <p:grpSpPr>
          <a:xfrm>
            <a:off x="6390132" y="1599720"/>
            <a:ext cx="2606804" cy="1982204"/>
            <a:chOff x="6390132" y="1599720"/>
            <a:chExt cx="2606804" cy="19822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0EA7C33-E667-45F4-B095-54E2DE571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0132" y="1599720"/>
              <a:ext cx="2606804" cy="194406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2E5244-FE13-49E7-A4EE-1199E137D83A}"/>
                </a:ext>
              </a:extLst>
            </p:cNvPr>
            <p:cNvSpPr txBox="1"/>
            <p:nvPr/>
          </p:nvSpPr>
          <p:spPr>
            <a:xfrm>
              <a:off x="8133100" y="1953048"/>
              <a:ext cx="2286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dirty="0"/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55C45A-733F-40AE-A65F-6360A3F990D2}"/>
                </a:ext>
              </a:extLst>
            </p:cNvPr>
            <p:cNvSpPr txBox="1"/>
            <p:nvPr/>
          </p:nvSpPr>
          <p:spPr>
            <a:xfrm>
              <a:off x="8153272" y="2614153"/>
              <a:ext cx="2286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dirty="0"/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2E04D8-AF89-4357-A2F5-9863FDF762C3}"/>
                </a:ext>
              </a:extLst>
            </p:cNvPr>
            <p:cNvSpPr txBox="1"/>
            <p:nvPr/>
          </p:nvSpPr>
          <p:spPr>
            <a:xfrm>
              <a:off x="8381872" y="3274147"/>
              <a:ext cx="3856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dirty="0"/>
                <a:t>2n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632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68CC80-11BF-4993-8D59-CA01043EE1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AB4967D-9DC1-40E2-8444-62C33A5CA4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260563"/>
              </p:ext>
            </p:extLst>
          </p:nvPr>
        </p:nvGraphicFramePr>
        <p:xfrm>
          <a:off x="230701" y="948018"/>
          <a:ext cx="5531364" cy="360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4BAD3CD-2FF2-4068-B089-180778958B8B}"/>
              </a:ext>
            </a:extLst>
          </p:cNvPr>
          <p:cNvSpPr txBox="1"/>
          <p:nvPr/>
        </p:nvSpPr>
        <p:spPr>
          <a:xfrm>
            <a:off x="5847550" y="1154045"/>
            <a:ext cx="32578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To compare: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Primary sample of 104 Japanese individuals living in Tokyo (data obtained from the 1000Genomes Project)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estimated Undetected/Minimum DNA variant frequency for each method was then used in Green and Young’s formula to calculate the required secondary sample size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6B7AE3-B0D0-4FCE-9640-5DFDE81C1E9E}"/>
              </a:ext>
            </a:extLst>
          </p:cNvPr>
          <p:cNvCxnSpPr/>
          <p:nvPr/>
        </p:nvCxnSpPr>
        <p:spPr>
          <a:xfrm flipH="1">
            <a:off x="1690487" y="3722916"/>
            <a:ext cx="2720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136F4DB-9064-4F39-8770-E017AC920C08}"/>
              </a:ext>
            </a:extLst>
          </p:cNvPr>
          <p:cNvSpPr txBox="1"/>
          <p:nvPr/>
        </p:nvSpPr>
        <p:spPr>
          <a:xfrm>
            <a:off x="4410635" y="3542131"/>
            <a:ext cx="998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 = 104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968662B1-01FC-45F8-A118-455E50C7FBE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95257855"/>
                  </p:ext>
                </p:extLst>
              </p:nvPr>
            </p:nvGraphicFramePr>
            <p:xfrm>
              <a:off x="2406942" y="245396"/>
              <a:ext cx="6005233" cy="59531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968662B1-01FC-45F8-A118-455E50C7FBE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95257855"/>
                  </p:ext>
                </p:extLst>
              </p:nvPr>
            </p:nvGraphicFramePr>
            <p:xfrm>
              <a:off x="2406942" y="245396"/>
              <a:ext cx="6005233" cy="59531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5531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71D79-BA33-4E40-A946-112B9AC3A9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0C3D60-DC67-4E4D-B026-EE1D9EBBF308}"/>
              </a:ext>
            </a:extLst>
          </p:cNvPr>
          <p:cNvGrpSpPr/>
          <p:nvPr/>
        </p:nvGrpSpPr>
        <p:grpSpPr>
          <a:xfrm>
            <a:off x="92119" y="2333240"/>
            <a:ext cx="1807509" cy="1027206"/>
            <a:chOff x="313284" y="966135"/>
            <a:chExt cx="1807509" cy="10272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C56FE3E-DC3D-4352-B119-D5EFBEA62C25}"/>
                </a:ext>
              </a:extLst>
            </p:cNvPr>
            <p:cNvGrpSpPr/>
            <p:nvPr/>
          </p:nvGrpSpPr>
          <p:grpSpPr>
            <a:xfrm>
              <a:off x="484094" y="966135"/>
              <a:ext cx="1414388" cy="773483"/>
              <a:chOff x="919590" y="3265016"/>
              <a:chExt cx="2658602" cy="145390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6CB4B48-EA21-4CD6-A503-7AE9B7B084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49242" b="18984"/>
              <a:stretch/>
            </p:blipFill>
            <p:spPr>
              <a:xfrm>
                <a:off x="919590" y="3460749"/>
                <a:ext cx="1339308" cy="1258171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C2F742F-45B0-4656-AC46-9AE3F84D09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000" b="18984"/>
              <a:stretch/>
            </p:blipFill>
            <p:spPr>
              <a:xfrm>
                <a:off x="2258898" y="3460749"/>
                <a:ext cx="1319294" cy="1258171"/>
              </a:xfrm>
              <a:prstGeom prst="rect">
                <a:avLst/>
              </a:prstGeom>
            </p:spPr>
          </p:pic>
          <p:pic>
            <p:nvPicPr>
              <p:cNvPr id="8" name="Picture 4" descr="Flag of Australia.svg">
                <a:extLst>
                  <a:ext uri="{FF2B5EF4-FFF2-40B4-BE49-F238E27FC236}">
                    <a16:creationId xmlns:a16="http://schemas.microsoft.com/office/drawing/2014/main" id="{08850219-000A-4F65-ACEF-910F6314D3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511" y="3265016"/>
                <a:ext cx="391466" cy="195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mage result for japanese flag">
                <a:extLst>
                  <a:ext uri="{FF2B5EF4-FFF2-40B4-BE49-F238E27FC236}">
                    <a16:creationId xmlns:a16="http://schemas.microsoft.com/office/drawing/2014/main" id="{A9074B0A-6616-4404-87EB-3A8BC38ED8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7477" y="3273091"/>
                <a:ext cx="281487" cy="18765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2C1A78-C374-4FF1-9809-9A358B8413E4}"/>
                </a:ext>
              </a:extLst>
            </p:cNvPr>
            <p:cNvSpPr txBox="1"/>
            <p:nvPr/>
          </p:nvSpPr>
          <p:spPr>
            <a:xfrm>
              <a:off x="313284" y="1685564"/>
              <a:ext cx="18075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/>
                <a:t>Primary Sample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9989A6-9EF2-4886-AFEE-F0C56CBF01A0}"/>
              </a:ext>
            </a:extLst>
          </p:cNvPr>
          <p:cNvGrpSpPr/>
          <p:nvPr/>
        </p:nvGrpSpPr>
        <p:grpSpPr>
          <a:xfrm>
            <a:off x="7051800" y="2264110"/>
            <a:ext cx="2008071" cy="1293839"/>
            <a:chOff x="192576" y="3658261"/>
            <a:chExt cx="2008071" cy="12938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7B92936-3A3C-4188-92AF-AC0771209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2576" y="3658261"/>
              <a:ext cx="2008071" cy="102961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527EF6-E2B2-4638-BF6E-7DB50D831494}"/>
                </a:ext>
              </a:extLst>
            </p:cNvPr>
            <p:cNvSpPr txBox="1"/>
            <p:nvPr/>
          </p:nvSpPr>
          <p:spPr>
            <a:xfrm>
              <a:off x="192576" y="4644323"/>
              <a:ext cx="20080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/>
                <a:t>Secondary Sample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F2A2A4-C90F-4B1C-BEA5-7FA532B5337C}"/>
              </a:ext>
            </a:extLst>
          </p:cNvPr>
          <p:cNvSpPr/>
          <p:nvPr/>
        </p:nvSpPr>
        <p:spPr>
          <a:xfrm>
            <a:off x="2367545" y="969230"/>
            <a:ext cx="4349163" cy="146765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10FCC0F-9689-4417-B16F-44B4E91B8F5E}"/>
              </a:ext>
            </a:extLst>
          </p:cNvPr>
          <p:cNvSpPr/>
          <p:nvPr/>
        </p:nvSpPr>
        <p:spPr>
          <a:xfrm rot="16200000">
            <a:off x="4388403" y="1607450"/>
            <a:ext cx="142263" cy="224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E22798-2574-4FCE-8496-A3D3DBEA4DF0}"/>
              </a:ext>
            </a:extLst>
          </p:cNvPr>
          <p:cNvSpPr txBox="1"/>
          <p:nvPr/>
        </p:nvSpPr>
        <p:spPr>
          <a:xfrm>
            <a:off x="4572000" y="1517907"/>
            <a:ext cx="45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i="1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0280B9-6883-4D27-82F3-8799A6B9F5FD}"/>
                  </a:ext>
                </a:extLst>
              </p:cNvPr>
              <p:cNvSpPr txBox="1"/>
              <p:nvPr/>
            </p:nvSpPr>
            <p:spPr>
              <a:xfrm>
                <a:off x="5280637" y="1471260"/>
                <a:ext cx="1278567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AU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AU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AU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AU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AU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0280B9-6883-4D27-82F3-8799A6B9F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637" y="1471260"/>
                <a:ext cx="1278567" cy="462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6129058-27A9-4EDC-A44F-40C7BBBE0E4A}"/>
              </a:ext>
            </a:extLst>
          </p:cNvPr>
          <p:cNvSpPr txBox="1"/>
          <p:nvPr/>
        </p:nvSpPr>
        <p:spPr>
          <a:xfrm>
            <a:off x="3692175" y="613842"/>
            <a:ext cx="1990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/>
              <a:t>Where </a:t>
            </a:r>
            <a:r>
              <a:rPr lang="en-AU" b="1" i="1" u="sng" dirty="0"/>
              <a:t>m</a:t>
            </a:r>
            <a:r>
              <a:rPr lang="en-AU" b="1" u="sng" dirty="0"/>
              <a:t> is unknown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E27502BE-393A-4735-9BDE-5000235A1BD9}"/>
              </a:ext>
            </a:extLst>
          </p:cNvPr>
          <p:cNvSpPr/>
          <p:nvPr/>
        </p:nvSpPr>
        <p:spPr>
          <a:xfrm rot="16200000">
            <a:off x="5011700" y="1616050"/>
            <a:ext cx="142263" cy="224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9E5B812-0D80-4DC3-B671-6E8052DF9034}"/>
              </a:ext>
            </a:extLst>
          </p:cNvPr>
          <p:cNvSpPr/>
          <p:nvPr/>
        </p:nvSpPr>
        <p:spPr>
          <a:xfrm>
            <a:off x="2367544" y="3071186"/>
            <a:ext cx="4349163" cy="146765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3BF12B-12CB-4A2E-A523-5FE18F014E06}"/>
              </a:ext>
            </a:extLst>
          </p:cNvPr>
          <p:cNvSpPr txBox="1"/>
          <p:nvPr/>
        </p:nvSpPr>
        <p:spPr>
          <a:xfrm>
            <a:off x="3699222" y="2715798"/>
            <a:ext cx="1990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/>
              <a:t>Where </a:t>
            </a:r>
            <a:r>
              <a:rPr lang="en-AU" b="1" i="1" u="sng" dirty="0"/>
              <a:t>m</a:t>
            </a:r>
            <a:r>
              <a:rPr lang="en-AU" b="1" u="sng" dirty="0"/>
              <a:t> is known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D5F15D-22CA-472F-9F36-67095C4242E8}"/>
                  </a:ext>
                </a:extLst>
              </p:cNvPr>
              <p:cNvSpPr txBox="1"/>
              <p:nvPr/>
            </p:nvSpPr>
            <p:spPr>
              <a:xfrm>
                <a:off x="3303375" y="3458057"/>
                <a:ext cx="2537249" cy="6939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D5F15D-22CA-472F-9F36-67095C424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375" y="3458057"/>
                <a:ext cx="2537249" cy="6939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77FC4547-37E5-4C2F-9B24-1ABF61BD84E8}"/>
              </a:ext>
            </a:extLst>
          </p:cNvPr>
          <p:cNvCxnSpPr>
            <a:cxnSpLocks/>
            <a:stCxn id="7" idx="3"/>
            <a:endCxn id="3" idx="1"/>
          </p:cNvCxnSpPr>
          <p:nvPr/>
        </p:nvCxnSpPr>
        <p:spPr>
          <a:xfrm flipV="1">
            <a:off x="1677317" y="1703055"/>
            <a:ext cx="690228" cy="106899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120954EF-FA1F-4105-A401-F56E0703A804}"/>
              </a:ext>
            </a:extLst>
          </p:cNvPr>
          <p:cNvCxnSpPr>
            <a:cxnSpLocks/>
            <a:stCxn id="7" idx="3"/>
            <a:endCxn id="34" idx="1"/>
          </p:cNvCxnSpPr>
          <p:nvPr/>
        </p:nvCxnSpPr>
        <p:spPr>
          <a:xfrm>
            <a:off x="1677317" y="2772047"/>
            <a:ext cx="690227" cy="103296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AB0BCB9D-1662-4755-8FFD-ED44ADA2F34D}"/>
              </a:ext>
            </a:extLst>
          </p:cNvPr>
          <p:cNvCxnSpPr>
            <a:cxnSpLocks/>
            <a:stCxn id="3" idx="3"/>
            <a:endCxn id="10" idx="1"/>
          </p:cNvCxnSpPr>
          <p:nvPr/>
        </p:nvCxnSpPr>
        <p:spPr>
          <a:xfrm>
            <a:off x="6716708" y="1703055"/>
            <a:ext cx="335092" cy="107586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00EF1B41-9DC0-4102-8D65-71215F4A43FA}"/>
              </a:ext>
            </a:extLst>
          </p:cNvPr>
          <p:cNvCxnSpPr>
            <a:cxnSpLocks/>
            <a:stCxn id="34" idx="3"/>
            <a:endCxn id="10" idx="1"/>
          </p:cNvCxnSpPr>
          <p:nvPr/>
        </p:nvCxnSpPr>
        <p:spPr>
          <a:xfrm flipV="1">
            <a:off x="6716707" y="2778918"/>
            <a:ext cx="335093" cy="102609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3249DC0E-3DE1-43F4-A6DE-2E98A9551B64}"/>
              </a:ext>
            </a:extLst>
          </p:cNvPr>
          <p:cNvCxnSpPr>
            <a:cxnSpLocks/>
            <a:stCxn id="34" idx="2"/>
            <a:endCxn id="11" idx="2"/>
          </p:cNvCxnSpPr>
          <p:nvPr/>
        </p:nvCxnSpPr>
        <p:spPr>
          <a:xfrm rot="5400000" flipH="1">
            <a:off x="2179805" y="2176515"/>
            <a:ext cx="1178390" cy="3546252"/>
          </a:xfrm>
          <a:prstGeom prst="bentConnector3">
            <a:avLst>
              <a:gd name="adj1" fmla="val -28528"/>
            </a:avLst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31414E2-E5EF-4C34-947E-CA2818DE4D64}"/>
              </a:ext>
            </a:extLst>
          </p:cNvPr>
          <p:cNvSpPr txBox="1"/>
          <p:nvPr/>
        </p:nvSpPr>
        <p:spPr>
          <a:xfrm>
            <a:off x="2549879" y="3169523"/>
            <a:ext cx="1309460" cy="3063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i="1" dirty="0"/>
              <a:t>Pre-sampling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5A8555-D713-4E8E-8373-017EDDEA3423}"/>
              </a:ext>
            </a:extLst>
          </p:cNvPr>
          <p:cNvSpPr txBox="1"/>
          <p:nvPr/>
        </p:nvSpPr>
        <p:spPr>
          <a:xfrm>
            <a:off x="6844553" y="174812"/>
            <a:ext cx="189603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i="1" dirty="0"/>
              <a:t>m</a:t>
            </a:r>
            <a:r>
              <a:rPr lang="en-AU" dirty="0"/>
              <a:t> = Event’s rate of occurrence</a:t>
            </a:r>
            <a:endParaRPr lang="en-AU" i="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0D35DAF-A126-49D5-ADD9-82B2E181E29D}"/>
              </a:ext>
            </a:extLst>
          </p:cNvPr>
          <p:cNvGrpSpPr/>
          <p:nvPr/>
        </p:nvGrpSpPr>
        <p:grpSpPr>
          <a:xfrm>
            <a:off x="2432868" y="1320864"/>
            <a:ext cx="1881880" cy="836889"/>
            <a:chOff x="6390132" y="1599720"/>
            <a:chExt cx="2606804" cy="1330323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AFE9188-162E-4BC3-AA5A-813880E34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32089"/>
            <a:stretch/>
          </p:blipFill>
          <p:spPr>
            <a:xfrm>
              <a:off x="6390132" y="1599720"/>
              <a:ext cx="2606804" cy="132022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7682CC-5B20-4857-B6FA-E865596AF5BA}"/>
                </a:ext>
              </a:extLst>
            </p:cNvPr>
            <p:cNvSpPr txBox="1"/>
            <p:nvPr/>
          </p:nvSpPr>
          <p:spPr>
            <a:xfrm>
              <a:off x="8165324" y="1944747"/>
              <a:ext cx="152337" cy="3424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6B39DDD-7B19-4751-BB1F-B10E2AE85D79}"/>
                </a:ext>
              </a:extLst>
            </p:cNvPr>
            <p:cNvSpPr txBox="1"/>
            <p:nvPr/>
          </p:nvSpPr>
          <p:spPr>
            <a:xfrm>
              <a:off x="8223112" y="2612035"/>
              <a:ext cx="132166" cy="3180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sz="700" dirty="0"/>
                <a:t>2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67B614C7-1A59-4BDB-8B24-CAF53F8A9BCF}"/>
              </a:ext>
            </a:extLst>
          </p:cNvPr>
          <p:cNvSpPr txBox="1"/>
          <p:nvPr/>
        </p:nvSpPr>
        <p:spPr>
          <a:xfrm>
            <a:off x="2491650" y="1027196"/>
            <a:ext cx="1309460" cy="3063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i="1" dirty="0"/>
              <a:t>Post-sampling</a:t>
            </a:r>
          </a:p>
        </p:txBody>
      </p:sp>
    </p:spTree>
    <p:extLst>
      <p:ext uri="{BB962C8B-B14F-4D97-AF65-F5344CB8AC3E}">
        <p14:creationId xmlns:p14="http://schemas.microsoft.com/office/powerpoint/2010/main" val="242515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/>
      <p:bldP spid="16" grpId="0"/>
      <p:bldP spid="18" grpId="0"/>
      <p:bldP spid="33" grpId="0" animBg="1"/>
      <p:bldP spid="34" grpId="0" animBg="1"/>
      <p:bldP spid="35" grpId="0"/>
      <p:bldP spid="36" grpId="0"/>
      <p:bldP spid="53" grpId="0" animBg="1"/>
      <p:bldP spid="2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8A8AE7-442C-4DDA-9E55-A112CF2D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Shocking Sample Sizes!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FC70BB-284C-4CE0-B586-C725916A6C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38C451-348E-46A2-BC91-88A3C92DC126}"/>
              </a:ext>
            </a:extLst>
          </p:cNvPr>
          <p:cNvSpPr/>
          <p:nvPr/>
        </p:nvSpPr>
        <p:spPr>
          <a:xfrm>
            <a:off x="648800" y="1379790"/>
            <a:ext cx="6755300" cy="659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1100" dirty="0" err="1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Soundararajan</a:t>
            </a:r>
            <a:r>
              <a:rPr lang="en-AU" sz="1100" dirty="0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U., Yun, L., Shi, M., Kidd, K. K., 2016, “Minimal SNP overlap among multiple panels of ancestry informative markers argues for more international collaboration”, Forensic Science International: Genetics, 23,25-32.</a:t>
            </a:r>
            <a:endParaRPr lang="en-AU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D14A26-D236-4F3F-9D2B-07F87B183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00" y="2260601"/>
            <a:ext cx="7543800" cy="140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91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8A8AE7-442C-4DDA-9E55-A112CF2D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Shocking Sample Sizes!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FC70BB-284C-4CE0-B586-C725916A6C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B34A7C-CDC1-4F60-BAD8-C108FD381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763961"/>
              </p:ext>
            </p:extLst>
          </p:nvPr>
        </p:nvGraphicFramePr>
        <p:xfrm>
          <a:off x="872025" y="2121270"/>
          <a:ext cx="5200650" cy="2697480"/>
        </p:xfrm>
        <a:graphic>
          <a:graphicData uri="http://schemas.openxmlformats.org/drawingml/2006/table">
            <a:tbl>
              <a:tblPr firstRow="1" lastRow="1" bandRow="1">
                <a:tableStyleId>{3C2FFA5D-87B4-456A-9821-1D502468CF0F}</a:tableStyleId>
              </a:tblPr>
              <a:tblGrid>
                <a:gridCol w="2600325">
                  <a:extLst>
                    <a:ext uri="{9D8B030D-6E8A-4147-A177-3AD203B41FA5}">
                      <a16:colId xmlns:a16="http://schemas.microsoft.com/office/drawing/2014/main" val="1505102895"/>
                    </a:ext>
                  </a:extLst>
                </a:gridCol>
                <a:gridCol w="2600325">
                  <a:extLst>
                    <a:ext uri="{9D8B030D-6E8A-4147-A177-3AD203B41FA5}">
                      <a16:colId xmlns:a16="http://schemas.microsoft.com/office/drawing/2014/main" val="306358381"/>
                    </a:ext>
                  </a:extLst>
                </a:gridCol>
              </a:tblGrid>
              <a:tr h="44958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Sample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Number of Observations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1608174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 –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1502099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21 –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7982580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51 – 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4019343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101 –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091576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91011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438C451-348E-46A2-BC91-88A3C92DC126}"/>
              </a:ext>
            </a:extLst>
          </p:cNvPr>
          <p:cNvSpPr/>
          <p:nvPr/>
        </p:nvSpPr>
        <p:spPr>
          <a:xfrm>
            <a:off x="648800" y="1379790"/>
            <a:ext cx="6755300" cy="659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1100" dirty="0" err="1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Soundararajan</a:t>
            </a:r>
            <a:r>
              <a:rPr lang="en-AU" sz="1100" dirty="0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U., Yun, L., Shi, M., Kidd, K. K., 2016, “Minimal SNP overlap among multiple panels of ancestry informative markers argues for more international collaboration”, Forensic Science International: Genetics, 23,25-32.</a:t>
            </a:r>
            <a:endParaRPr lang="en-AU" sz="10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86A7BB-597C-4A85-BF57-DA3CE7CF36BD}"/>
              </a:ext>
            </a:extLst>
          </p:cNvPr>
          <p:cNvSpPr txBox="1"/>
          <p:nvPr/>
        </p:nvSpPr>
        <p:spPr>
          <a:xfrm>
            <a:off x="6781800" y="2400300"/>
            <a:ext cx="2101850" cy="7386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i="1" dirty="0"/>
              <a:t>e.g.</a:t>
            </a:r>
            <a:r>
              <a:rPr lang="en-AU" dirty="0"/>
              <a:t> 6 populations that are represented by 1 – 20 individuals</a:t>
            </a:r>
            <a:endParaRPr lang="en-AU" i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40B7566-6CD3-4167-AF9A-0732A14B67AA}"/>
              </a:ext>
            </a:extLst>
          </p:cNvPr>
          <p:cNvSpPr/>
          <p:nvPr/>
        </p:nvSpPr>
        <p:spPr>
          <a:xfrm rot="10800000">
            <a:off x="6268487" y="2711449"/>
            <a:ext cx="317500" cy="1905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451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A2ACF-E46E-4533-994A-7D7EFFDC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</p:spPr>
        <p:txBody>
          <a:bodyPr/>
          <a:lstStyle/>
          <a:p>
            <a:r>
              <a:rPr lang="en-AU" dirty="0">
                <a:latin typeface="+mj-lt"/>
              </a:rPr>
              <a:t>Recommendations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4793F3-39ED-42CF-985D-6E22C45E78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F5FA2-7366-4BA8-B642-E5BBA09876E1}"/>
              </a:ext>
            </a:extLst>
          </p:cNvPr>
          <p:cNvSpPr txBox="1"/>
          <p:nvPr/>
        </p:nvSpPr>
        <p:spPr>
          <a:xfrm>
            <a:off x="216406" y="1544349"/>
            <a:ext cx="2440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i="1" u="sng" dirty="0"/>
              <a:t>Collaborative Approach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1200" dirty="0"/>
              <a:t>Correctly pool previous published data to create larger, more accessible sample data</a:t>
            </a:r>
          </a:p>
          <a:p>
            <a:pPr lvl="1" algn="just"/>
            <a:endParaRPr lang="en-AU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DA2BE-5FCD-4E3E-B73A-72AC057D8F55}"/>
              </a:ext>
            </a:extLst>
          </p:cNvPr>
          <p:cNvSpPr txBox="1"/>
          <p:nvPr/>
        </p:nvSpPr>
        <p:spPr>
          <a:xfrm>
            <a:off x="2942532" y="1544349"/>
            <a:ext cx="2844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AU" sz="1200" i="1" u="sng" dirty="0"/>
              <a:t>Updated Reporting Guideline Approach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n-AU" sz="1200" dirty="0"/>
              <a:t>Where sufficient samples are not available, report the limitations of the small sample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n-AU" sz="1200" dirty="0"/>
              <a:t>e.g. “This sample of </a:t>
            </a:r>
            <a:r>
              <a:rPr lang="en-AU" sz="1200" i="1" dirty="0"/>
              <a:t>n</a:t>
            </a:r>
            <a:r>
              <a:rPr lang="en-AU" sz="1200" dirty="0"/>
              <a:t> = 40 is only able to reliably detect an event as rare as 7%...”</a:t>
            </a:r>
          </a:p>
          <a:p>
            <a:pPr lvl="1" algn="just"/>
            <a:endParaRPr lang="en-AU" sz="1200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EFBECCF1-E2F2-40C8-A658-58D87ED90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22" y="2619102"/>
            <a:ext cx="2506788" cy="14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porting guidelines">
            <a:extLst>
              <a:ext uri="{FF2B5EF4-FFF2-40B4-BE49-F238E27FC236}">
                <a16:creationId xmlns:a16="http://schemas.microsoft.com/office/drawing/2014/main" id="{61A4F312-08E6-42D4-8416-07341F1AC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32" y="3067947"/>
            <a:ext cx="2708827" cy="168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4652EA-97B0-484A-994D-6882B97EFAD4}"/>
              </a:ext>
            </a:extLst>
          </p:cNvPr>
          <p:cNvSpPr txBox="1"/>
          <p:nvPr/>
        </p:nvSpPr>
        <p:spPr>
          <a:xfrm>
            <a:off x="5933057" y="1554290"/>
            <a:ext cx="2844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AU" sz="1200" i="1" u="sng" dirty="0"/>
              <a:t>Updated Database Construction Guideline Approach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n-AU" sz="1200" dirty="0"/>
              <a:t>Utilise rare event detection methodology when creating DNA databases for Forensic casework and research</a:t>
            </a:r>
          </a:p>
          <a:p>
            <a:pPr lvl="1" algn="just"/>
            <a:endParaRPr lang="en-AU" sz="1200" dirty="0"/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AA542A33-ED3C-4F76-82BE-E5D6607FF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09" y="2864118"/>
            <a:ext cx="2425609" cy="115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092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B252A-270A-4735-8F0E-BA7F94E2A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Acknowledgements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45DF5F-7F4A-42C9-A443-E36EB51490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D9A645-4974-4216-9075-52F035DCED6E}"/>
              </a:ext>
            </a:extLst>
          </p:cNvPr>
          <p:cNvSpPr txBox="1">
            <a:spLocks/>
          </p:cNvSpPr>
          <p:nvPr/>
        </p:nvSpPr>
        <p:spPr>
          <a:xfrm>
            <a:off x="107180" y="1508100"/>
            <a:ext cx="4662940" cy="363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en-A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– Australian Army Research Centre</a:t>
            </a:r>
          </a:p>
          <a:p>
            <a:endParaRPr lang="en-A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Unrecovered War Casualties – Army </a:t>
            </a:r>
          </a:p>
          <a:p>
            <a:endParaRPr lang="en-A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Supervisor – Associate Professor Albert </a:t>
            </a:r>
            <a:r>
              <a:rPr lang="en-A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Gabric</a:t>
            </a:r>
            <a:endParaRPr lang="en-A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indent="0">
              <a:buNone/>
            </a:pPr>
            <a:endParaRPr lang="en-A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Supervisors – Adjunct Associate Professor Janet Chaseling &amp; </a:t>
            </a:r>
            <a:r>
              <a:rPr lang="en-A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A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Kirsty Wright</a:t>
            </a:r>
          </a:p>
          <a:p>
            <a:endParaRPr lang="en-A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 Research Team Members – Andrew Ghaiyed, Jasmine Connell, Melinda Mitchell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1551974-0AB2-4A88-9919-DEE798455520}"/>
              </a:ext>
            </a:extLst>
          </p:cNvPr>
          <p:cNvSpPr txBox="1">
            <a:spLocks/>
          </p:cNvSpPr>
          <p:nvPr/>
        </p:nvSpPr>
        <p:spPr>
          <a:xfrm>
            <a:off x="4693920" y="1491000"/>
            <a:ext cx="412954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Griffith University</a:t>
            </a:r>
          </a:p>
          <a:p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Institute of Health and Biomedical Innovation, Queensland University of Technology</a:t>
            </a:r>
          </a:p>
          <a:p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Genomic Research Centre</a:t>
            </a:r>
          </a:p>
          <a:p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Dimitrios</a:t>
            </a:r>
            <a:r>
              <a:rPr lang="en-A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Vagenas</a:t>
            </a:r>
            <a:endParaRPr lang="en-A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1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B2108-087B-49CA-84B2-1AFD011B30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1026" name="Picture 2" descr="Image result for commercial ancestry companies">
            <a:extLst>
              <a:ext uri="{FF2B5EF4-FFF2-40B4-BE49-F238E27FC236}">
                <a16:creationId xmlns:a16="http://schemas.microsoft.com/office/drawing/2014/main" id="{3588B79C-75C0-4E84-A289-80767AAAF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7" b="35499"/>
          <a:stretch/>
        </p:blipFill>
        <p:spPr bwMode="auto">
          <a:xfrm>
            <a:off x="150632" y="849085"/>
            <a:ext cx="3800475" cy="7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mmercial ancestry companies">
            <a:extLst>
              <a:ext uri="{FF2B5EF4-FFF2-40B4-BE49-F238E27FC236}">
                <a16:creationId xmlns:a16="http://schemas.microsoft.com/office/drawing/2014/main" id="{B653D7D4-EC7D-424C-9DBC-3DF90532D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07" y="530406"/>
            <a:ext cx="2131695" cy="14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A909DFFC-E99F-49C0-86B5-0083486A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43" y="390252"/>
            <a:ext cx="1853293" cy="185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B6DE3E-3981-4E71-BA91-017FFA5CC62F}"/>
              </a:ext>
            </a:extLst>
          </p:cNvPr>
          <p:cNvSpPr txBox="1"/>
          <p:nvPr/>
        </p:nvSpPr>
        <p:spPr>
          <a:xfrm>
            <a:off x="561703" y="2119331"/>
            <a:ext cx="4010297" cy="21452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000" dirty="0"/>
              <a:t>“…her muscle force would probably be great for quick movements like boxing and basketball, and that she has the cardiac output for long endurance bike rides or runs.”</a:t>
            </a:r>
          </a:p>
        </p:txBody>
      </p:sp>
      <p:pic>
        <p:nvPicPr>
          <p:cNvPr id="1034" name="Picture 10" descr="https://i.kinja-img.com/gawker-media/image/upload/t_original/yapzoyb2magmnuoaaav5.jpg">
            <a:extLst>
              <a:ext uri="{FF2B5EF4-FFF2-40B4-BE49-F238E27FC236}">
                <a16:creationId xmlns:a16="http://schemas.microsoft.com/office/drawing/2014/main" id="{ED26D4CE-29D1-47A9-99FB-55288593A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935" y="2295526"/>
            <a:ext cx="3078326" cy="179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1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A7DC-9841-4971-B85C-A0851015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Case 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B65DE-246B-4E29-BB40-E320D1D07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+mj-lt"/>
              </a:rPr>
              <a:t>3</a:t>
            </a:fld>
            <a:endParaRPr lang="en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AFC049-27D5-48B7-81BE-D591BB23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42" b="18984"/>
          <a:stretch/>
        </p:blipFill>
        <p:spPr>
          <a:xfrm>
            <a:off x="1055756" y="1368833"/>
            <a:ext cx="2295342" cy="21562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1D0988-06FE-4F7C-9BD2-11A49CB5A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18984"/>
          <a:stretch/>
        </p:blipFill>
        <p:spPr>
          <a:xfrm>
            <a:off x="5443707" y="1368833"/>
            <a:ext cx="2261043" cy="21562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76D9DF-57B0-4D01-8AE6-E5F933FED7C9}"/>
              </a:ext>
            </a:extLst>
          </p:cNvPr>
          <p:cNvSpPr txBox="1"/>
          <p:nvPr/>
        </p:nvSpPr>
        <p:spPr>
          <a:xfrm>
            <a:off x="540164" y="3602544"/>
            <a:ext cx="3185721" cy="8512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Sample taken from </a:t>
            </a:r>
            <a:r>
              <a:rPr lang="en-AU" sz="1100" b="1" dirty="0">
                <a:latin typeface="Arial" panose="020B0604020202020204" pitchFamily="34" charset="0"/>
                <a:cs typeface="Arial" panose="020B0604020202020204" pitchFamily="34" charset="0"/>
              </a:rPr>
              <a:t>POPULATION A</a:t>
            </a:r>
          </a:p>
          <a:p>
            <a:pPr algn="ctr"/>
            <a:r>
              <a:rPr lang="en-AU" sz="1100" i="1" dirty="0"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/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Variant </a:t>
            </a:r>
            <a:r>
              <a:rPr lang="en-AU" sz="11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 occurrence = 100%</a:t>
            </a:r>
          </a:p>
          <a:p>
            <a:pPr algn="ctr"/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Variant </a:t>
            </a:r>
            <a:r>
              <a:rPr lang="en-AU" sz="11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 occurrence = 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DA242D-7914-4DE3-8AB4-5558B2A3832B}"/>
              </a:ext>
            </a:extLst>
          </p:cNvPr>
          <p:cNvSpPr txBox="1"/>
          <p:nvPr/>
        </p:nvSpPr>
        <p:spPr>
          <a:xfrm>
            <a:off x="5068920" y="3602543"/>
            <a:ext cx="3015521" cy="8512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Sample taken from </a:t>
            </a:r>
            <a:r>
              <a:rPr lang="en-AU" sz="1100" b="1" dirty="0">
                <a:latin typeface="Arial" panose="020B0604020202020204" pitchFamily="34" charset="0"/>
                <a:cs typeface="Arial" panose="020B0604020202020204" pitchFamily="34" charset="0"/>
              </a:rPr>
              <a:t>POPULATION B</a:t>
            </a:r>
          </a:p>
          <a:p>
            <a:pPr algn="ctr"/>
            <a:r>
              <a:rPr lang="en-AU" sz="1100" i="1" dirty="0"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/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Variant </a:t>
            </a:r>
            <a:r>
              <a:rPr lang="en-AU" sz="11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 occurrence = 0%</a:t>
            </a:r>
          </a:p>
          <a:p>
            <a:pPr algn="ctr"/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Variant </a:t>
            </a:r>
            <a:r>
              <a:rPr lang="en-AU" sz="11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 occurrence = 100%</a:t>
            </a:r>
          </a:p>
        </p:txBody>
      </p:sp>
      <p:pic>
        <p:nvPicPr>
          <p:cNvPr id="11" name="Graphic 11" descr="Man">
            <a:extLst>
              <a:ext uri="{FF2B5EF4-FFF2-40B4-BE49-F238E27FC236}">
                <a16:creationId xmlns:a16="http://schemas.microsoft.com/office/drawing/2014/main" id="{37AE5300-E7F9-4BC4-95FD-A0656CDF8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00673" y="1564605"/>
            <a:ext cx="593459" cy="593459"/>
          </a:xfrm>
          <a:prstGeom prst="rect">
            <a:avLst/>
          </a:prstGeom>
        </p:spPr>
      </p:pic>
      <p:pic>
        <p:nvPicPr>
          <p:cNvPr id="12" name="Picture 2" descr="Image result for dna analysis">
            <a:extLst>
              <a:ext uri="{FF2B5EF4-FFF2-40B4-BE49-F238E27FC236}">
                <a16:creationId xmlns:a16="http://schemas.microsoft.com/office/drawing/2014/main" id="{B739AC68-D752-49C0-883B-8C2C467C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31" y="2446977"/>
            <a:ext cx="1322189" cy="880755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0" descr="Man">
            <a:extLst>
              <a:ext uri="{FF2B5EF4-FFF2-40B4-BE49-F238E27FC236}">
                <a16:creationId xmlns:a16="http://schemas.microsoft.com/office/drawing/2014/main" id="{88A2656E-5C7D-4DC2-8E9F-434A8A9708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00673" y="3602543"/>
            <a:ext cx="593459" cy="59345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81AD00D-9363-4E78-903D-6FDC866530DD}"/>
              </a:ext>
            </a:extLst>
          </p:cNvPr>
          <p:cNvGrpSpPr/>
          <p:nvPr/>
        </p:nvGrpSpPr>
        <p:grpSpPr>
          <a:xfrm>
            <a:off x="5376469" y="243000"/>
            <a:ext cx="3767531" cy="943173"/>
            <a:chOff x="747319" y="4582479"/>
            <a:chExt cx="4747470" cy="1459685"/>
          </a:xfrm>
        </p:grpSpPr>
        <p:sp>
          <p:nvSpPr>
            <p:cNvPr id="15" name="Rectangle: Rounded Corners 6">
              <a:extLst>
                <a:ext uri="{FF2B5EF4-FFF2-40B4-BE49-F238E27FC236}">
                  <a16:creationId xmlns:a16="http://schemas.microsoft.com/office/drawing/2014/main" id="{C4A85AA3-2C6A-4243-B5F3-DE162D668E8D}"/>
                </a:ext>
              </a:extLst>
            </p:cNvPr>
            <p:cNvSpPr/>
            <p:nvPr/>
          </p:nvSpPr>
          <p:spPr>
            <a:xfrm>
              <a:off x="747319" y="4582479"/>
              <a:ext cx="4747470" cy="14596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6" name="Graphic 10" descr="Man">
              <a:extLst>
                <a:ext uri="{FF2B5EF4-FFF2-40B4-BE49-F238E27FC236}">
                  <a16:creationId xmlns:a16="http://schemas.microsoft.com/office/drawing/2014/main" id="{759EE06C-FABA-4636-84B9-00E0B6758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59279" y="5277202"/>
              <a:ext cx="547669" cy="547669"/>
            </a:xfrm>
            <a:prstGeom prst="rect">
              <a:avLst/>
            </a:prstGeom>
          </p:spPr>
        </p:pic>
        <p:pic>
          <p:nvPicPr>
            <p:cNvPr id="17" name="Graphic 15" descr="Man">
              <a:extLst>
                <a:ext uri="{FF2B5EF4-FFF2-40B4-BE49-F238E27FC236}">
                  <a16:creationId xmlns:a16="http://schemas.microsoft.com/office/drawing/2014/main" id="{A6D2A649-D230-47A4-A844-E2F1528F5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8988" y="5308029"/>
              <a:ext cx="547669" cy="54766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DE094B-84E4-4DCF-B0F8-F6B0E27FA453}"/>
                </a:ext>
              </a:extLst>
            </p:cNvPr>
            <p:cNvSpPr txBox="1"/>
            <p:nvPr/>
          </p:nvSpPr>
          <p:spPr>
            <a:xfrm>
              <a:off x="1367405" y="5380656"/>
              <a:ext cx="1610686" cy="428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= </a:t>
              </a:r>
              <a:r>
                <a:rPr lang="en-AU" sz="1200" i="1" dirty="0"/>
                <a:t>x</a:t>
              </a:r>
              <a:r>
                <a:rPr lang="en-AU" sz="1200" dirty="0"/>
                <a:t> variant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CD78DA-1E9C-4DF9-B7E9-516D1010EF32}"/>
                </a:ext>
              </a:extLst>
            </p:cNvPr>
            <p:cNvSpPr txBox="1"/>
            <p:nvPr/>
          </p:nvSpPr>
          <p:spPr>
            <a:xfrm>
              <a:off x="3127697" y="5366370"/>
              <a:ext cx="1610686" cy="428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= </a:t>
              </a:r>
              <a:r>
                <a:rPr lang="en-AU" sz="1200" i="1" dirty="0"/>
                <a:t>y</a:t>
              </a:r>
              <a:r>
                <a:rPr lang="en-AU" sz="1200" dirty="0"/>
                <a:t> variant</a:t>
              </a:r>
            </a:p>
          </p:txBody>
        </p:sp>
        <p:sp>
          <p:nvSpPr>
            <p:cNvPr id="20" name="Rectangle: Rounded Corners 5">
              <a:extLst>
                <a:ext uri="{FF2B5EF4-FFF2-40B4-BE49-F238E27FC236}">
                  <a16:creationId xmlns:a16="http://schemas.microsoft.com/office/drawing/2014/main" id="{82703F17-BE97-45C2-937C-66883E6F4437}"/>
                </a:ext>
              </a:extLst>
            </p:cNvPr>
            <p:cNvSpPr/>
            <p:nvPr/>
          </p:nvSpPr>
          <p:spPr>
            <a:xfrm>
              <a:off x="2506911" y="4761977"/>
              <a:ext cx="620785" cy="36933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73C470-E6BB-44A0-A741-7E2EB6059292}"/>
                </a:ext>
              </a:extLst>
            </p:cNvPr>
            <p:cNvSpPr txBox="1"/>
            <p:nvPr/>
          </p:nvSpPr>
          <p:spPr>
            <a:xfrm>
              <a:off x="3133000" y="4772432"/>
              <a:ext cx="2294676" cy="428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= Original sample (40)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3FCB15-2C96-49F4-84F6-40A5CE60D3D2}"/>
                </a:ext>
              </a:extLst>
            </p:cNvPr>
            <p:cNvSpPr/>
            <p:nvPr/>
          </p:nvSpPr>
          <p:spPr>
            <a:xfrm>
              <a:off x="983607" y="4596703"/>
              <a:ext cx="1189141" cy="7144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0" i="1" u="sng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Key</a:t>
              </a:r>
            </a:p>
          </p:txBody>
        </p:sp>
      </p:grpSp>
      <p:sp>
        <p:nvSpPr>
          <p:cNvPr id="3" name="Arrow: Down 2">
            <a:extLst>
              <a:ext uri="{FF2B5EF4-FFF2-40B4-BE49-F238E27FC236}">
                <a16:creationId xmlns:a16="http://schemas.microsoft.com/office/drawing/2014/main" id="{3CDE344C-DEBD-4DE4-B63E-415A1DC4A2BE}"/>
              </a:ext>
            </a:extLst>
          </p:cNvPr>
          <p:cNvSpPr/>
          <p:nvPr/>
        </p:nvSpPr>
        <p:spPr>
          <a:xfrm>
            <a:off x="4279927" y="2203826"/>
            <a:ext cx="234950" cy="21149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D6835542-ECAE-4239-B677-DC22D7E4894C}"/>
              </a:ext>
            </a:extLst>
          </p:cNvPr>
          <p:cNvSpPr/>
          <p:nvPr/>
        </p:nvSpPr>
        <p:spPr>
          <a:xfrm>
            <a:off x="4279927" y="3359392"/>
            <a:ext cx="234950" cy="21149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19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latin typeface="+mj-lt"/>
                <a:cs typeface="Arial" panose="020B0604020202020204" pitchFamily="34" charset="0"/>
              </a:rPr>
              <a:t>Missing Information</a:t>
            </a:r>
            <a:endParaRPr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  <a:cs typeface="Arial" panose="020B0604020202020204" pitchFamily="34" charset="0"/>
              </a:rPr>
              <a:t>4</a:t>
            </a:fld>
            <a:endParaRPr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C28FA-1B91-49B1-9416-77297A4FD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34" y="1450090"/>
            <a:ext cx="4124325" cy="21147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2060EFE-0665-43EC-9588-6943FDAC5856}"/>
              </a:ext>
            </a:extLst>
          </p:cNvPr>
          <p:cNvSpPr txBox="1"/>
          <p:nvPr/>
        </p:nvSpPr>
        <p:spPr>
          <a:xfrm>
            <a:off x="4836775" y="1603950"/>
            <a:ext cx="2488973" cy="6640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100" b="1" dirty="0">
                <a:latin typeface="Arial" panose="020B0604020202020204" pitchFamily="34" charset="0"/>
                <a:cs typeface="Arial" panose="020B0604020202020204" pitchFamily="34" charset="0"/>
              </a:rPr>
              <a:t>POPULATION A</a:t>
            </a:r>
          </a:p>
          <a:p>
            <a:pPr algn="ctr"/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Variant </a:t>
            </a:r>
            <a:r>
              <a:rPr lang="en-AU" sz="11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 occurrence = 99%</a:t>
            </a:r>
          </a:p>
          <a:p>
            <a:pPr algn="ctr"/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Variant </a:t>
            </a:r>
            <a:r>
              <a:rPr lang="en-AU" sz="11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 occurrence = 1%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8646F7-E2E8-453D-866D-9C523D918C47}"/>
              </a:ext>
            </a:extLst>
          </p:cNvPr>
          <p:cNvGrpSpPr/>
          <p:nvPr/>
        </p:nvGrpSpPr>
        <p:grpSpPr>
          <a:xfrm>
            <a:off x="248219" y="3726608"/>
            <a:ext cx="3767531" cy="943173"/>
            <a:chOff x="747319" y="4582479"/>
            <a:chExt cx="4747470" cy="1459685"/>
          </a:xfrm>
        </p:grpSpPr>
        <p:sp>
          <p:nvSpPr>
            <p:cNvPr id="18" name="Rectangle: Rounded Corners 6">
              <a:extLst>
                <a:ext uri="{FF2B5EF4-FFF2-40B4-BE49-F238E27FC236}">
                  <a16:creationId xmlns:a16="http://schemas.microsoft.com/office/drawing/2014/main" id="{0301A99C-7497-431A-A226-5EAEB4031DB2}"/>
                </a:ext>
              </a:extLst>
            </p:cNvPr>
            <p:cNvSpPr/>
            <p:nvPr/>
          </p:nvSpPr>
          <p:spPr>
            <a:xfrm>
              <a:off x="747319" y="4582479"/>
              <a:ext cx="4747470" cy="14596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9" name="Graphic 10" descr="Man">
              <a:extLst>
                <a:ext uri="{FF2B5EF4-FFF2-40B4-BE49-F238E27FC236}">
                  <a16:creationId xmlns:a16="http://schemas.microsoft.com/office/drawing/2014/main" id="{88A2656E-5C7D-4DC2-8E9F-434A8A970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59279" y="5277202"/>
              <a:ext cx="547669" cy="547669"/>
            </a:xfrm>
            <a:prstGeom prst="rect">
              <a:avLst/>
            </a:prstGeom>
          </p:spPr>
        </p:pic>
        <p:pic>
          <p:nvPicPr>
            <p:cNvPr id="20" name="Graphic 15" descr="Man">
              <a:extLst>
                <a:ext uri="{FF2B5EF4-FFF2-40B4-BE49-F238E27FC236}">
                  <a16:creationId xmlns:a16="http://schemas.microsoft.com/office/drawing/2014/main" id="{7540864F-A7BB-4DCD-B5CD-31EBFAA71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8988" y="5308029"/>
              <a:ext cx="547669" cy="54766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96967E-989F-46B2-AAA1-AF77F7600C06}"/>
                </a:ext>
              </a:extLst>
            </p:cNvPr>
            <p:cNvSpPr txBox="1"/>
            <p:nvPr/>
          </p:nvSpPr>
          <p:spPr>
            <a:xfrm>
              <a:off x="1367405" y="5380656"/>
              <a:ext cx="1610686" cy="428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= </a:t>
              </a:r>
              <a:r>
                <a:rPr lang="en-AU" sz="1200" i="1" dirty="0"/>
                <a:t>x</a:t>
              </a:r>
              <a:r>
                <a:rPr lang="en-AU" sz="1200" dirty="0"/>
                <a:t> variant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3B5B99-40F1-4B9C-843E-3E1ECBA43AA1}"/>
                </a:ext>
              </a:extLst>
            </p:cNvPr>
            <p:cNvSpPr txBox="1"/>
            <p:nvPr/>
          </p:nvSpPr>
          <p:spPr>
            <a:xfrm>
              <a:off x="3127697" y="5366370"/>
              <a:ext cx="1610686" cy="428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= </a:t>
              </a:r>
              <a:r>
                <a:rPr lang="en-AU" sz="1200" i="1" dirty="0"/>
                <a:t>y</a:t>
              </a:r>
              <a:r>
                <a:rPr lang="en-AU" sz="1200" dirty="0"/>
                <a:t> variant</a:t>
              </a:r>
            </a:p>
          </p:txBody>
        </p:sp>
        <p:sp>
          <p:nvSpPr>
            <p:cNvPr id="23" name="Rectangle: Rounded Corners 5">
              <a:extLst>
                <a:ext uri="{FF2B5EF4-FFF2-40B4-BE49-F238E27FC236}">
                  <a16:creationId xmlns:a16="http://schemas.microsoft.com/office/drawing/2014/main" id="{9C56D0F4-4EED-4B26-B593-298DD0BD6889}"/>
                </a:ext>
              </a:extLst>
            </p:cNvPr>
            <p:cNvSpPr/>
            <p:nvPr/>
          </p:nvSpPr>
          <p:spPr>
            <a:xfrm>
              <a:off x="2506911" y="4761977"/>
              <a:ext cx="620785" cy="36933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838494-CA8B-451E-85C6-14628B7C948F}"/>
                </a:ext>
              </a:extLst>
            </p:cNvPr>
            <p:cNvSpPr txBox="1"/>
            <p:nvPr/>
          </p:nvSpPr>
          <p:spPr>
            <a:xfrm>
              <a:off x="3133000" y="4772432"/>
              <a:ext cx="2294676" cy="428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= Original sample (40)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D631ADC-3743-4BE1-B0D8-E1D31079C4BA}"/>
                </a:ext>
              </a:extLst>
            </p:cNvPr>
            <p:cNvSpPr/>
            <p:nvPr/>
          </p:nvSpPr>
          <p:spPr>
            <a:xfrm>
              <a:off x="983607" y="4596703"/>
              <a:ext cx="1189141" cy="7144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0" i="1" u="sng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Key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26C0570-DFBD-4CF3-8F37-BE88EB70F021}"/>
              </a:ext>
            </a:extLst>
          </p:cNvPr>
          <p:cNvGrpSpPr/>
          <p:nvPr/>
        </p:nvGrpSpPr>
        <p:grpSpPr>
          <a:xfrm>
            <a:off x="5256232" y="2984524"/>
            <a:ext cx="3282100" cy="1226099"/>
            <a:chOff x="5256232" y="2984524"/>
            <a:chExt cx="3282100" cy="122609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63537B3-8176-4F6C-8BBD-44A26A9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49242" b="18984"/>
            <a:stretch/>
          </p:blipFill>
          <p:spPr>
            <a:xfrm>
              <a:off x="5256232" y="2984524"/>
              <a:ext cx="1303687" cy="12247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9E13115-ED42-4349-96F5-E174D4493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0000" b="18984"/>
            <a:stretch/>
          </p:blipFill>
          <p:spPr>
            <a:xfrm>
              <a:off x="7254127" y="2985915"/>
              <a:ext cx="1284205" cy="1224708"/>
            </a:xfrm>
            <a:prstGeom prst="rect">
              <a:avLst/>
            </a:prstGeom>
          </p:spPr>
        </p:pic>
        <p:pic>
          <p:nvPicPr>
            <p:cNvPr id="28" name="Graphic 25" descr="Man">
              <a:extLst>
                <a:ext uri="{FF2B5EF4-FFF2-40B4-BE49-F238E27FC236}">
                  <a16:creationId xmlns:a16="http://schemas.microsoft.com/office/drawing/2014/main" id="{ED4BAB1F-D2F7-4642-9D09-594C5A8DB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59771" y="3170973"/>
              <a:ext cx="225769" cy="225769"/>
            </a:xfrm>
            <a:prstGeom prst="rect">
              <a:avLst/>
            </a:prstGeom>
          </p:spPr>
        </p:pic>
        <p:sp>
          <p:nvSpPr>
            <p:cNvPr id="29" name="Arrow: Right 22">
              <a:extLst>
                <a:ext uri="{FF2B5EF4-FFF2-40B4-BE49-F238E27FC236}">
                  <a16:creationId xmlns:a16="http://schemas.microsoft.com/office/drawing/2014/main" id="{7D892A86-542D-4487-A876-6AA0658E2679}"/>
                </a:ext>
              </a:extLst>
            </p:cNvPr>
            <p:cNvSpPr/>
            <p:nvPr/>
          </p:nvSpPr>
          <p:spPr>
            <a:xfrm>
              <a:off x="6782672" y="3512071"/>
              <a:ext cx="278995" cy="16961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2CB8290-C122-4C4E-9B21-F4681CC609C9}"/>
              </a:ext>
            </a:extLst>
          </p:cNvPr>
          <p:cNvGrpSpPr/>
          <p:nvPr/>
        </p:nvGrpSpPr>
        <p:grpSpPr>
          <a:xfrm>
            <a:off x="6305664" y="2915085"/>
            <a:ext cx="1233009" cy="1193971"/>
            <a:chOff x="8254949" y="4102551"/>
            <a:chExt cx="2355543" cy="2280965"/>
          </a:xfrm>
        </p:grpSpPr>
        <p:sp>
          <p:nvSpPr>
            <p:cNvPr id="31" name="&quot;Not Allowed&quot; Symbol 26">
              <a:extLst>
                <a:ext uri="{FF2B5EF4-FFF2-40B4-BE49-F238E27FC236}">
                  <a16:creationId xmlns:a16="http://schemas.microsoft.com/office/drawing/2014/main" id="{DD7BD0E2-81DE-425D-AF45-1082489D625A}"/>
                </a:ext>
              </a:extLst>
            </p:cNvPr>
            <p:cNvSpPr/>
            <p:nvPr/>
          </p:nvSpPr>
          <p:spPr>
            <a:xfrm>
              <a:off x="8254949" y="4102551"/>
              <a:ext cx="2355543" cy="2280965"/>
            </a:xfrm>
            <a:prstGeom prst="noSmoking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F56A179-5E21-4BB6-A05B-BF9E6E50A4A8}"/>
                </a:ext>
              </a:extLst>
            </p:cNvPr>
            <p:cNvSpPr txBox="1"/>
            <p:nvPr/>
          </p:nvSpPr>
          <p:spPr>
            <a:xfrm rot="2734472">
              <a:off x="8606942" y="5042687"/>
              <a:ext cx="1826761" cy="587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</a:rPr>
                <a:t>ERROR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8635-2D70-4BDB-A5A3-8D637B43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Forensic Biology DNA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E3205-BB65-48F5-ABD0-0A511AAD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850" y="1327350"/>
            <a:ext cx="6172199" cy="3816150"/>
          </a:xfrm>
        </p:spPr>
        <p:txBody>
          <a:bodyPr anchor="t"/>
          <a:lstStyle/>
          <a:p>
            <a:r>
              <a:rPr lang="en-AU" sz="1800" dirty="0">
                <a:latin typeface="+mj-lt"/>
              </a:rPr>
              <a:t>DNA databases are regularly used in Forensic Biology to assist in casework/research</a:t>
            </a:r>
          </a:p>
          <a:p>
            <a:pPr lvl="1"/>
            <a:r>
              <a:rPr lang="en-AU" sz="1800" dirty="0">
                <a:latin typeface="+mj-lt"/>
              </a:rPr>
              <a:t>Database = Sample taken from a population</a:t>
            </a:r>
          </a:p>
          <a:p>
            <a:pPr lvl="1"/>
            <a:endParaRPr lang="en-AU" sz="1800" dirty="0">
              <a:latin typeface="+mj-lt"/>
            </a:endParaRPr>
          </a:p>
          <a:p>
            <a:pPr lvl="1"/>
            <a:r>
              <a:rPr lang="en-AU" sz="1800" dirty="0">
                <a:latin typeface="+mj-lt"/>
              </a:rPr>
              <a:t>Constructed using different discriminatory criteria for distinguishing individuals between databases</a:t>
            </a:r>
          </a:p>
          <a:p>
            <a:pPr lvl="2"/>
            <a:r>
              <a:rPr lang="en-AU" sz="1800" dirty="0">
                <a:latin typeface="+mj-lt"/>
              </a:rPr>
              <a:t>Geographic location and Ethnicity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2195F-8B31-41F0-ADC9-CBBD7C7915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1026" name="Picture 2" descr="Image result for australian states">
            <a:extLst>
              <a:ext uri="{FF2B5EF4-FFF2-40B4-BE49-F238E27FC236}">
                <a16:creationId xmlns:a16="http://schemas.microsoft.com/office/drawing/2014/main" id="{9821FCF2-B751-4E6F-8EA8-299EAB498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134539"/>
            <a:ext cx="1867281" cy="176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ECD29B36-5D1B-4032-9798-C5DF758E8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900100"/>
            <a:ext cx="2317749" cy="135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1D3D64D-F32F-406C-AB0A-EB64507CD712}"/>
              </a:ext>
            </a:extLst>
          </p:cNvPr>
          <p:cNvGrpSpPr/>
          <p:nvPr/>
        </p:nvGrpSpPr>
        <p:grpSpPr>
          <a:xfrm>
            <a:off x="1431311" y="4313334"/>
            <a:ext cx="4783577" cy="646331"/>
            <a:chOff x="1185422" y="4313334"/>
            <a:chExt cx="4783577" cy="64633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D01C80F-EF0F-442F-9A12-26485D77AAD6}"/>
                </a:ext>
              </a:extLst>
            </p:cNvPr>
            <p:cNvSpPr/>
            <p:nvPr/>
          </p:nvSpPr>
          <p:spPr>
            <a:xfrm>
              <a:off x="1185422" y="4313334"/>
              <a:ext cx="4362450" cy="646331"/>
            </a:xfrm>
            <a:prstGeom prst="roundRect">
              <a:avLst/>
            </a:prstGeom>
            <a:noFill/>
            <a:ln w="571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09166C6-8459-4E36-B076-C58F6339D8D6}"/>
                </a:ext>
              </a:extLst>
            </p:cNvPr>
            <p:cNvSpPr/>
            <p:nvPr/>
          </p:nvSpPr>
          <p:spPr>
            <a:xfrm>
              <a:off x="1240641" y="4313334"/>
              <a:ext cx="213931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Identity -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B796BE-C223-43A4-9049-21C293AFBFCD}"/>
                </a:ext>
              </a:extLst>
            </p:cNvPr>
            <p:cNvSpPr/>
            <p:nvPr/>
          </p:nvSpPr>
          <p:spPr>
            <a:xfrm>
              <a:off x="2740562" y="4313334"/>
              <a:ext cx="322843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Ancestry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78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The UWC-A and their 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46345" y="1339850"/>
            <a:ext cx="5892800" cy="3868150"/>
          </a:xfrm>
        </p:spPr>
        <p:txBody>
          <a:bodyPr/>
          <a:lstStyle/>
          <a:p>
            <a:r>
              <a:rPr lang="en-AU" sz="1800" dirty="0">
                <a:latin typeface="+mn-lt"/>
              </a:rPr>
              <a:t>The Unrecovered War Casualties – Army (UWC-A) is a multidisciplinary group within the Australian Defence Force</a:t>
            </a:r>
          </a:p>
          <a:p>
            <a:endParaRPr lang="en-AU" sz="1800" dirty="0">
              <a:latin typeface="+mn-lt"/>
            </a:endParaRPr>
          </a:p>
          <a:p>
            <a:r>
              <a:rPr lang="en-AU" sz="1800" dirty="0">
                <a:latin typeface="+mn-lt"/>
              </a:rPr>
              <a:t>Goal: Resolve cases of discovered military remains believed to belong to Australian soldiers</a:t>
            </a:r>
          </a:p>
          <a:p>
            <a:endParaRPr lang="en-AU" sz="1800" dirty="0">
              <a:latin typeface="+mn-lt"/>
            </a:endParaRPr>
          </a:p>
          <a:p>
            <a:r>
              <a:rPr lang="en-AU" sz="1800" dirty="0">
                <a:latin typeface="+mn-lt"/>
              </a:rPr>
              <a:t>Reduce the chance of a soldier being misclassified as much as possible</a:t>
            </a:r>
          </a:p>
          <a:p>
            <a:endParaRPr lang="en-AU" sz="1800" dirty="0">
              <a:latin typeface="+mn-lt"/>
            </a:endParaRPr>
          </a:p>
          <a:p>
            <a:r>
              <a:rPr lang="en-AU" sz="1800" dirty="0">
                <a:latin typeface="+mn-lt"/>
              </a:rPr>
              <a:t>Applicable to greater Forensic Biology discipline</a:t>
            </a:r>
          </a:p>
          <a:p>
            <a:endParaRPr lang="en-AU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" name="Picture 2" descr="Graves of fallen soldiers">
            <a:extLst>
              <a:ext uri="{FF2B5EF4-FFF2-40B4-BE49-F238E27FC236}">
                <a16:creationId xmlns:a16="http://schemas.microsoft.com/office/drawing/2014/main" id="{8B22989B-16C1-436B-A384-3AC5FBEC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819" y="1232072"/>
            <a:ext cx="2909231" cy="145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unrecovered war casualties australian army">
            <a:extLst>
              <a:ext uri="{FF2B5EF4-FFF2-40B4-BE49-F238E27FC236}">
                <a16:creationId xmlns:a16="http://schemas.microsoft.com/office/drawing/2014/main" id="{A68610AD-86E5-41E3-B8F1-A7CD127D5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46" y="2759985"/>
            <a:ext cx="2511408" cy="163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9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92575"/>
            <a:ext cx="5849475" cy="766200"/>
          </a:xfrm>
        </p:spPr>
        <p:txBody>
          <a:bodyPr/>
          <a:lstStyle/>
          <a:p>
            <a:r>
              <a:rPr lang="en-AU" dirty="0">
                <a:latin typeface="+mj-lt"/>
              </a:rPr>
              <a:t>The Issue – Accurately Predicting Ancestry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14274" y="1327350"/>
            <a:ext cx="7466125" cy="3145500"/>
          </a:xfrm>
        </p:spPr>
        <p:txBody>
          <a:bodyPr anchor="t"/>
          <a:lstStyle/>
          <a:p>
            <a:r>
              <a:rPr lang="en-AU" sz="1800" dirty="0">
                <a:latin typeface="+mj-lt"/>
              </a:rPr>
              <a:t>Attempting to distinguish between WWII-era European Australians and WWII-era Japanese</a:t>
            </a:r>
          </a:p>
          <a:p>
            <a:pPr lvl="1"/>
            <a:r>
              <a:rPr lang="en-AU" sz="1800" dirty="0">
                <a:latin typeface="+mj-lt"/>
              </a:rPr>
              <a:t>Use numerous sections of DNA which have a variant seen nearly exclusively in one population but is uncommon/absent in the other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8FEE17-ED3C-4769-8ABC-39F676851F91}"/>
              </a:ext>
            </a:extLst>
          </p:cNvPr>
          <p:cNvGrpSpPr/>
          <p:nvPr/>
        </p:nvGrpSpPr>
        <p:grpSpPr>
          <a:xfrm>
            <a:off x="1168573" y="3182596"/>
            <a:ext cx="2658602" cy="1453904"/>
            <a:chOff x="919590" y="3265016"/>
            <a:chExt cx="2658602" cy="14539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AFC049-27D5-48B7-81BE-D591BB230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9242" b="18984"/>
            <a:stretch/>
          </p:blipFill>
          <p:spPr>
            <a:xfrm>
              <a:off x="919590" y="3460749"/>
              <a:ext cx="1339308" cy="125817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E1D0988-06FE-4F7C-9BD2-11A49CB5A8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000" b="18984"/>
            <a:stretch/>
          </p:blipFill>
          <p:spPr>
            <a:xfrm>
              <a:off x="2258898" y="3460749"/>
              <a:ext cx="1319294" cy="1258171"/>
            </a:xfrm>
            <a:prstGeom prst="rect">
              <a:avLst/>
            </a:prstGeom>
          </p:spPr>
        </p:pic>
        <p:pic>
          <p:nvPicPr>
            <p:cNvPr id="7" name="Picture 4" descr="Flag of Australia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511" y="3265016"/>
              <a:ext cx="391466" cy="195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Image result for japanese fla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7477" y="3273091"/>
              <a:ext cx="281487" cy="1876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2F6CE3E-38A5-4768-82B6-42914B6DF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879" y="3378329"/>
            <a:ext cx="2453824" cy="1258171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48A84300-09A7-41DB-AD2E-4519F30141F7}"/>
              </a:ext>
            </a:extLst>
          </p:cNvPr>
          <p:cNvSpPr/>
          <p:nvPr/>
        </p:nvSpPr>
        <p:spPr>
          <a:xfrm>
            <a:off x="4050322" y="3917225"/>
            <a:ext cx="431800" cy="177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4E408A-6D25-4475-A26A-04D47897226C}"/>
              </a:ext>
            </a:extLst>
          </p:cNvPr>
          <p:cNvSpPr txBox="1"/>
          <p:nvPr/>
        </p:nvSpPr>
        <p:spPr>
          <a:xfrm>
            <a:off x="4301097" y="3070552"/>
            <a:ext cx="322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LARGER/MULTIPLE SAMPLE SIZE!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D94F5F-8C63-4259-9764-25DE554CDE79}"/>
              </a:ext>
            </a:extLst>
          </p:cNvPr>
          <p:cNvSpPr txBox="1"/>
          <p:nvPr/>
        </p:nvSpPr>
        <p:spPr>
          <a:xfrm>
            <a:off x="2904492" y="4712333"/>
            <a:ext cx="272345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b="1" dirty="0"/>
              <a:t>The Rare Event!</a:t>
            </a:r>
          </a:p>
        </p:txBody>
      </p:sp>
    </p:spTree>
    <p:extLst>
      <p:ext uri="{BB962C8B-B14F-4D97-AF65-F5344CB8AC3E}">
        <p14:creationId xmlns:p14="http://schemas.microsoft.com/office/powerpoint/2010/main" val="69239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latin typeface="+mj-lt"/>
              </a:rPr>
              <a:t>How Large is Large Enough?</a:t>
            </a:r>
            <a:endParaRPr dirty="0">
              <a:latin typeface="+mj-lt"/>
            </a:endParaRPr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8</a:t>
            </a:fld>
            <a:endParaRPr>
              <a:latin typeface="+mj-lt"/>
            </a:endParaRPr>
          </a:p>
        </p:txBody>
      </p:sp>
      <p:pic>
        <p:nvPicPr>
          <p:cNvPr id="2050" name="Picture 2" descr="Image result for albino animal">
            <a:extLst>
              <a:ext uri="{FF2B5EF4-FFF2-40B4-BE49-F238E27FC236}">
                <a16:creationId xmlns:a16="http://schemas.microsoft.com/office/drawing/2014/main" id="{D7406B64-F40A-48FE-A034-DC962F06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" y="1603661"/>
            <a:ext cx="1446457" cy="9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virus">
            <a:extLst>
              <a:ext uri="{FF2B5EF4-FFF2-40B4-BE49-F238E27FC236}">
                <a16:creationId xmlns:a16="http://schemas.microsoft.com/office/drawing/2014/main" id="{14D16AE1-BC39-400B-9F03-5A5DE2F94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289" y="1800196"/>
            <a:ext cx="1556821" cy="90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ow herd">
            <a:extLst>
              <a:ext uri="{FF2B5EF4-FFF2-40B4-BE49-F238E27FC236}">
                <a16:creationId xmlns:a16="http://schemas.microsoft.com/office/drawing/2014/main" id="{513E9F63-3AC5-4098-AE69-B3EE48393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9"/>
          <a:stretch/>
        </p:blipFill>
        <p:spPr bwMode="auto">
          <a:xfrm>
            <a:off x="7723786" y="2929874"/>
            <a:ext cx="1310538" cy="81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meteor">
            <a:extLst>
              <a:ext uri="{FF2B5EF4-FFF2-40B4-BE49-F238E27FC236}">
                <a16:creationId xmlns:a16="http://schemas.microsoft.com/office/drawing/2014/main" id="{9B513DAA-0625-4035-95A4-834530021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8" y="2851078"/>
            <a:ext cx="1246774" cy="88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420FA5-6E8D-4760-88E9-326766A02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39341"/>
              </p:ext>
            </p:extLst>
          </p:nvPr>
        </p:nvGraphicFramePr>
        <p:xfrm>
          <a:off x="1522000" y="1435077"/>
          <a:ext cx="6001526" cy="3077250"/>
        </p:xfrm>
        <a:graphic>
          <a:graphicData uri="http://schemas.openxmlformats.org/drawingml/2006/table">
            <a:tbl>
              <a:tblPr firstRow="1" lastRow="1" bandRow="1">
                <a:tableStyleId>{3C2FFA5D-87B4-456A-9821-1D502468CF0F}</a:tableStyleId>
              </a:tblPr>
              <a:tblGrid>
                <a:gridCol w="3000763">
                  <a:extLst>
                    <a:ext uri="{9D8B030D-6E8A-4147-A177-3AD203B41FA5}">
                      <a16:colId xmlns:a16="http://schemas.microsoft.com/office/drawing/2014/main" val="1022280956"/>
                    </a:ext>
                  </a:extLst>
                </a:gridCol>
                <a:gridCol w="3000763">
                  <a:extLst>
                    <a:ext uri="{9D8B030D-6E8A-4147-A177-3AD203B41FA5}">
                      <a16:colId xmlns:a16="http://schemas.microsoft.com/office/drawing/2014/main" val="3434257501"/>
                    </a:ext>
                  </a:extLst>
                </a:gridCol>
              </a:tblGrid>
              <a:tr h="340155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Field of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Relevant Rare Event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6538797"/>
                  </a:ext>
                </a:extLst>
              </a:tr>
              <a:tr h="340155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Ecology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Rare species of flora/fauna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6739705"/>
                  </a:ext>
                </a:extLst>
              </a:tr>
              <a:tr h="340155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Epidemiology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Rare diseases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7108324"/>
                  </a:ext>
                </a:extLst>
              </a:tr>
              <a:tr h="495122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Veterinary Science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Rare diseased state animal in a herd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979396"/>
                  </a:ext>
                </a:extLst>
              </a:tr>
              <a:tr h="340155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Counter-Terrorism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Terrorist attacks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77070"/>
                  </a:ext>
                </a:extLst>
              </a:tr>
              <a:tr h="340155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Astronomy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Potential meteorites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026640"/>
                  </a:ext>
                </a:extLst>
              </a:tr>
              <a:tr h="340155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Road 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Vehicular crashes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7499258"/>
                  </a:ext>
                </a:extLst>
              </a:tr>
              <a:tr h="495122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Forensic Biology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Rare</a:t>
                      </a:r>
                      <a:r>
                        <a:rPr lang="en-AU" baseline="0" dirty="0"/>
                        <a:t> genetic variant not expected in a population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BA7FFD8-58AE-40A2-B868-F7454708879A}"/>
              </a:ext>
            </a:extLst>
          </p:cNvPr>
          <p:cNvSpPr txBox="1"/>
          <p:nvPr/>
        </p:nvSpPr>
        <p:spPr>
          <a:xfrm>
            <a:off x="396940" y="4689953"/>
            <a:ext cx="3127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Criteria included…</a:t>
            </a:r>
          </a:p>
        </p:txBody>
      </p:sp>
    </p:spTree>
    <p:extLst>
      <p:ext uri="{BB962C8B-B14F-4D97-AF65-F5344CB8AC3E}">
        <p14:creationId xmlns:p14="http://schemas.microsoft.com/office/powerpoint/2010/main" val="361213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21E6E9-406F-4D01-94B9-BD7E6E830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Proposed Application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FED34-DEAA-4A21-B4BA-C545E4DAA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42825"/>
            <a:ext cx="9243892" cy="3145500"/>
          </a:xfrm>
        </p:spPr>
        <p:txBody>
          <a:bodyPr/>
          <a:lstStyle/>
          <a:p>
            <a:r>
              <a:rPr lang="en-AU" sz="1800" dirty="0">
                <a:latin typeface="+mj-lt"/>
              </a:rPr>
              <a:t>Ecology study on rare species of molluscs</a:t>
            </a:r>
          </a:p>
          <a:p>
            <a:pPr lvl="1"/>
            <a:r>
              <a:rPr lang="en-AU" sz="1800" dirty="0">
                <a:latin typeface="+mj-lt"/>
              </a:rPr>
              <a:t>Green, R. H. and Young, R. C., 1993, “Sampling to detect rare species” Ecological Applications, 3, 351-356. </a:t>
            </a:r>
          </a:p>
          <a:p>
            <a:pPr lvl="1"/>
            <a:endParaRPr lang="en-AU" sz="1800" dirty="0">
              <a:latin typeface="+mj-lt"/>
            </a:endParaRPr>
          </a:p>
          <a:p>
            <a:r>
              <a:rPr lang="en-AU" sz="1800" dirty="0">
                <a:latin typeface="+mj-lt"/>
              </a:rPr>
              <a:t>Minimum sample size required to detect a rare event</a:t>
            </a:r>
          </a:p>
          <a:p>
            <a:endParaRPr lang="en-AU" sz="1800" dirty="0">
              <a:latin typeface="+mj-lt"/>
            </a:endParaRPr>
          </a:p>
          <a:p>
            <a:endParaRPr lang="en-AU" sz="1800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8B0966-3CBE-4F4F-B5F1-4923F5EF79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6D95B7-16F9-4850-B4DB-3B5F257577C2}"/>
              </a:ext>
            </a:extLst>
          </p:cNvPr>
          <p:cNvGrpSpPr/>
          <p:nvPr/>
        </p:nvGrpSpPr>
        <p:grpSpPr>
          <a:xfrm>
            <a:off x="1079340" y="3435827"/>
            <a:ext cx="7827538" cy="1315098"/>
            <a:chOff x="641350" y="2952217"/>
            <a:chExt cx="8202104" cy="20062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1E676A-36EC-40FD-A967-F4F22EC9931C}"/>
                </a:ext>
              </a:extLst>
            </p:cNvPr>
            <p:cNvSpPr txBox="1"/>
            <p:nvPr/>
          </p:nvSpPr>
          <p:spPr>
            <a:xfrm>
              <a:off x="641350" y="3312053"/>
              <a:ext cx="1765300" cy="798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Minimum Sample Size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4112B-63AF-4C79-B5E6-896B1BA13A80}"/>
                </a:ext>
              </a:extLst>
            </p:cNvPr>
            <p:cNvSpPr txBox="1"/>
            <p:nvPr/>
          </p:nvSpPr>
          <p:spPr>
            <a:xfrm>
              <a:off x="5498943" y="3097930"/>
              <a:ext cx="3344511" cy="1455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Nominated Type 2 Error, i.e. the chance of not detecting the event when it IS present (Typically 20%, but Forensics prefer 5% or 1%)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4CBFAD-1467-4A8B-92D1-765EE4C7EE00}"/>
                </a:ext>
              </a:extLst>
            </p:cNvPr>
            <p:cNvSpPr txBox="1"/>
            <p:nvPr/>
          </p:nvSpPr>
          <p:spPr>
            <a:xfrm>
              <a:off x="3100924" y="4435230"/>
              <a:ext cx="186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The event’s rate of occurrence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348E09A-5609-4BC2-9286-0CF55916F49B}"/>
                    </a:ext>
                  </a:extLst>
                </p:cNvPr>
                <p:cNvSpPr txBox="1"/>
                <p:nvPr/>
              </p:nvSpPr>
              <p:spPr>
                <a:xfrm>
                  <a:off x="2543540" y="2952217"/>
                  <a:ext cx="2955402" cy="10585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AU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348E09A-5609-4BC2-9286-0CF55916F4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3540" y="2952217"/>
                  <a:ext cx="2955402" cy="10585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1EAD715-39D9-49E0-8D6F-B8D41F5EC8FA}"/>
                </a:ext>
              </a:extLst>
            </p:cNvPr>
            <p:cNvCxnSpPr/>
            <p:nvPr/>
          </p:nvCxnSpPr>
          <p:spPr>
            <a:xfrm>
              <a:off x="2447925" y="3573664"/>
              <a:ext cx="40957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046E227-BD1D-48CF-A0F7-A5433DB3D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4073" y="4074911"/>
              <a:ext cx="0" cy="36031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46B1021-3FB7-4A02-8592-9461FBFB64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6504" y="3533530"/>
              <a:ext cx="4953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94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1106</Words>
  <Application>Microsoft Office PowerPoint</Application>
  <PresentationFormat>On-screen Show (16:9)</PresentationFormat>
  <Paragraphs>192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Arvo</vt:lpstr>
      <vt:lpstr>Roboto Condensed</vt:lpstr>
      <vt:lpstr>Cambria Math</vt:lpstr>
      <vt:lpstr>Calibri</vt:lpstr>
      <vt:lpstr>Roboto Condensed Light</vt:lpstr>
      <vt:lpstr>Times New Roman</vt:lpstr>
      <vt:lpstr>Wingdings</vt:lpstr>
      <vt:lpstr>Salerio template</vt:lpstr>
      <vt:lpstr>Rare Event Detection Methods Applied to Forensic Biology</vt:lpstr>
      <vt:lpstr>PowerPoint Presentation</vt:lpstr>
      <vt:lpstr>Case Study</vt:lpstr>
      <vt:lpstr>Missing Information</vt:lpstr>
      <vt:lpstr>Forensic Biology DNA Database</vt:lpstr>
      <vt:lpstr>The UWC-A and their Mission</vt:lpstr>
      <vt:lpstr>The Issue – Accurately Predicting Ancestry</vt:lpstr>
      <vt:lpstr>How Large is Large Enough?</vt:lpstr>
      <vt:lpstr>Proposed Application</vt:lpstr>
      <vt:lpstr>Reliability of a Database</vt:lpstr>
      <vt:lpstr>When the Rarity is Unknown</vt:lpstr>
      <vt:lpstr>PowerPoint Presentation</vt:lpstr>
      <vt:lpstr>PowerPoint Presentation</vt:lpstr>
      <vt:lpstr>Shocking Sample Sizes!</vt:lpstr>
      <vt:lpstr>Shocking Sample Sizes!</vt:lpstr>
      <vt:lpstr>Recommendations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DNA-Military Ancestry Predictor (DNA-MAP): Software to Assist in Ancestry Prediction of Unidentified Historical Military Remains</dc:title>
  <dc:creator>Kyle</dc:creator>
  <cp:lastModifiedBy>Kyle</cp:lastModifiedBy>
  <cp:revision>138</cp:revision>
  <dcterms:modified xsi:type="dcterms:W3CDTF">2018-12-05T08:53:36Z</dcterms:modified>
</cp:coreProperties>
</file>