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sldIdLst>
    <p:sldId id="256" r:id="rId2"/>
    <p:sldId id="358" r:id="rId3"/>
    <p:sldId id="354" r:id="rId4"/>
    <p:sldId id="381" r:id="rId5"/>
    <p:sldId id="383" r:id="rId6"/>
    <p:sldId id="425" r:id="rId7"/>
    <p:sldId id="426" r:id="rId8"/>
    <p:sldId id="427" r:id="rId9"/>
    <p:sldId id="419" r:id="rId10"/>
    <p:sldId id="412" r:id="rId11"/>
    <p:sldId id="423" r:id="rId12"/>
    <p:sldId id="453" r:id="rId13"/>
    <p:sldId id="455" r:id="rId14"/>
    <p:sldId id="360" r:id="rId15"/>
    <p:sldId id="435" r:id="rId16"/>
    <p:sldId id="424" r:id="rId17"/>
    <p:sldId id="434" r:id="rId18"/>
    <p:sldId id="370" r:id="rId19"/>
    <p:sldId id="420" r:id="rId20"/>
    <p:sldId id="372" r:id="rId21"/>
    <p:sldId id="369" r:id="rId22"/>
    <p:sldId id="456" r:id="rId23"/>
    <p:sldId id="374" r:id="rId24"/>
    <p:sldId id="441" r:id="rId25"/>
    <p:sldId id="452" r:id="rId26"/>
    <p:sldId id="442" r:id="rId27"/>
    <p:sldId id="460" r:id="rId28"/>
    <p:sldId id="459" r:id="rId29"/>
    <p:sldId id="467" r:id="rId30"/>
    <p:sldId id="464" r:id="rId31"/>
    <p:sldId id="465" r:id="rId32"/>
    <p:sldId id="466" r:id="rId33"/>
    <p:sldId id="450" r:id="rId34"/>
    <p:sldId id="408" r:id="rId35"/>
    <p:sldId id="405" r:id="rId36"/>
    <p:sldId id="461" r:id="rId37"/>
    <p:sldId id="444" r:id="rId38"/>
    <p:sldId id="462" r:id="rId39"/>
    <p:sldId id="463" r:id="rId40"/>
    <p:sldId id="445" r:id="rId41"/>
    <p:sldId id="438" r:id="rId42"/>
    <p:sldId id="468" r:id="rId43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7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2F4127-45EE-4770-BC12-39B31D5FCB2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66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642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Director of Age Discrimination, within the Australian Human Rights Commission, seeking more information about our case.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117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800" b="1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How Cargo Cult Bayesians encourage Deep Learning Alchemy</a:t>
            </a:r>
            <a:endParaRPr lang="en-AU" sz="800" kern="1200" dirty="0">
              <a:solidFill>
                <a:schemeClr val="bg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AU" sz="800" b="1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     author: Carlos E Perez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Author of Artificial Intuition and the Deep Learning Playbook — Intuition Machine Inc.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Nov 16, 2017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‘…a practice in science of not working from fundamentally sound first principles.’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27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9296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Service courses – user friendly avoids thorough checks of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36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900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Caltech’s 1974 commencement address.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50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wooden hut for a man to sit in, with two wooden pieces on his head like headphones and bars of bamboo sticking out like antennas — he’s the controller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143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HRT report, side effects of drugs</a:t>
            </a:r>
          </a:p>
          <a:p>
            <a:r>
              <a:rPr lang="en-AU" dirty="0"/>
              <a:t>Great Barrier Reef</a:t>
            </a:r>
          </a:p>
          <a:p>
            <a:r>
              <a:rPr lang="en-AU" dirty="0"/>
              <a:t>Air</a:t>
            </a:r>
            <a:r>
              <a:rPr lang="en-AU" baseline="0" dirty="0"/>
              <a:t> bags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835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800" b="1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How Cargo Cult Bayesians encourage Deep Learning Alchemy</a:t>
            </a:r>
            <a:endParaRPr lang="en-AU" sz="800" kern="1200" dirty="0">
              <a:solidFill>
                <a:schemeClr val="bg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AU" sz="800" b="1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     author: Carlos E Perez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Author of Artificial Intuition and the Deep Learning Playbook — Intuition Machine Inc.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Nov 16, 2017</a:t>
            </a:r>
          </a:p>
          <a:p>
            <a:r>
              <a:rPr lang="en-AU" sz="80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+mn-cs"/>
              </a:rPr>
              <a:t>‘…a practice in science of not working from fundamentally sound first principles.’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929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with respect to a matter that is otherwise prohibited under subdivision 1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740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None</a:t>
            </a:r>
            <a:r>
              <a:rPr lang="en-AU" baseline="0" dirty="0"/>
              <a:t> of the summary figures in third expert’s statement agree with what is found from Annexe A tables.</a:t>
            </a:r>
          </a:p>
          <a:p>
            <a:r>
              <a:rPr lang="en-AU" baseline="0" dirty="0"/>
              <a:t>Restricted paragraph 43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16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99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But in statement says data considered was from </a:t>
            </a:r>
            <a:r>
              <a:rPr lang="en-AU" dirty="0" err="1"/>
              <a:t>september</a:t>
            </a:r>
            <a:r>
              <a:rPr lang="en-AU" dirty="0"/>
              <a:t> 2009 to June 2016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17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99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Only 24 people in 80+ of GLM analysis data –</a:t>
            </a:r>
            <a:r>
              <a:rPr lang="en-AU" baseline="0" dirty="0"/>
              <a:t> see output in Excel files provided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F4127-45EE-4770-BC12-39B31D5FCB27}" type="slidenum">
              <a:rPr lang="en-AU" altLang="en-US" smtClean="0"/>
              <a:pPr/>
              <a:t>23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3164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02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2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1997075" cy="5876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842000" cy="5876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85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7620000" algn="r"/>
              </a:tabLst>
              <a:defRPr/>
            </a:lvl1pPr>
          </a:lstStyle>
          <a:p>
            <a:r>
              <a:rPr lang="en-US" dirty="0"/>
              <a:t>Click to edit Master title style</a:t>
            </a:r>
            <a:fld id="{1A730A10-E037-44D6-A680-14E1F43C65D8}" type="slidenum">
              <a:rPr lang="en-US" smtClean="0"/>
              <a:t>‹#›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07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85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9195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39195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6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2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2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5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81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594995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7991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fld id="{A35AF864-DD6C-46AB-8E54-88AC056AC0CE}" type="slidenum">
              <a:rPr lang="en-AU" altLang="en-US" smtClean="0"/>
              <a:t>‹#›</a:t>
            </a:fld>
            <a:r>
              <a:rPr lang="en-AU" altLang="en-US" dirty="0"/>
              <a:t>	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99147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</a:p>
        </p:txBody>
      </p:sp>
      <p:pic>
        <p:nvPicPr>
          <p:cNvPr id="3077" name="Picture 5" descr="New Griffith University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21336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5724129" y="6303546"/>
            <a:ext cx="3419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</a:t>
            </a:r>
            <a:r>
              <a:rPr lang="en-AU" altLang="en-US" sz="1600" b="1" baseline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Environment &amp; </a:t>
            </a:r>
            <a:r>
              <a:rPr lang="en-AU" alt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tabLst>
          <a:tab pos="7620000" algn="r"/>
        </a:tabLs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279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>
                <a:solidFill>
                  <a:schemeClr val="bg1"/>
                </a:solidFill>
                <a:effectLst/>
              </a:rPr>
              <a:t>Beyond </a:t>
            </a:r>
            <a:r>
              <a:rPr lang="en-AU" dirty="0">
                <a:effectLst/>
              </a:rPr>
              <a:t>S</a:t>
            </a:r>
            <a:r>
              <a:rPr lang="en-AU" dirty="0">
                <a:solidFill>
                  <a:schemeClr val="bg1"/>
                </a:solidFill>
                <a:effectLst/>
              </a:rPr>
              <a:t>tatistical </a:t>
            </a:r>
            <a:r>
              <a:rPr lang="en-AU" dirty="0">
                <a:effectLst/>
              </a:rPr>
              <a:t>C</a:t>
            </a:r>
            <a:r>
              <a:rPr lang="en-AU" dirty="0">
                <a:solidFill>
                  <a:schemeClr val="bg1"/>
                </a:solidFill>
                <a:effectLst/>
              </a:rPr>
              <a:t>onsulting </a:t>
            </a:r>
            <a:br>
              <a:rPr lang="en-AU" dirty="0">
                <a:solidFill>
                  <a:schemeClr val="bg1"/>
                </a:solidFill>
                <a:effectLst/>
              </a:rPr>
            </a:br>
            <a:r>
              <a:rPr lang="en-AU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Addressing </a:t>
            </a:r>
            <a:r>
              <a:rPr lang="en-AU" b="1" i="1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Cargo-Cult </a:t>
            </a:r>
            <a:r>
              <a:rPr lang="en-AU" dirty="0">
                <a:solidFill>
                  <a:schemeClr val="bg1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Statistics</a:t>
            </a:r>
            <a:endParaRPr lang="en-AU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08" y="2708920"/>
            <a:ext cx="9111591" cy="3240360"/>
          </a:xfrm>
        </p:spPr>
        <p:txBody>
          <a:bodyPr/>
          <a:lstStyle/>
          <a:p>
            <a:r>
              <a:rPr lang="en-AU" altLang="en-US" sz="2800" dirty="0"/>
              <a:t>Janet Chaseling</a:t>
            </a:r>
            <a:r>
              <a:rPr lang="en-AU" altLang="en-US" sz="2800" baseline="30000" dirty="0"/>
              <a:t>1</a:t>
            </a:r>
            <a:r>
              <a:rPr lang="en-AU" altLang="en-US" sz="2800" dirty="0"/>
              <a:t>, Kyle James</a:t>
            </a:r>
            <a:r>
              <a:rPr lang="en-AU" altLang="en-US" sz="2800" baseline="30000" dirty="0"/>
              <a:t>1</a:t>
            </a:r>
            <a:r>
              <a:rPr lang="en-AU" altLang="en-US" sz="2800" dirty="0"/>
              <a:t> and Kirsty Wright</a:t>
            </a:r>
            <a:r>
              <a:rPr lang="en-AU" altLang="en-US" sz="2800" baseline="30000" dirty="0"/>
              <a:t>1,2,3</a:t>
            </a:r>
            <a:endParaRPr lang="en-AU" sz="2800" dirty="0">
              <a:solidFill>
                <a:schemeClr val="bg1"/>
              </a:solidFill>
              <a:effectLst/>
            </a:endParaRPr>
          </a:p>
          <a:p>
            <a:pPr algn="l"/>
            <a:endParaRPr lang="en-AU" sz="2400" baseline="300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AU" sz="2400" baseline="300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AU" sz="24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School of Environment and Science, Griffith University</a:t>
            </a:r>
          </a:p>
          <a:p>
            <a:pPr algn="l"/>
            <a:r>
              <a:rPr lang="en-AU" sz="24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Royal Australian Air Force No 2 Expeditionary Health Squadron</a:t>
            </a:r>
          </a:p>
          <a:p>
            <a:pPr algn="l"/>
            <a:r>
              <a:rPr lang="en-AU" sz="24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AU" sz="24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Unrecovered War Casualties-Army, Australian Defence Force</a:t>
            </a:r>
          </a:p>
          <a:p>
            <a:endParaRPr lang="en-AU" altLang="en-US" sz="1000" dirty="0"/>
          </a:p>
          <a:p>
            <a:r>
              <a:rPr lang="en-AU" altLang="en-US" dirty="0"/>
              <a:t>AASC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87604"/>
            <a:ext cx="8352929" cy="1143000"/>
          </a:xfrm>
        </p:spPr>
        <p:txBody>
          <a:bodyPr/>
          <a:lstStyle/>
          <a:p>
            <a:r>
              <a:rPr lang="en-AU" sz="4000" dirty="0"/>
              <a:t>Real Life Areas Identified as ‘At Risk’ from Cargo-Cult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03" y="1412776"/>
            <a:ext cx="8675043" cy="4248472"/>
          </a:xfrm>
        </p:spPr>
        <p:txBody>
          <a:bodyPr/>
          <a:lstStyle/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Areas  - Orthopaedics, Biomedical, Pharmaceutics, etc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– criminal matters, civil matters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– cars, transport, toys,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High-energy particle physics &amp; cosmology</a:t>
            </a:r>
          </a:p>
          <a:p>
            <a:endParaRPr lang="en-A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10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542" y="-83754"/>
            <a:ext cx="9252520" cy="814908"/>
          </a:xfrm>
        </p:spPr>
        <p:txBody>
          <a:bodyPr/>
          <a:lstStyle/>
          <a:p>
            <a:r>
              <a:rPr lang="en-AU" sz="4000" dirty="0"/>
              <a:t>Typical Cargo Cult Activities in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94768"/>
            <a:ext cx="37444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FREQUENTIST</a:t>
            </a:r>
          </a:p>
          <a:p>
            <a:pPr algn="ctr"/>
            <a:endParaRPr lang="en-A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i="1" dirty="0">
                <a:solidFill>
                  <a:schemeClr val="bg1"/>
                </a:solidFill>
              </a:rPr>
              <a:t>p</a:t>
            </a:r>
            <a:r>
              <a:rPr lang="en-AU" sz="2600" dirty="0">
                <a:solidFill>
                  <a:schemeClr val="bg1"/>
                </a:solidFill>
              </a:rPr>
              <a:t>- values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Hypothesis tests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Confidence intervals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ANOVAs and models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Multiple regression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Variable – definition/use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Assumptions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Limitations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Interpretation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865740"/>
            <a:ext cx="54006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BAYESIAN</a:t>
            </a:r>
          </a:p>
          <a:p>
            <a:endParaRPr lang="en-AU" sz="800" dirty="0">
              <a:solidFill>
                <a:schemeClr val="bg1"/>
              </a:solidFill>
            </a:endParaRP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Priors chosen for convenience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Priors chosen out of habit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/>
              </a:rPr>
              <a:t>Priors chosen </a:t>
            </a:r>
            <a:r>
              <a:rPr lang="en-AU" sz="2600" dirty="0">
                <a:solidFill>
                  <a:schemeClr val="bg1"/>
                </a:solidFill>
              </a:rPr>
              <a:t>after looking at data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Trying several priors and looking at the results (to get required result)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Failure to acknowledge variation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Lack of genuine validation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Assumptions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Limitations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Interpretation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</a:rPr>
              <a:t>Communication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pPr lvl="1"/>
            <a:endParaRPr lang="en-AU" dirty="0">
              <a:effectLst/>
              <a:ea typeface="+mn-ea"/>
              <a:cs typeface="+mn-cs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:\from lacie\a  forensic general\cargo cult statistics\images\unfit young 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8636"/>
            <a:ext cx="1584177" cy="14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G:\from lacie\a  forensic general\cargo cult statistics\images\unfit young 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6935"/>
            <a:ext cx="1991188" cy="15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 descr="G:\from lacie\a  forensic general\cargo cult statistics\images\unfit versus old f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3" y="3344446"/>
            <a:ext cx="2009016" cy="25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6" name="Picture 6" descr="G:\from lacie\a  forensic general\cargo cult statistics\images\young 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9" y="822311"/>
            <a:ext cx="1684987" cy="2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 descr="G:\from lacie\a  forensic general\cargo cult statistics\images\happy elderly cou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0263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G:\from lacie\a  forensic general\cargo cult statistics\images\happy middle aged coup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09" y="868898"/>
            <a:ext cx="2016224" cy="24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6596" y="980728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7021" y="2883249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$191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7984" y="4970785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$498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39408" y="2607295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$191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4205" y="4836662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$272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35" y="4712597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$215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1520" y="2420888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$191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3971" y="980728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1045" y="3284984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2817" y="3191805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8224" y="1125440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3126942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57</a:t>
            </a:r>
          </a:p>
        </p:txBody>
      </p:sp>
      <p:pic>
        <p:nvPicPr>
          <p:cNvPr id="138250" name="Picture 10" descr="G:\from lacie\a  forensic general\cargo cult statistics\images\fit 80 year 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82" y="3473264"/>
            <a:ext cx="2335126" cy="23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17233" y="3851965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194" y="5445224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$647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3678" y="548680"/>
            <a:ext cx="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1670" y="2404517"/>
            <a:ext cx="916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$191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09310" y="-90264"/>
            <a:ext cx="8688143" cy="1143000"/>
          </a:xfrm>
        </p:spPr>
        <p:txBody>
          <a:bodyPr/>
          <a:lstStyle/>
          <a:p>
            <a:r>
              <a:rPr lang="en-AU" sz="3600" dirty="0"/>
              <a:t>Case Study 1: Travel Insurance Premiums for Seniors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12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G:\from lacie\a  forensic general\cargo cult statistics\images\court ju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808312" cy="20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G:\from lacie\a  forensic general\cargo cult statistics\images\ju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316480" cy="1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G:\from lacie\a  forensic general\cargo cult statistics\images\Travel-insu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88" y="2903055"/>
            <a:ext cx="1648716" cy="2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G:\from lacie\a  forensic general\cargo cult statistics\images\professor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65"/>
            <a:ext cx="1872208" cy="25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8034" y="44624"/>
            <a:ext cx="526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Garamond" panose="02020404030301010803" pitchFamily="18" charset="0"/>
              </a:rPr>
              <a:t>I challenge these premiums!!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2808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Queensland Anti-Discrimination 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306336"/>
            <a:ext cx="2765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Garamond" panose="02020404030301010803" pitchFamily="18" charset="0"/>
              </a:rPr>
              <a:t>There is a case to answer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2951073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Garamond" panose="02020404030301010803" pitchFamily="18" charset="0"/>
              </a:rPr>
              <a:t>We must justify our 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046" y="5169386"/>
            <a:ext cx="26642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QCAT: Qld Civil Administrative Tribunal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350100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Garamond" panose="02020404030301010803" pitchFamily="18" charset="0"/>
              </a:rPr>
              <a:t>First hearing 2016</a:t>
            </a:r>
          </a:p>
          <a:p>
            <a:r>
              <a:rPr lang="en-AU" sz="3600" dirty="0">
                <a:latin typeface="Garamond" panose="02020404030301010803" pitchFamily="18" charset="0"/>
              </a:rPr>
              <a:t>Settlement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13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936104"/>
          </a:xfrm>
        </p:spPr>
        <p:txBody>
          <a:bodyPr/>
          <a:lstStyle/>
          <a:p>
            <a:r>
              <a:rPr lang="en-AU" sz="4000" dirty="0"/>
              <a:t>CS1 – Travel Insurance Premiums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824536"/>
          </a:xfrm>
        </p:spPr>
        <p:txBody>
          <a:bodyPr/>
          <a:lstStyle/>
          <a:p>
            <a:pPr marL="0" indent="0">
              <a:buNone/>
            </a:pPr>
            <a:r>
              <a:rPr lang="en-AU" sz="2600" i="1" dirty="0"/>
              <a:t>Section 74 of the Queensland Anti-Discrimination Act 1991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2600" i="1" dirty="0"/>
              <a:t>It is not unlawful for a person to discriminate on the basis of age or impairment …if the </a:t>
            </a:r>
            <a:r>
              <a:rPr lang="en-AU" sz="2600" i="1" dirty="0"/>
              <a:t>discrimination -</a:t>
            </a:r>
          </a:p>
          <a:p>
            <a:pPr marL="363538" indent="-363538">
              <a:buNone/>
              <a:tabLst>
                <a:tab pos="363538" algn="l"/>
              </a:tabLst>
            </a:pPr>
            <a:endParaRPr lang="en-US" sz="2600" i="1" dirty="0"/>
          </a:p>
          <a:p>
            <a:pPr marL="363538" indent="-363538">
              <a:buNone/>
              <a:tabLst>
                <a:tab pos="363538" algn="l"/>
              </a:tabLst>
            </a:pPr>
            <a:r>
              <a:rPr lang="en-US" sz="2600" i="1" dirty="0"/>
              <a:t>	(a) is based on </a:t>
            </a:r>
            <a:r>
              <a:rPr lang="en-US" sz="2600" b="1" i="1" dirty="0">
                <a:solidFill>
                  <a:schemeClr val="tx2"/>
                </a:solidFill>
              </a:rPr>
              <a:t>reasonable actuarial or statistical data </a:t>
            </a:r>
            <a:r>
              <a:rPr lang="en-US" sz="2600" i="1" dirty="0"/>
              <a:t>from a source on which it is reasonable for the person to rely; and</a:t>
            </a:r>
          </a:p>
          <a:p>
            <a:pPr marL="363538" indent="-363538">
              <a:buNone/>
              <a:tabLst>
                <a:tab pos="363538" algn="l"/>
              </a:tabLst>
            </a:pPr>
            <a:endParaRPr lang="en-US" sz="2600" i="1" dirty="0"/>
          </a:p>
          <a:p>
            <a:pPr marL="363538" indent="-363538">
              <a:buNone/>
              <a:tabLst>
                <a:tab pos="363538" algn="l"/>
              </a:tabLst>
            </a:pPr>
            <a:r>
              <a:rPr lang="en-US" sz="2600" i="1" dirty="0"/>
              <a:t>	(b) is reasonable having regard to the data and any other relevant factors.</a:t>
            </a:r>
            <a:endParaRPr lang="en-A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14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1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555"/>
            <a:ext cx="9143999" cy="836712"/>
          </a:xfrm>
        </p:spPr>
        <p:txBody>
          <a:bodyPr/>
          <a:lstStyle/>
          <a:p>
            <a:r>
              <a:rPr lang="en-AU" sz="4000" dirty="0"/>
              <a:t>Expert Statements Provided </a:t>
            </a:r>
            <a:br>
              <a:rPr lang="en-AU" sz="4000" dirty="0"/>
            </a:br>
            <a:r>
              <a:rPr lang="en-AU" sz="4000" dirty="0"/>
              <a:t>to QCAT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90" y="1487100"/>
            <a:ext cx="9036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ACTUARIES EMPLOYED BY COMPANY</a:t>
            </a:r>
            <a:endParaRPr lang="en-A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 reports both</a:t>
            </a:r>
            <a:r>
              <a:rPr lang="en-A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same Appendix of 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analysis, descriptive cross-tables with age &amp; single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sample sizes provided - # policies? #claims?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 in one report of GLM Analysis being carried out</a:t>
            </a:r>
          </a:p>
          <a:p>
            <a:endParaRPr lang="en-A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EXPERT ACTUARY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on GLM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on previous expert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Adds own comments on original data (subsection of??)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Refers to variables not in original and counts do not match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15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7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084"/>
            <a:ext cx="9143999" cy="1143000"/>
          </a:xfrm>
        </p:spPr>
        <p:txBody>
          <a:bodyPr/>
          <a:lstStyle/>
          <a:p>
            <a:r>
              <a:rPr lang="en-AU" sz="3400" dirty="0"/>
              <a:t>CS1: Initial Data Provided</a:t>
            </a:r>
            <a:br>
              <a:rPr lang="en-AU" sz="3400" dirty="0"/>
            </a:br>
            <a:r>
              <a:rPr lang="en-AU" sz="3400" dirty="0"/>
              <a:t>3 years summary (or was it 7 years?)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436" y="1112012"/>
            <a:ext cx="860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in Original Expert’s Statement</a:t>
            </a:r>
          </a:p>
          <a:p>
            <a:r>
              <a:rPr lang="en-A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 of the data points collected at the time of the claim for this period (September 2009 to June 2016) is annexed to this Statement … </a:t>
            </a:r>
            <a:r>
              <a:rPr lang="en-A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Anexure</a:t>
            </a:r>
            <a:r>
              <a:rPr lang="en-A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539" y="2679330"/>
            <a:ext cx="8591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Annexure A</a:t>
            </a:r>
          </a:p>
          <a:p>
            <a:r>
              <a:rPr lang="en-A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out below is data which represents the culmination of data gathered by … between 1 July 2013 and 30 June 2016 … approximately 1.2 million policies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437112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in Third Expert’s Statement</a:t>
            </a:r>
          </a:p>
          <a:p>
            <a:endParaRPr lang="en-A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54" y="5013176"/>
            <a:ext cx="8342334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tx2"/>
                </a:solidFill>
              </a:rPr>
              <a:t>Suppressed by QCAT at request of respondents</a:t>
            </a:r>
          </a:p>
          <a:p>
            <a:endParaRPr lang="en-AU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16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0D0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3999" cy="1143000"/>
          </a:xfrm>
        </p:spPr>
        <p:txBody>
          <a:bodyPr/>
          <a:lstStyle/>
          <a:p>
            <a:r>
              <a:rPr lang="en-AU" sz="3600" dirty="0"/>
              <a:t>CS1: Contents of Initial Data Provided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96752"/>
            <a:ext cx="387349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1973263" algn="l"/>
              </a:tabLst>
            </a:pPr>
            <a:r>
              <a:rPr lang="en-AU" sz="3200" dirty="0">
                <a:solidFill>
                  <a:schemeClr val="bg1"/>
                </a:solidFill>
              </a:rPr>
              <a:t>RISK FACTORS</a:t>
            </a:r>
          </a:p>
          <a:p>
            <a:pPr algn="ctr">
              <a:tabLst>
                <a:tab pos="1973263" algn="l"/>
              </a:tabLst>
            </a:pPr>
            <a:endParaRPr lang="en-AU" sz="800" dirty="0">
              <a:solidFill>
                <a:schemeClr val="bg1"/>
              </a:solidFill>
            </a:endParaRPr>
          </a:p>
          <a:p>
            <a:pPr>
              <a:tabLst>
                <a:tab pos="1973263" algn="l"/>
              </a:tabLst>
            </a:pPr>
            <a:r>
              <a:rPr lang="en-AU" sz="2800" dirty="0">
                <a:solidFill>
                  <a:schemeClr val="bg1"/>
                </a:solidFill>
              </a:rPr>
              <a:t>Destination	 – 7 regions</a:t>
            </a:r>
          </a:p>
          <a:p>
            <a:pPr>
              <a:tabLst>
                <a:tab pos="1973263" algn="l"/>
              </a:tabLst>
            </a:pPr>
            <a:r>
              <a:rPr lang="en-AU" sz="2800" dirty="0">
                <a:solidFill>
                  <a:schemeClr val="bg1"/>
                </a:solidFill>
              </a:rPr>
              <a:t>Duration 	 – 5 groups</a:t>
            </a:r>
          </a:p>
          <a:p>
            <a:pPr>
              <a:tabLst>
                <a:tab pos="1973263" algn="l"/>
              </a:tabLst>
            </a:pPr>
            <a:r>
              <a:rPr lang="en-AU" sz="2800" dirty="0">
                <a:solidFill>
                  <a:schemeClr val="bg1"/>
                </a:solidFill>
              </a:rPr>
              <a:t>Age 	 – 6 groups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7945" y="1196752"/>
                <a:ext cx="4968551" cy="507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 </a:t>
                </a:r>
                <a:r>
                  <a:rPr lang="en-AU" sz="3200" dirty="0">
                    <a:solidFill>
                      <a:schemeClr val="bg1"/>
                    </a:solidFill>
                  </a:rPr>
                  <a:t>VARIABLES</a:t>
                </a:r>
              </a:p>
              <a:p>
                <a:r>
                  <a:rPr lang="en-AU" sz="3200" i="1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   (were there others?)</a:t>
                </a:r>
              </a:p>
              <a:p>
                <a:endParaRPr lang="en-AU" sz="800" dirty="0">
                  <a:solidFill>
                    <a:schemeClr val="bg1"/>
                  </a:solidFill>
                </a:endParaRPr>
              </a:p>
              <a:p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Claims frequency (%)  *</a:t>
                </a:r>
              </a:p>
              <a:p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claim size ($) *</a:t>
                </a:r>
              </a:p>
              <a:p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Technical Cost</a:t>
                </a:r>
              </a:p>
              <a:p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Incurred</a:t>
                </a:r>
              </a:p>
              <a:p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𝑐𝑙𝑎𝑖𝑚𝑠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𝑖𝑛𝑐𝑢𝑟𝑟𝑒𝑑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𝑛𝑒𝑡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𝑝𝑟𝑒𝑚𝑖𝑢𝑚</m:t>
                        </m:r>
                      </m:den>
                    </m:f>
                  </m:oMath>
                </a14:m>
                <a:r>
                  <a:rPr lang="en-A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*</a:t>
                </a:r>
              </a:p>
              <a:p>
                <a:endParaRPr lang="en-A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Provided as two way tables across 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(age x destination) &amp; (age x duration)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Others age summary only</a:t>
                </a:r>
              </a:p>
              <a:p>
                <a:r>
                  <a:rPr lang="en-AU" dirty="0"/>
                  <a:t>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5" y="1196752"/>
                <a:ext cx="4968551" cy="5075300"/>
              </a:xfrm>
              <a:prstGeom prst="rect">
                <a:avLst/>
              </a:prstGeom>
              <a:blipFill rotWithShape="1">
                <a:blip r:embed="rId3"/>
                <a:stretch>
                  <a:fillRect l="-2454" t="-16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789040"/>
                <a:ext cx="3096344" cy="16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Technical Cost </a:t>
                </a:r>
              </a:p>
              <a:p>
                <a:r>
                  <a:rPr lang="en-A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𝑡𝑜𝑡𝑎𝑙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𝑐𝑙𝑎𝑖𝑚𝑠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𝑐𝑜𝑠𝑡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𝑛𝑢𝑚𝑏𝑒𝑟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𝑜𝑓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AU" sz="28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𝑝𝑜𝑙𝑖𝑐𝑖𝑒𝑠</m:t>
                        </m:r>
                      </m:den>
                    </m:f>
                  </m:oMath>
                </a14:m>
                <a:endParaRPr lang="en-A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AU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Important later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9040"/>
                <a:ext cx="3096344" cy="1629485"/>
              </a:xfrm>
              <a:prstGeom prst="rect">
                <a:avLst/>
              </a:prstGeom>
              <a:blipFill rotWithShape="1">
                <a:blip r:embed="rId4"/>
                <a:stretch>
                  <a:fillRect l="-4331" t="-4120" b="-116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17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83275"/>
              </p:ext>
            </p:extLst>
          </p:nvPr>
        </p:nvGraphicFramePr>
        <p:xfrm>
          <a:off x="251520" y="851226"/>
          <a:ext cx="14401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71-75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76-80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84570"/>
              </p:ext>
            </p:extLst>
          </p:nvPr>
        </p:nvGraphicFramePr>
        <p:xfrm>
          <a:off x="1979712" y="851226"/>
          <a:ext cx="1584176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4395" y="-4944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</a:rPr>
              <a:t>Classification of 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4855" y="1484784"/>
            <a:ext cx="4017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The claims frequency for a 70 year old is almost 6.5% higher than that of a 49 year 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18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kcd comic mocking the &quot;fastest-growing&quot; argu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9642"/>
            <a:ext cx="6863854" cy="2865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7" y="3899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Comparisons of proportions with unknown sample sizes?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19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912"/>
            <a:ext cx="8915400" cy="4248200"/>
          </a:xfrm>
        </p:spPr>
        <p:txBody>
          <a:bodyPr/>
          <a:lstStyle/>
          <a:p>
            <a:r>
              <a:rPr lang="en-AU" sz="4000" i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 role should statisticians play in ensuring good practice in the application and interpretation of statistics by disciplinary practitioners</a:t>
            </a:r>
            <a:r>
              <a:rPr lang="en-AU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AU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4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1447"/>
              </p:ext>
            </p:extLst>
          </p:nvPr>
        </p:nvGraphicFramePr>
        <p:xfrm>
          <a:off x="1187624" y="707211"/>
          <a:ext cx="1080120" cy="518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71-75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76-80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49044"/>
              </p:ext>
            </p:extLst>
          </p:nvPr>
        </p:nvGraphicFramePr>
        <p:xfrm>
          <a:off x="2843808" y="721724"/>
          <a:ext cx="1152128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4395" y="-1714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</a:rPr>
              <a:t>Variables of ‘Interest’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1095"/>
              </p:ext>
            </p:extLst>
          </p:nvPr>
        </p:nvGraphicFramePr>
        <p:xfrm>
          <a:off x="6458722" y="721724"/>
          <a:ext cx="1584176" cy="518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POLICIES??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53953"/>
              </p:ext>
            </p:extLst>
          </p:nvPr>
        </p:nvGraphicFramePr>
        <p:xfrm>
          <a:off x="6444208" y="707210"/>
          <a:ext cx="1656184" cy="518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ESTMTD NO. POLICIES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803779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142872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25815"/>
              </p:ext>
            </p:extLst>
          </p:nvPr>
        </p:nvGraphicFramePr>
        <p:xfrm>
          <a:off x="4543534" y="728356"/>
          <a:ext cx="1368152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954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TECHNCL</a:t>
                      </a:r>
                    </a:p>
                    <a:p>
                      <a:pPr algn="ctr" fontAlgn="b"/>
                      <a:r>
                        <a:rPr lang="en-A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20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91475" cy="1143000"/>
          </a:xfrm>
        </p:spPr>
        <p:txBody>
          <a:bodyPr/>
          <a:lstStyle/>
          <a:p>
            <a:r>
              <a:rPr lang="en-AU" dirty="0"/>
              <a:t>GLM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612"/>
            <a:ext cx="8856984" cy="4392612"/>
          </a:xfrm>
        </p:spPr>
        <p:txBody>
          <a:bodyPr/>
          <a:lstStyle/>
          <a:p>
            <a:r>
              <a:rPr lang="en-AU" sz="2700" dirty="0"/>
              <a:t>Data from different company</a:t>
            </a:r>
          </a:p>
          <a:p>
            <a:r>
              <a:rPr lang="en-AU" sz="2700" dirty="0"/>
              <a:t>Analysis carried out by different actuary – unavailable for QCAT</a:t>
            </a:r>
          </a:p>
          <a:p>
            <a:r>
              <a:rPr lang="en-AU" sz="2700" dirty="0"/>
              <a:t>Age groups used</a:t>
            </a:r>
          </a:p>
          <a:p>
            <a:pPr marL="457200" lvl="1" indent="0">
              <a:buNone/>
            </a:pPr>
            <a:r>
              <a:rPr lang="en-US" sz="2700" dirty="0"/>
              <a:t>(0-39), (40-49), (50-54), (55-59), (60-69), (70-74), and (75-79)</a:t>
            </a:r>
          </a:p>
          <a:p>
            <a:r>
              <a:rPr lang="en-AU" sz="2700" dirty="0"/>
              <a:t>Additive Univariate Model used</a:t>
            </a:r>
          </a:p>
          <a:p>
            <a:r>
              <a:rPr lang="en-AU" sz="2700" dirty="0"/>
              <a:t>Interpretation by analyst – hidden but correct</a:t>
            </a:r>
          </a:p>
          <a:p>
            <a:r>
              <a:rPr lang="en-AU" sz="2700" dirty="0"/>
              <a:t>Interpretation by expert actuary – incorrect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21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5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76" y="-171400"/>
            <a:ext cx="8568951" cy="1143000"/>
          </a:xfrm>
        </p:spPr>
        <p:txBody>
          <a:bodyPr/>
          <a:lstStyle/>
          <a:p>
            <a:r>
              <a:rPr lang="en-AU" sz="4000" dirty="0"/>
              <a:t>GLM Conclusion by Third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60377"/>
            <a:ext cx="7991475" cy="1728663"/>
          </a:xfrm>
        </p:spPr>
        <p:txBody>
          <a:bodyPr/>
          <a:lstStyle/>
          <a:p>
            <a:r>
              <a:rPr lang="en-AU" sz="4400" b="1" dirty="0">
                <a:solidFill>
                  <a:schemeClr val="tx2"/>
                </a:solidFill>
                <a:effectLst/>
              </a:rPr>
              <a:t>Suppressed by QCAT at request of respondents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22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352160" cy="1143000"/>
          </a:xfrm>
        </p:spPr>
        <p:txBody>
          <a:bodyPr/>
          <a:lstStyle/>
          <a:p>
            <a:r>
              <a:rPr lang="en-AU" dirty="0"/>
              <a:t>AGE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9067"/>
            <a:ext cx="8712967" cy="5112221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Original Expert (original data)</a:t>
            </a:r>
          </a:p>
          <a:p>
            <a:pPr marL="0" indent="0">
              <a:buNone/>
            </a:pPr>
            <a:r>
              <a:rPr lang="en-AU" dirty="0"/>
              <a:t>0-49, 50-59, 60-70, 71-75, 76-80, 81+</a:t>
            </a:r>
          </a:p>
          <a:p>
            <a:endParaRPr lang="en-AU" sz="1600" dirty="0"/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GLM Analysis (using different data)</a:t>
            </a:r>
          </a:p>
          <a:p>
            <a:pPr marL="0" indent="0">
              <a:buNone/>
            </a:pPr>
            <a:r>
              <a:rPr lang="en-AU" dirty="0"/>
              <a:t>0-39, 40-49, 50-54, 55-59, 60-69, 70-74, 75-79, 80+</a:t>
            </a:r>
          </a:p>
          <a:p>
            <a:endParaRPr lang="en-AU" sz="1600" dirty="0"/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Actuarial Expert (using 1/3 of original data??)</a:t>
            </a:r>
          </a:p>
          <a:p>
            <a:pPr marL="0" indent="0">
              <a:buNone/>
            </a:pPr>
            <a:r>
              <a:rPr lang="en-AU" dirty="0"/>
              <a:t>0-17, 18-24, 25-29, 30-34, 35-39, 40-44, 45-49, 50-54, 55-59, 60-64, 65-69, 70-74, 75-79, 80+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23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3" y="0"/>
            <a:ext cx="9036496" cy="755576"/>
          </a:xfrm>
        </p:spPr>
        <p:txBody>
          <a:bodyPr/>
          <a:lstStyle/>
          <a:p>
            <a:r>
              <a:rPr lang="en-AU" sz="3600" dirty="0"/>
              <a:t>Is this analysis a cargo cult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4" y="1284274"/>
            <a:ext cx="8928991" cy="408894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</a:rPr>
              <a:t>Criticism of Original Data as Provided</a:t>
            </a:r>
          </a:p>
          <a:p>
            <a:pPr marL="0" indent="0">
              <a:buNone/>
            </a:pPr>
            <a:endParaRPr lang="en-US" sz="800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i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‘The categories used to classify age appear to be misleading … ’</a:t>
            </a:r>
          </a:p>
          <a:p>
            <a:pPr marL="0" indent="0">
              <a:buNone/>
            </a:pPr>
            <a:endParaRPr lang="en-US" sz="2400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cs typeface="Times New Roman" panose="02020603050405020304" pitchFamily="18" charset="0"/>
              </a:rPr>
              <a:t>Respons</a:t>
            </a:r>
            <a:r>
              <a:rPr lang="en-US" sz="2400" b="1" i="1" dirty="0">
                <a:effectLst/>
                <a:cs typeface="Times New Roman" panose="02020603050405020304" pitchFamily="18" charset="0"/>
              </a:rPr>
              <a:t>e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am not sure of the reasoning or conclusion behind the observation that the age groupings are misleading. I do not agree.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24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8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4" y="288032"/>
            <a:ext cx="8928991" cy="1700808"/>
          </a:xfrm>
        </p:spPr>
        <p:txBody>
          <a:bodyPr/>
          <a:lstStyle/>
          <a:p>
            <a:pPr marL="0" indent="0">
              <a:buNone/>
            </a:pPr>
            <a:endParaRPr lang="en-US" sz="2400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cs typeface="Consolas" panose="020B0609020204030204" pitchFamily="49" charset="0"/>
              </a:rPr>
              <a:t>Second criticism of original data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‘Summaries alone are not informative- the sample sizes within each cross classification grouping are required for an informed assessment (imbalance at this point can give extremely biased results).’</a:t>
            </a:r>
          </a:p>
          <a:p>
            <a:pPr marL="0" indent="0">
              <a:buNone/>
            </a:pPr>
            <a:endParaRPr lang="en-US" sz="2400" i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85" y="1351508"/>
            <a:ext cx="8712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it is correct that summaries generally do not provide a full explanation to allow a third party to validate the results, they are useful in presenting the conclusions of more detailed analysis.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The views expressed by … appear to be based on consideration of a statistical validation of all the results. This is one way, but not a necessary way, to establish the reasonableness and reliability of the data to support the use of age discrimination.</a:t>
            </a:r>
            <a:endParaRPr lang="en-AU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25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26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5E478-363D-47AD-91EA-8D8D9EF8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3" y="128287"/>
            <a:ext cx="7776864" cy="577140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3F031A9-E50A-4B13-A5CD-1D79953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60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542" y="-83754"/>
            <a:ext cx="9252520" cy="814908"/>
          </a:xfrm>
        </p:spPr>
        <p:txBody>
          <a:bodyPr/>
          <a:lstStyle/>
          <a:p>
            <a:r>
              <a:rPr lang="en-AU" sz="4000" dirty="0"/>
              <a:t>Bayesian Cargo Cult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928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None/>
            </a:pPr>
            <a:r>
              <a:rPr lang="en-AU" sz="3200" i="1" dirty="0"/>
              <a:t>The practice of cargo-cult statistics cause Bayesian data analysis to become a rote, conventional calculation rather than a circumspect application of probability theory and Bayesian philosophy.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8732" y="51906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27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6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pPr algn="l"/>
            <a:r>
              <a:rPr lang="en-AU" sz="4000" dirty="0"/>
              <a:t>Cargo-Cult Statistics in Forensic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040560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>
                <a:effectLst/>
              </a:rPr>
              <a:t>Based on Supplementary Material: </a:t>
            </a:r>
            <a:r>
              <a:rPr lang="en-AU" sz="2600" i="1" dirty="0">
                <a:effectLst/>
              </a:rPr>
              <a:t>Example Report</a:t>
            </a:r>
            <a:r>
              <a:rPr lang="en-AU" sz="2600" dirty="0">
                <a:effectLst/>
              </a:rPr>
              <a:t> provided with:</a:t>
            </a:r>
          </a:p>
          <a:p>
            <a:pPr marL="0" indent="0">
              <a:buNone/>
            </a:pPr>
            <a:endParaRPr lang="en-AU" sz="2600" dirty="0">
              <a:effectLst/>
            </a:endParaRPr>
          </a:p>
          <a:p>
            <a:pPr marL="0" indent="0">
              <a:buNone/>
            </a:pPr>
            <a:endParaRPr lang="en-AU" sz="26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28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5BFD4-20FC-4A87-A379-3124B047868D}"/>
              </a:ext>
            </a:extLst>
          </p:cNvPr>
          <p:cNvPicPr/>
          <p:nvPr/>
        </p:nvPicPr>
        <p:blipFill rotWithShape="1">
          <a:blip r:embed="rId2"/>
          <a:srcRect l="24882" t="22435" r="25660" b="3085"/>
          <a:stretch/>
        </p:blipFill>
        <p:spPr bwMode="auto">
          <a:xfrm>
            <a:off x="1578759" y="1844824"/>
            <a:ext cx="5986482" cy="3827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406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2696"/>
          </a:xfrm>
        </p:spPr>
        <p:txBody>
          <a:bodyPr/>
          <a:lstStyle/>
          <a:p>
            <a:r>
              <a:rPr lang="en-AU" sz="4000" dirty="0"/>
              <a:t>Bayesian Cargo Cult in Forensic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4392612"/>
          </a:xfrm>
        </p:spPr>
        <p:txBody>
          <a:bodyPr/>
          <a:lstStyle/>
          <a:p>
            <a:r>
              <a:rPr lang="en-AU" dirty="0"/>
              <a:t>The case</a:t>
            </a:r>
          </a:p>
          <a:p>
            <a:pPr lvl="1"/>
            <a:r>
              <a:rPr lang="en-AU" dirty="0"/>
              <a:t>Girl claims bitten twice on outside of crutch of undies by brother</a:t>
            </a:r>
          </a:p>
          <a:p>
            <a:pPr lvl="1"/>
            <a:r>
              <a:rPr lang="en-AU" dirty="0"/>
              <a:t>She was visiting the brother</a:t>
            </a:r>
          </a:p>
          <a:p>
            <a:pPr lvl="1"/>
            <a:r>
              <a:rPr lang="en-AU" dirty="0"/>
              <a:t>She had been living in the family house with parents</a:t>
            </a:r>
          </a:p>
          <a:p>
            <a:pPr lvl="1"/>
            <a:r>
              <a:rPr lang="en-AU" dirty="0"/>
              <a:t>Saliva found on undies</a:t>
            </a:r>
          </a:p>
          <a:p>
            <a:pPr lvl="1"/>
            <a:r>
              <a:rPr lang="en-AU" dirty="0"/>
              <a:t>Low level Y-DNA matching brother obtained from saliva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29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71400"/>
            <a:ext cx="7991475" cy="1143000"/>
          </a:xfrm>
        </p:spPr>
        <p:txBody>
          <a:bodyPr/>
          <a:lstStyle/>
          <a:p>
            <a:r>
              <a:rPr lang="en-AU" altLang="en-US" dirty="0"/>
              <a:t>Seminar Overview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820472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3600" dirty="0"/>
              <a:t>Cargo-Cult Statistics Explained</a:t>
            </a:r>
          </a:p>
          <a:p>
            <a:pPr>
              <a:lnSpc>
                <a:spcPct val="90000"/>
              </a:lnSpc>
            </a:pPr>
            <a:r>
              <a:rPr lang="en-AU" altLang="en-US" sz="3600" dirty="0"/>
              <a:t>The Frequentist Cargo-Cult</a:t>
            </a:r>
          </a:p>
          <a:p>
            <a:pPr>
              <a:lnSpc>
                <a:spcPct val="90000"/>
              </a:lnSpc>
            </a:pPr>
            <a:r>
              <a:rPr lang="en-AU" altLang="en-US" sz="3600" dirty="0"/>
              <a:t>The Bayesian Cargo-Cult</a:t>
            </a:r>
          </a:p>
          <a:p>
            <a:pPr>
              <a:lnSpc>
                <a:spcPct val="90000"/>
              </a:lnSpc>
            </a:pPr>
            <a:r>
              <a:rPr lang="en-AU" altLang="en-US" sz="3600" dirty="0"/>
              <a:t>Case study 1 – Travel Insurance Premiums</a:t>
            </a:r>
          </a:p>
          <a:p>
            <a:pPr>
              <a:lnSpc>
                <a:spcPct val="90000"/>
              </a:lnSpc>
            </a:pPr>
            <a:r>
              <a:rPr lang="en-AU" altLang="en-US" sz="3600" dirty="0"/>
              <a:t>Case Study 2 – Forensic DNA Interpretation </a:t>
            </a:r>
          </a:p>
          <a:p>
            <a:pPr>
              <a:lnSpc>
                <a:spcPct val="90000"/>
              </a:lnSpc>
            </a:pPr>
            <a:r>
              <a:rPr lang="en-AU" altLang="en-US" sz="3600" dirty="0"/>
              <a:t>Concluding Comments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</a:t>
            </a:fld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13" y="128287"/>
            <a:ext cx="8784975" cy="1143000"/>
          </a:xfrm>
        </p:spPr>
        <p:txBody>
          <a:bodyPr/>
          <a:lstStyle/>
          <a:p>
            <a:r>
              <a:rPr lang="en-AU" dirty="0"/>
              <a:t>Questions for the forensic</a:t>
            </a:r>
            <a:br>
              <a:rPr lang="en-AU" dirty="0"/>
            </a:br>
            <a:r>
              <a:rPr lang="en-AU" dirty="0"/>
              <a:t> scientist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3888556"/>
          </a:xfrm>
        </p:spPr>
        <p:txBody>
          <a:bodyPr/>
          <a:lstStyle/>
          <a:p>
            <a:r>
              <a:rPr lang="en-AU" dirty="0"/>
              <a:t>Y-DNA handed down from father so accused son and his father are the same </a:t>
            </a:r>
          </a:p>
          <a:p>
            <a:r>
              <a:rPr lang="en-AU" dirty="0"/>
              <a:t>How did the DNA get onto the undies?</a:t>
            </a:r>
          </a:p>
          <a:p>
            <a:r>
              <a:rPr lang="en-AU" dirty="0"/>
              <a:t>Suggestions from forensic analyst: </a:t>
            </a:r>
          </a:p>
          <a:p>
            <a:pPr lvl="1"/>
            <a:r>
              <a:rPr lang="en-AU" dirty="0"/>
              <a:t>From the bite</a:t>
            </a:r>
          </a:p>
          <a:p>
            <a:pPr lvl="1"/>
            <a:r>
              <a:rPr lang="en-AU" dirty="0"/>
              <a:t>From cohabitation with father</a:t>
            </a:r>
          </a:p>
          <a:p>
            <a:pPr lvl="1"/>
            <a:r>
              <a:rPr lang="en-AU" dirty="0"/>
              <a:t>From cohabitation with accused brother (son)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30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13" y="-99392"/>
            <a:ext cx="7991475" cy="1143000"/>
          </a:xfrm>
        </p:spPr>
        <p:txBody>
          <a:bodyPr/>
          <a:lstStyle/>
          <a:p>
            <a:r>
              <a:rPr lang="en-AU" dirty="0"/>
              <a:t>Issues for the Forensic Analyst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080388" cy="4608165"/>
          </a:xfrm>
        </p:spPr>
        <p:txBody>
          <a:bodyPr/>
          <a:lstStyle/>
          <a:p>
            <a:r>
              <a:rPr lang="en-AU" sz="2800" dirty="0"/>
              <a:t>Can/should the forensic scientist provide expert testimony on how the DNA got there? </a:t>
            </a:r>
            <a:r>
              <a:rPr lang="en-AU" sz="2800" dirty="0">
                <a:solidFill>
                  <a:schemeClr val="tx1"/>
                </a:solidFill>
              </a:rPr>
              <a:t>Activity Level</a:t>
            </a:r>
          </a:p>
          <a:p>
            <a:r>
              <a:rPr lang="en-AU" sz="2800" dirty="0"/>
              <a:t>Proposal is that this activity level be included as 1 of 12 nodes in a Bayesian network with MCMC simulation.</a:t>
            </a:r>
          </a:p>
          <a:p>
            <a:r>
              <a:rPr lang="en-AU" sz="2800" dirty="0"/>
              <a:t>Competing hypotheses established for this node as: </a:t>
            </a:r>
          </a:p>
          <a:p>
            <a:pPr marL="0" indent="0">
              <a:buNone/>
            </a:pPr>
            <a:r>
              <a:rPr lang="en-AU" sz="2800" dirty="0"/>
              <a:t>                   ‘DNA came from the bite’ </a:t>
            </a:r>
            <a:r>
              <a:rPr lang="en-AU" sz="2800" i="1" dirty="0"/>
              <a:t>versus</a:t>
            </a:r>
          </a:p>
          <a:p>
            <a:pPr marL="0" indent="0">
              <a:buNone/>
            </a:pPr>
            <a:r>
              <a:rPr lang="en-AU" sz="2800" dirty="0"/>
              <a:t>                   ‘DNA came from cohabitation’ 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sz="2800" dirty="0"/>
              <a:t>Priors are required for each of these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31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1" y="-212381"/>
            <a:ext cx="8964487" cy="1143000"/>
          </a:xfrm>
        </p:spPr>
        <p:txBody>
          <a:bodyPr/>
          <a:lstStyle/>
          <a:p>
            <a:pPr algn="l"/>
            <a:r>
              <a:rPr lang="en-AU" sz="4000" dirty="0"/>
              <a:t>Constructed Priors – Biting </a:t>
            </a:r>
            <a:r>
              <a:rPr lang="en-AU" sz="4000" i="1" dirty="0"/>
              <a:t>v</a:t>
            </a:r>
            <a:r>
              <a:rPr lang="en-AU" sz="4000" dirty="0"/>
              <a:t> Co-habit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3630"/>
              </p:ext>
            </p:extLst>
          </p:nvPr>
        </p:nvGraphicFramePr>
        <p:xfrm>
          <a:off x="165560" y="764704"/>
          <a:ext cx="8770462" cy="416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9744">
                <a:tc>
                  <a:txBody>
                    <a:bodyPr/>
                    <a:lstStyle/>
                    <a:p>
                      <a:endParaRPr lang="en-AU" sz="2400" dirty="0">
                        <a:solidFill>
                          <a:schemeClr val="tx2"/>
                        </a:solidFill>
                      </a:endParaRPr>
                    </a:p>
                    <a:p>
                      <a:endParaRPr lang="en-AU" sz="2400" dirty="0">
                        <a:solidFill>
                          <a:schemeClr val="tx2"/>
                        </a:solidFill>
                      </a:endParaRPr>
                    </a:p>
                    <a:p>
                      <a:endParaRPr lang="en-AU" sz="24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AU" sz="2400" dirty="0" err="1">
                          <a:solidFill>
                            <a:schemeClr val="tx2"/>
                          </a:solidFill>
                        </a:rPr>
                        <a:t>Pr</a:t>
                      </a:r>
                      <a:r>
                        <a:rPr lang="en-AU" sz="2400" dirty="0">
                          <a:solidFill>
                            <a:schemeClr val="tx2"/>
                          </a:solidFill>
                        </a:rPr>
                        <a:t>(DNA transferred to undies)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19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High Level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19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Low level DNA</a:t>
                      </a:r>
                    </a:p>
                    <a:p>
                      <a:pPr algn="ctr"/>
                      <a:r>
                        <a:rPr lang="en-AU" dirty="0">
                          <a:solidFill>
                            <a:srgbClr val="FF0000"/>
                          </a:solidFill>
                        </a:rPr>
                        <a:t>(the observed)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Nil DNA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2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 descr="G:\from lacie\a  forensic general\cargo cult statistics\images\closeup-of-womans-mouth-biting-on-barbed-wire-oleksiy-maksyme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52" y="764704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from lacie\a  forensic general\cargo cult statistics\images\royal-family-portraits-char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74" y="764705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32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9080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i="1" dirty="0"/>
              <a:t>The results … are about five times more probable given the defence proposition rather than prosecution’s. </a:t>
            </a:r>
            <a:r>
              <a:rPr lang="en-AU" sz="2600" dirty="0"/>
              <a:t>(Page 4 </a:t>
            </a:r>
            <a:r>
              <a:rPr lang="en-AU" sz="2600" i="1" dirty="0"/>
              <a:t>Example Report</a:t>
            </a:r>
            <a:r>
              <a:rPr lang="en-AU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62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39" y="-171400"/>
            <a:ext cx="8784975" cy="1143000"/>
          </a:xfrm>
        </p:spPr>
        <p:txBody>
          <a:bodyPr/>
          <a:lstStyle/>
          <a:p>
            <a:pPr algn="l"/>
            <a:r>
              <a:rPr lang="en-AU" sz="4000" dirty="0"/>
              <a:t>Problems with the Forensic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91475" cy="4896544"/>
          </a:xfrm>
        </p:spPr>
        <p:txBody>
          <a:bodyPr/>
          <a:lstStyle/>
          <a:p>
            <a:r>
              <a:rPr lang="en-AU" sz="3000" dirty="0"/>
              <a:t>The forensic scientist has limited statistical knowledge and understanding</a:t>
            </a:r>
          </a:p>
          <a:p>
            <a:r>
              <a:rPr lang="en-AU" sz="3000" dirty="0"/>
              <a:t>Vulnerable to manipulation</a:t>
            </a:r>
          </a:p>
          <a:p>
            <a:r>
              <a:rPr lang="en-AU" sz="3000" dirty="0"/>
              <a:t>Too little knowledge to question or ask for clarification</a:t>
            </a:r>
          </a:p>
          <a:p>
            <a:r>
              <a:rPr lang="en-AU" sz="3000" dirty="0"/>
              <a:t>Presented to the court (Barrister, Jury and Judge) as a </a:t>
            </a:r>
            <a:r>
              <a:rPr lang="en-AU" sz="3000" i="1" dirty="0"/>
              <a:t>fait accompli</a:t>
            </a:r>
          </a:p>
          <a:p>
            <a:r>
              <a:rPr lang="en-AU" sz="3000" dirty="0"/>
              <a:t>Is this evidence misleading the courts</a:t>
            </a:r>
          </a:p>
          <a:p>
            <a:pPr marL="0" indent="0" algn="ctr">
              <a:buNone/>
            </a:pPr>
            <a:endParaRPr lang="en-AU" sz="1000" i="1" dirty="0"/>
          </a:p>
          <a:p>
            <a:pPr marL="0" indent="0" algn="ctr">
              <a:buNone/>
            </a:pPr>
            <a:r>
              <a:rPr lang="en-AU" sz="3000" i="1" dirty="0"/>
              <a:t>Trust me I’m a forensic statistician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33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6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351515" cy="1052736"/>
          </a:xfrm>
        </p:spPr>
        <p:txBody>
          <a:bodyPr/>
          <a:lstStyle/>
          <a:p>
            <a:r>
              <a:rPr lang="en-AU" sz="4000" dirty="0"/>
              <a:t>Statistical Concerns not Addressed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084" y="1484313"/>
            <a:ext cx="9080387" cy="4392612"/>
          </a:xfrm>
        </p:spPr>
        <p:txBody>
          <a:bodyPr/>
          <a:lstStyle/>
          <a:p>
            <a:r>
              <a:rPr lang="en-AU" dirty="0"/>
              <a:t>Prior distributions – are they legitimate?</a:t>
            </a:r>
          </a:p>
          <a:p>
            <a:r>
              <a:rPr lang="en-AU" dirty="0"/>
              <a:t>Assumptions – what are they?</a:t>
            </a:r>
          </a:p>
          <a:p>
            <a:r>
              <a:rPr lang="en-AU" dirty="0"/>
              <a:t>Assumptions – are they met?</a:t>
            </a:r>
          </a:p>
          <a:p>
            <a:r>
              <a:rPr lang="en-AU" dirty="0"/>
              <a:t>Complexity – is it warranted?</a:t>
            </a:r>
          </a:p>
          <a:p>
            <a:r>
              <a:rPr lang="en-AU" dirty="0"/>
              <a:t>Complexity – can it be understood by the user?</a:t>
            </a:r>
          </a:p>
          <a:p>
            <a:r>
              <a:rPr lang="en-AU" dirty="0"/>
              <a:t>Limitations – what are they?</a:t>
            </a:r>
          </a:p>
          <a:p>
            <a:r>
              <a:rPr lang="en-AU" dirty="0"/>
              <a:t>Is the evidence prejudicial?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34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46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991475" cy="1052736"/>
          </a:xfrm>
        </p:spPr>
        <p:txBody>
          <a:bodyPr/>
          <a:lstStyle/>
          <a:p>
            <a:r>
              <a:rPr lang="en-AU" dirty="0"/>
              <a:t>Philosophical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680173"/>
          </a:xfrm>
        </p:spPr>
        <p:txBody>
          <a:bodyPr/>
          <a:lstStyle/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the deliberations of the jury be replaced by mathematical formulae?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the deliberations of the jury be replaced by mathematical formulae?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the assumptions fundamental to Bayesian Networks and Artificial Intelligence addressed?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on the verdict &amp; judgement could incorrect/misunderstood assumptions, limitations have?</a:t>
            </a:r>
          </a:p>
          <a:p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the court audiences understand?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35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4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r>
              <a:rPr lang="en-AU" dirty="0"/>
              <a:t>Why are these problems occurring?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5" cy="4824189"/>
          </a:xfrm>
        </p:spPr>
        <p:txBody>
          <a:bodyPr/>
          <a:lstStyle/>
          <a:p>
            <a:r>
              <a:rPr lang="en-AU" sz="2800" dirty="0"/>
              <a:t>Education –</a:t>
            </a:r>
            <a:r>
              <a:rPr lang="en-AU" sz="2800" i="1" dirty="0"/>
              <a:t>who teaches statistics?</a:t>
            </a:r>
          </a:p>
          <a:p>
            <a:r>
              <a:rPr lang="en-AU" sz="2800" dirty="0"/>
              <a:t>Software – </a:t>
            </a:r>
            <a:r>
              <a:rPr lang="en-AU" sz="2800" i="1" dirty="0"/>
              <a:t>commercial advantage if user friendly</a:t>
            </a:r>
          </a:p>
          <a:p>
            <a:r>
              <a:rPr lang="en-AU" sz="2800" dirty="0"/>
              <a:t>Publishing</a:t>
            </a:r>
          </a:p>
          <a:p>
            <a:pPr lvl="1"/>
            <a:r>
              <a:rPr lang="en-AU" sz="2400" dirty="0"/>
              <a:t>Increased volume suggests quality must suffer</a:t>
            </a:r>
          </a:p>
          <a:p>
            <a:pPr lvl="1"/>
            <a:r>
              <a:rPr lang="en-AU" sz="2400" dirty="0"/>
              <a:t>Editor bias – no criticism of previous published work, no rejection of ‘mates’ or reviewer’s papers</a:t>
            </a:r>
          </a:p>
          <a:p>
            <a:r>
              <a:rPr lang="en-AU" sz="2800" dirty="0"/>
              <a:t>Employment/promotion requirements – metrics!</a:t>
            </a:r>
          </a:p>
          <a:p>
            <a:pPr lvl="1"/>
            <a:r>
              <a:rPr lang="en-AU" sz="2400" dirty="0"/>
              <a:t>(</a:t>
            </a:r>
            <a:r>
              <a:rPr lang="en-AU" sz="2400" i="1" dirty="0"/>
              <a:t>do impact factors, citations, </a:t>
            </a:r>
            <a:r>
              <a:rPr lang="en-AU" sz="2400" i="1" dirty="0" err="1"/>
              <a:t>etc</a:t>
            </a:r>
            <a:r>
              <a:rPr lang="en-AU" sz="2400" i="1" dirty="0"/>
              <a:t> really measure importance and correctness?)</a:t>
            </a:r>
            <a:endParaRPr lang="en-AU" sz="2400" dirty="0"/>
          </a:p>
          <a:p>
            <a:pPr marL="0" indent="0" algn="ctr">
              <a:buNone/>
            </a:pPr>
            <a:r>
              <a:rPr lang="en-AU" sz="2800" dirty="0"/>
              <a:t>Refer to: Stark and </a:t>
            </a:r>
            <a:r>
              <a:rPr lang="en-AU" sz="2800" dirty="0" err="1"/>
              <a:t>Saltelli’s</a:t>
            </a:r>
            <a:r>
              <a:rPr lang="en-AU" sz="2800" dirty="0"/>
              <a:t> article in </a:t>
            </a:r>
            <a:r>
              <a:rPr lang="en-AU" sz="2800" i="1" dirty="0"/>
              <a:t>Significance</a:t>
            </a:r>
          </a:p>
          <a:p>
            <a:pPr marL="0" indent="0">
              <a:buNone/>
            </a:pPr>
            <a:endParaRPr lang="en-AU" sz="2800" i="1" dirty="0"/>
          </a:p>
          <a:p>
            <a:pPr marL="0" indent="0">
              <a:buNone/>
            </a:pPr>
            <a:endParaRPr lang="en-AU" sz="2800" i="1" dirty="0"/>
          </a:p>
          <a:p>
            <a:r>
              <a:rPr lang="en-A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227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4" y="-243408"/>
            <a:ext cx="8784975" cy="1143000"/>
          </a:xfrm>
        </p:spPr>
        <p:txBody>
          <a:bodyPr/>
          <a:lstStyle/>
          <a:p>
            <a:r>
              <a:rPr lang="en-AU" sz="4000" dirty="0"/>
              <a:t>Accountability in Other Professions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968552"/>
          </a:xfrm>
        </p:spPr>
        <p:txBody>
          <a:bodyPr/>
          <a:lstStyle/>
          <a:p>
            <a:r>
              <a:rPr lang="en-AU" sz="2800" dirty="0"/>
              <a:t>A doctor carries out bad practice – struck from medical register</a:t>
            </a:r>
          </a:p>
          <a:p>
            <a:r>
              <a:rPr lang="en-AU" sz="2800" dirty="0"/>
              <a:t>An engineer builds a bridge badly – struck from institute of engineers (and maybe taken to court)</a:t>
            </a:r>
          </a:p>
          <a:p>
            <a:r>
              <a:rPr lang="en-AU" sz="2800" dirty="0"/>
              <a:t>A teacher performs inappropriately – plenty of avenues for appeal</a:t>
            </a:r>
          </a:p>
          <a:p>
            <a:r>
              <a:rPr lang="en-AU" sz="2800" dirty="0"/>
              <a:t>People check that builders, plumbers, electricians are registered</a:t>
            </a:r>
          </a:p>
          <a:p>
            <a:r>
              <a:rPr lang="en-AU" sz="2800" dirty="0"/>
              <a:t>The practitioner who engages in cargo cult statistics is rarely challenged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37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5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91475" cy="1143000"/>
          </a:xfrm>
        </p:spPr>
        <p:txBody>
          <a:bodyPr/>
          <a:lstStyle/>
          <a:p>
            <a:r>
              <a:rPr lang="en-AU" sz="4000" dirty="0"/>
              <a:t>Final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5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dirty="0"/>
              <a:t> In the words of Stark and </a:t>
            </a:r>
            <a:r>
              <a:rPr lang="en-AU" sz="2800" dirty="0" err="1"/>
              <a:t>Saltelli</a:t>
            </a:r>
            <a:r>
              <a:rPr lang="en-AU" sz="2800" dirty="0"/>
              <a:t>, as statisticians: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16536" y="1628800"/>
            <a:ext cx="844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should be vocally critical of cargo-cult statistics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535" y="2447890"/>
            <a:ext cx="864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should be critical even when the abuses involve politically charged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536" y="3573016"/>
            <a:ext cx="8259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can insist that ‘service’ courses foster statistical thinking, deep understanding and appropriate scepticism instead of encouraging cargo-cult statistics</a:t>
            </a:r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38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95" y="-243408"/>
            <a:ext cx="7991475" cy="1143000"/>
          </a:xfrm>
        </p:spPr>
        <p:txBody>
          <a:bodyPr/>
          <a:lstStyle/>
          <a:p>
            <a:r>
              <a:rPr lang="en-AU" dirty="0"/>
              <a:t>And Finally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298" y="908720"/>
            <a:ext cx="7920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>
                <a:solidFill>
                  <a:schemeClr val="bg1"/>
                </a:solidFill>
                <a:latin typeface="+mn-lt"/>
              </a:rPr>
              <a:t>We can be of service. Direct involvement of statisticians on the side of citizens in societal and environmental problems can help earn the justified trust of society . (Page 43)</a:t>
            </a: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846175" cy="262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funny statistics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81" y="2892747"/>
            <a:ext cx="2865244" cy="28405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39</a:t>
            </a:fld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1560" y="3068960"/>
            <a:ext cx="3813178" cy="252028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3181" y="2892747"/>
            <a:ext cx="2861998" cy="280288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1560" y="3068961"/>
            <a:ext cx="3813178" cy="262666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10225" y="2892748"/>
            <a:ext cx="2774954" cy="280287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81" y="-30446"/>
            <a:ext cx="7991475" cy="836712"/>
          </a:xfrm>
        </p:spPr>
        <p:txBody>
          <a:bodyPr/>
          <a:lstStyle/>
          <a:p>
            <a:r>
              <a:rPr lang="en-AU" dirty="0"/>
              <a:t>Cargo-Cult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71349"/>
              </p:ext>
            </p:extLst>
          </p:nvPr>
        </p:nvGraphicFramePr>
        <p:xfrm>
          <a:off x="0" y="730760"/>
          <a:ext cx="9144000" cy="53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73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Richard Feynman (Nobel physicist) in 1974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‘work that has some formal trappings of science but does not practice the scientific method’</a:t>
                      </a:r>
                    </a:p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977">
                <a:tc>
                  <a:txBody>
                    <a:bodyPr/>
                    <a:lstStyle/>
                    <a:p>
                      <a:r>
                        <a:rPr lang="en-AU" sz="2800" b="1" i="1" dirty="0">
                          <a:solidFill>
                            <a:schemeClr val="bg1"/>
                          </a:solidFill>
                        </a:rPr>
                        <a:t>An Anthropological</a:t>
                      </a:r>
                      <a:r>
                        <a:rPr lang="en-AU" sz="2800" b="1" i="1" baseline="0" dirty="0">
                          <a:solidFill>
                            <a:schemeClr val="bg1"/>
                          </a:solidFill>
                        </a:rPr>
                        <a:t> Story</a:t>
                      </a:r>
                    </a:p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During World War II</a:t>
                      </a:r>
                    </a:p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Melanesian Islands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236">
                <a:tc>
                  <a:txBody>
                    <a:bodyPr/>
                    <a:lstStyle/>
                    <a:p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USA Cargo planes landed</a:t>
                      </a:r>
                    </a:p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Brought</a:t>
                      </a:r>
                      <a:r>
                        <a:rPr lang="en-AU" sz="2800" baseline="0" dirty="0">
                          <a:solidFill>
                            <a:schemeClr val="bg1"/>
                          </a:solidFill>
                        </a:rPr>
                        <a:t> clothes, medicine, food, weapons, gifts</a:t>
                      </a:r>
                      <a:endParaRPr lang="en-AU" sz="2800" dirty="0">
                        <a:solidFill>
                          <a:schemeClr val="bg1"/>
                        </a:solidFill>
                      </a:endParaRPr>
                    </a:p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5" y="4221088"/>
            <a:ext cx="378372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funny cargo-cult statistics 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16424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4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35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96752"/>
            <a:ext cx="7991475" cy="4392612"/>
          </a:xfrm>
        </p:spPr>
        <p:txBody>
          <a:bodyPr/>
          <a:lstStyle/>
          <a:p>
            <a:r>
              <a:rPr lang="en-AU" dirty="0"/>
              <a:t>My partner in life who claims to be a nong-nong but sees many of the errors using basic logic and common sense – he also cooks and cleans while I battle on with statistical whimsy</a:t>
            </a:r>
          </a:p>
          <a:p>
            <a:r>
              <a:rPr lang="en-AU" dirty="0"/>
              <a:t>My past and present PhD students who encourage me to ignore ‘retirement’</a:t>
            </a:r>
          </a:p>
          <a:p>
            <a:r>
              <a:rPr lang="en-AU" dirty="0"/>
              <a:t>My colleagues who keep me involved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40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0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820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1314" name="Picture 2" descr="G:\from lacie\a  forensic general\cargo cult statistics\images\three little pi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290637"/>
            <a:ext cx="3333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991475" cy="836712"/>
          </a:xfrm>
        </p:spPr>
        <p:txBody>
          <a:bodyPr/>
          <a:lstStyle/>
          <a:p>
            <a:r>
              <a:rPr lang="en-AU" dirty="0"/>
              <a:t>Cargo-Cult Science</a:t>
            </a:r>
          </a:p>
        </p:txBody>
      </p:sp>
      <p:pic>
        <p:nvPicPr>
          <p:cNvPr id="6" name="Picture 5" descr="Cargo-Cult-Pla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68" y="1412776"/>
            <a:ext cx="324036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37" y="3790079"/>
            <a:ext cx="3744416" cy="198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9" y="2492896"/>
            <a:ext cx="3095939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3" y="1484784"/>
            <a:ext cx="468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/>
                </a:solidFill>
              </a:rPr>
              <a:t>Straw planes &amp; wooden headphones with bamboo antennas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2886035"/>
            <a:ext cx="479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Runways with fires for lights and control towers of sticks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4221088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Carried out rituals like the soldiers did to worship their deities</a:t>
            </a:r>
          </a:p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Then they waited for the planes to come back</a:t>
            </a:r>
          </a:p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03063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NO PLANES CAME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0883" y="768055"/>
            <a:ext cx="7357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+mn-lt"/>
              </a:rPr>
              <a:t>To bring back the planes islanders built:</a:t>
            </a:r>
            <a:endParaRPr lang="en-AU" sz="3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5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91475" cy="1143000"/>
          </a:xfrm>
        </p:spPr>
        <p:txBody>
          <a:bodyPr/>
          <a:lstStyle/>
          <a:p>
            <a:r>
              <a:rPr lang="en-AU" dirty="0"/>
              <a:t>Cargo-Cult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7" cy="4896197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Melanesian natives practiced the motions of landing aircraft without understanding the significance of those motions</a:t>
            </a:r>
            <a:r>
              <a:rPr lang="en-A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algn="ctr">
              <a:buNone/>
            </a:pPr>
            <a:endParaRPr lang="en-AU" dirty="0">
              <a:effectLst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910" y="2564904"/>
            <a:ext cx="9145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3200" dirty="0">
                <a:solidFill>
                  <a:schemeClr val="bg1"/>
                </a:solidFill>
                <a:effectLst/>
                <a:latin typeface="+mn-lt"/>
              </a:rPr>
              <a:t>Users of statistics</a:t>
            </a:r>
            <a:r>
              <a:rPr lang="en-AU" sz="3200" i="1" dirty="0">
                <a:solidFill>
                  <a:schemeClr val="bg1"/>
                </a:solidFill>
                <a:effectLst/>
                <a:latin typeface="+mn-lt"/>
              </a:rPr>
              <a:t> invoke statistical terms and procedures as incantations with scant understanding of the assumptions or relevance of the calculations or even the meaning of the terminology</a:t>
            </a:r>
            <a:endParaRPr lang="en-A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15607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Stark &amp; </a:t>
            </a:r>
            <a:r>
              <a:rPr lang="en-AU" dirty="0" err="1">
                <a:solidFill>
                  <a:schemeClr val="bg1"/>
                </a:solidFill>
              </a:rPr>
              <a:t>Saltelli</a:t>
            </a:r>
            <a:r>
              <a:rPr lang="en-AU" dirty="0">
                <a:solidFill>
                  <a:schemeClr val="bg1"/>
                </a:solidFill>
              </a:rPr>
              <a:t> (2018) </a:t>
            </a:r>
            <a:r>
              <a:rPr lang="en-AU" i="1" dirty="0">
                <a:solidFill>
                  <a:schemeClr val="bg1"/>
                </a:solidFill>
              </a:rPr>
              <a:t>Significance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15(4)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6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1475" cy="864096"/>
          </a:xfrm>
        </p:spPr>
        <p:txBody>
          <a:bodyPr/>
          <a:lstStyle/>
          <a:p>
            <a:r>
              <a:rPr lang="en-AU" dirty="0"/>
              <a:t>Cargo-Cult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7" cy="5112221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Going through the motions of:</a:t>
            </a:r>
          </a:p>
          <a:p>
            <a:pPr lvl="1"/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fitting models</a:t>
            </a:r>
          </a:p>
          <a:p>
            <a:pPr lvl="1"/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computing </a:t>
            </a:r>
            <a:r>
              <a:rPr lang="en-A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</a:t>
            </a:r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-values</a:t>
            </a:r>
          </a:p>
          <a:p>
            <a:pPr lvl="1"/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computing confidence or credible intervals</a:t>
            </a:r>
          </a:p>
          <a:p>
            <a:pPr lvl="1"/>
            <a:r>
              <a: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simulating posterior distributions</a:t>
            </a:r>
          </a:p>
          <a:p>
            <a:pPr lvl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defining prior distributions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lvl="1"/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formulae (pressing buttons)</a:t>
            </a:r>
          </a:p>
          <a:p>
            <a:pPr marL="0" indent="0" algn="ctr">
              <a:buNone/>
            </a:pPr>
            <a:endParaRPr lang="en-AU" sz="1000" dirty="0">
              <a:effectLst/>
            </a:endParaRPr>
          </a:p>
          <a:p>
            <a:pPr marL="0" indent="0" algn="ctr">
              <a:buNone/>
            </a:pPr>
            <a:r>
              <a:rPr lang="en-A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understanding and addressing assumptions, limitations or meaning</a:t>
            </a:r>
          </a:p>
          <a:p>
            <a:endParaRPr lang="en-AU" sz="1200" dirty="0">
              <a:effectLst/>
            </a:endParaRPr>
          </a:p>
          <a:p>
            <a:endParaRPr lang="en-AU" sz="12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7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91475" cy="1368152"/>
          </a:xfrm>
        </p:spPr>
        <p:txBody>
          <a:bodyPr/>
          <a:lstStyle/>
          <a:p>
            <a:r>
              <a:rPr lang="en-AU" dirty="0"/>
              <a:t>Cargo-Cult Statistics</a:t>
            </a:r>
            <a:br>
              <a:rPr lang="en-AU" dirty="0"/>
            </a:br>
            <a:r>
              <a:rPr lang="en-AU" sz="2800" dirty="0">
                <a:solidFill>
                  <a:schemeClr val="bg1"/>
                </a:solidFill>
                <a:effectLst/>
              </a:rPr>
              <a:t>Stark &amp; </a:t>
            </a:r>
            <a:r>
              <a:rPr lang="en-AU" sz="2800" dirty="0" err="1">
                <a:solidFill>
                  <a:schemeClr val="bg1"/>
                </a:solidFill>
                <a:effectLst/>
              </a:rPr>
              <a:t>Saltelli</a:t>
            </a:r>
            <a:r>
              <a:rPr lang="en-AU" sz="2800" dirty="0">
                <a:solidFill>
                  <a:schemeClr val="bg1"/>
                </a:solidFill>
                <a:effectLst/>
              </a:rPr>
              <a:t> (2018) p 41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7" cy="4896197"/>
          </a:xfrm>
        </p:spPr>
        <p:txBody>
          <a:bodyPr/>
          <a:lstStyle/>
          <a:p>
            <a:pPr marL="0" indent="0">
              <a:buNone/>
            </a:pPr>
            <a:endParaRPr lang="en-AU" sz="2800" dirty="0">
              <a:effectLst/>
            </a:endParaRPr>
          </a:p>
          <a:p>
            <a:pPr marL="0" indent="0" algn="ctr">
              <a:buNone/>
            </a:pPr>
            <a:r>
              <a:rPr lang="en-AU" sz="3600" i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This demotes statistics from a way of thinking about evidence avoiding self deception to a formal ‘blessing’ of claims</a:t>
            </a:r>
          </a:p>
          <a:p>
            <a:pPr marL="0" indent="0" algn="ctr">
              <a:buNone/>
            </a:pPr>
            <a:endParaRPr lang="en-AU" sz="3600" i="1" dirty="0">
              <a:effectLst/>
            </a:endParaRPr>
          </a:p>
          <a:p>
            <a:pPr marL="0" indent="0" algn="ctr">
              <a:buNone/>
            </a:pPr>
            <a:r>
              <a:rPr lang="en-AU" sz="36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Gives support to the dogma:</a:t>
            </a:r>
          </a:p>
          <a:p>
            <a:pPr marL="0" indent="0" algn="ctr">
              <a:buNone/>
            </a:pPr>
            <a:r>
              <a:rPr lang="en-AU" sz="4000" b="1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Statistics can prove anything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8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Cargo-Cult Segway</a:t>
            </a:r>
          </a:p>
        </p:txBody>
      </p:sp>
      <p:pic>
        <p:nvPicPr>
          <p:cNvPr id="4" name="Picture 3" descr="Source: cargoclu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38437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6332" y="1282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1426D2-9D2E-4EEB-98FE-AA419C4BCE4F}" type="slidenum">
              <a:rPr lang="en-AU" smtClean="0">
                <a:solidFill>
                  <a:schemeClr val="bg1"/>
                </a:solidFill>
              </a:rPr>
              <a:t>9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36622"/>
      </p:ext>
    </p:extLst>
  </p:cSld>
  <p:clrMapOvr>
    <a:masterClrMapping/>
  </p:clrMapOvr>
</p:sld>
</file>

<file path=ppt/theme/theme1.xml><?xml version="1.0" encoding="utf-8"?>
<a:theme xmlns:a="http://schemas.openxmlformats.org/drawingml/2006/main" name="Griffith_template">
  <a:themeElements>
    <a:clrScheme name="Custom 1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ffith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riffith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th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th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th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th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ffith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ffith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29005</TotalTime>
  <Words>2088</Words>
  <Application>Microsoft Office PowerPoint</Application>
  <PresentationFormat>On-screen Show (4:3)</PresentationFormat>
  <Paragraphs>415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Batang</vt:lpstr>
      <vt:lpstr>Arial</vt:lpstr>
      <vt:lpstr>Calibri</vt:lpstr>
      <vt:lpstr>Cambria Math</vt:lpstr>
      <vt:lpstr>Comic Sans MS</vt:lpstr>
      <vt:lpstr>Consolas</vt:lpstr>
      <vt:lpstr>Garamond</vt:lpstr>
      <vt:lpstr>Times</vt:lpstr>
      <vt:lpstr>Times New Roman</vt:lpstr>
      <vt:lpstr>Griffith_template</vt:lpstr>
      <vt:lpstr>Beyond Statistical Consulting  Addressing Cargo-Cult Statistics</vt:lpstr>
      <vt:lpstr>What role should statisticians play in ensuring good practice in the application and interpretation of statistics by disciplinary practitioners?</vt:lpstr>
      <vt:lpstr>Seminar Overview</vt:lpstr>
      <vt:lpstr>Cargo-Cult Science</vt:lpstr>
      <vt:lpstr>Cargo-Cult Science</vt:lpstr>
      <vt:lpstr>Cargo-Cult Statistics</vt:lpstr>
      <vt:lpstr>Cargo-Cult Statistics</vt:lpstr>
      <vt:lpstr>Cargo-Cult Statistics Stark &amp; Saltelli (2018) p 41</vt:lpstr>
      <vt:lpstr>Cargo-Cult Segway</vt:lpstr>
      <vt:lpstr>Real Life Areas Identified as ‘At Risk’ from Cargo-Cult Statistics</vt:lpstr>
      <vt:lpstr>Typical Cargo Cult Activities in Statistics</vt:lpstr>
      <vt:lpstr>Case Study 1: Travel Insurance Premiums for Seniors</vt:lpstr>
      <vt:lpstr>PowerPoint Presentation</vt:lpstr>
      <vt:lpstr>CS1 – Travel Insurance Premiums</vt:lpstr>
      <vt:lpstr>Expert Statements Provided  to QCAT</vt:lpstr>
      <vt:lpstr>CS1: Initial Data Provided 3 years summary (or was it 7 years?)</vt:lpstr>
      <vt:lpstr>CS1: Contents of Initial Data Provided</vt:lpstr>
      <vt:lpstr>PowerPoint Presentation</vt:lpstr>
      <vt:lpstr>PowerPoint Presentation</vt:lpstr>
      <vt:lpstr>PowerPoint Presentation</vt:lpstr>
      <vt:lpstr>GLM ANALYSIS</vt:lpstr>
      <vt:lpstr>GLM Conclusion by Third Expert</vt:lpstr>
      <vt:lpstr>AGE GROUPS</vt:lpstr>
      <vt:lpstr>Is this analysis a cargo cult problem?</vt:lpstr>
      <vt:lpstr>PowerPoint Presentation</vt:lpstr>
      <vt:lpstr>PowerPoint Presentation</vt:lpstr>
      <vt:lpstr>Bayesian Cargo Cult Statistics</vt:lpstr>
      <vt:lpstr>Cargo-Cult Statistics in Forensic DNA</vt:lpstr>
      <vt:lpstr>Bayesian Cargo Cult in Forensic DNA</vt:lpstr>
      <vt:lpstr>Questions for the forensic  scientist</vt:lpstr>
      <vt:lpstr>Issues for the Forensic Analyst</vt:lpstr>
      <vt:lpstr>Constructed Priors – Biting v Co-habit</vt:lpstr>
      <vt:lpstr>Problems with the Forensic Evidence</vt:lpstr>
      <vt:lpstr>Statistical Concerns not Addressed</vt:lpstr>
      <vt:lpstr>Philosophical Issues</vt:lpstr>
      <vt:lpstr>Why are these problems occurring?</vt:lpstr>
      <vt:lpstr>Accountability in Other Professions</vt:lpstr>
      <vt:lpstr>Final Comments</vt:lpstr>
      <vt:lpstr>And Finally</vt:lpstr>
      <vt:lpstr>Acknowledgements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user</dc:creator>
  <cp:lastModifiedBy>Kyle</cp:lastModifiedBy>
  <cp:revision>193</cp:revision>
  <dcterms:created xsi:type="dcterms:W3CDTF">2002-11-29T05:26:41Z</dcterms:created>
  <dcterms:modified xsi:type="dcterms:W3CDTF">2018-12-04T03:27:05Z</dcterms:modified>
</cp:coreProperties>
</file>