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6" r:id="rId5"/>
    <p:sldId id="302" r:id="rId6"/>
    <p:sldId id="303" r:id="rId7"/>
    <p:sldId id="304" r:id="rId8"/>
    <p:sldId id="292" r:id="rId9"/>
    <p:sldId id="305" r:id="rId10"/>
    <p:sldId id="306" r:id="rId11"/>
    <p:sldId id="316" r:id="rId12"/>
    <p:sldId id="307" r:id="rId13"/>
    <p:sldId id="308" r:id="rId14"/>
    <p:sldId id="317" r:id="rId15"/>
    <p:sldId id="314" r:id="rId16"/>
    <p:sldId id="315" r:id="rId17"/>
    <p:sldId id="296" r:id="rId18"/>
    <p:sldId id="309" r:id="rId19"/>
    <p:sldId id="310" r:id="rId20"/>
    <p:sldId id="300" r:id="rId21"/>
    <p:sldId id="29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2" userDrawn="1">
          <p15:clr>
            <a:srgbClr val="A4A3A4"/>
          </p15:clr>
        </p15:guide>
        <p15:guide id="2" pos="6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D5"/>
    <a:srgbClr val="405965"/>
    <a:srgbClr val="154B97"/>
    <a:srgbClr val="5F5F5F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1" autoAdjust="0"/>
    <p:restoredTop sz="89606" autoAdjust="0"/>
  </p:normalViewPr>
  <p:slideViewPr>
    <p:cSldViewPr snapToGrid="0" snapToObjects="1" showGuides="1">
      <p:cViewPr varScale="1">
        <p:scale>
          <a:sx n="72" d="100"/>
          <a:sy n="72" d="100"/>
        </p:scale>
        <p:origin x="66" y="96"/>
      </p:cViewPr>
      <p:guideLst>
        <p:guide orient="horz" pos="1112"/>
        <p:guide pos="63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2C6A3-9320-4E12-AE90-B54770F55F9F}" type="datetimeFigureOut">
              <a:rPr lang="en-NZ" smtClean="0"/>
              <a:t>5/12/2018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3964B-C531-4E8B-8EA0-96FAFE1FD27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61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gbrdf.agresearch.co.nz/cgi-bin/fetch.py?obid=SQ0178&amp;context=defaul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gbrdf.agresearch.co.nz/cgi-bin/fetch.py?obid=SQ0143&amp;context=defaul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11.20am Weds 5</a:t>
            </a:r>
            <a:r>
              <a:rPr lang="en-NZ" baseline="0" dirty="0" smtClean="0"/>
              <a:t> Dec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3208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 smtClean="0"/>
              <a:t>Positions: Fin 1.5, 4.5, HW* 12.3, 3.7  QQ 23, 3.95	Widths 11.15, 11.15, 11.1</a:t>
            </a:r>
          </a:p>
          <a:p>
            <a:r>
              <a:rPr lang="en-NZ" b="1" dirty="0" smtClean="0"/>
              <a:t>160219_D00390_0245_AC89NRANXX </a:t>
            </a:r>
            <a:r>
              <a:rPr lang="en-NZ" b="1" dirty="0" smtClean="0">
                <a:hlinkClick r:id="rId3"/>
              </a:rPr>
              <a:t>SQ0178 </a:t>
            </a:r>
            <a:endParaRPr lang="en-NZ" b="1" dirty="0" smtClean="0"/>
          </a:p>
          <a:p>
            <a:r>
              <a:rPr lang="en-US" dirty="0" smtClean="0"/>
              <a:t># SNPs:  95,390 </a:t>
            </a:r>
          </a:p>
          <a:p>
            <a:r>
              <a:rPr lang="en-US" dirty="0" smtClean="0"/>
              <a:t>Mean depth: 3.5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5983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 smtClean="0"/>
              <a:t>Positions: Fin 1.5, 4.5, HW* 12.3, 3.7  QQ 23, 3.95	Widths 11.15, 11.15, 11.1</a:t>
            </a:r>
          </a:p>
          <a:p>
            <a:r>
              <a:rPr lang="en-NZ" b="1" dirty="0" smtClean="0"/>
              <a:t>151113_D00390_0239_BC808AANXX </a:t>
            </a:r>
            <a:r>
              <a:rPr lang="en-NZ" b="1" dirty="0" smtClean="0">
                <a:hlinkClick r:id="rId3"/>
              </a:rPr>
              <a:t>SQ0143 </a:t>
            </a:r>
            <a:endParaRPr lang="en-NZ" b="1" dirty="0" smtClean="0"/>
          </a:p>
          <a:p>
            <a:r>
              <a:rPr lang="en-US" dirty="0" smtClean="0"/>
              <a:t># SNPs:  66,385</a:t>
            </a:r>
          </a:p>
          <a:p>
            <a:r>
              <a:rPr lang="en-US" dirty="0" smtClean="0"/>
              <a:t>Mean depth: 1.8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853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GitHub</a:t>
            </a:r>
            <a:r>
              <a:rPr lang="en-NZ" baseline="0" dirty="0" smtClean="0"/>
              <a:t> </a:t>
            </a:r>
            <a:r>
              <a:rPr lang="en-NZ" baseline="0" dirty="0" err="1" smtClean="0"/>
              <a:t>Agresearch</a:t>
            </a:r>
            <a:r>
              <a:rPr lang="en-NZ" baseline="0" dirty="0" smtClean="0"/>
              <a:t>/KGD v0.8.0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6546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2C3E1-ECC2-4506-A5D4-C80DFFF0BBA2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555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Independently derived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901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NZ Chinook 2356 individuals </a:t>
            </a:r>
            <a:r>
              <a:rPr lang="en-NZ" dirty="0" err="1" smtClean="0"/>
              <a:t>Callrate</a:t>
            </a:r>
            <a:r>
              <a:rPr lang="en-NZ" dirty="0" smtClean="0"/>
              <a:t>: 0.70</a:t>
            </a:r>
          </a:p>
          <a:p>
            <a:r>
              <a:rPr lang="en-NZ" dirty="0" smtClean="0"/>
              <a:t>Filtered: </a:t>
            </a:r>
            <a:r>
              <a:rPr lang="en-NZ" dirty="0" err="1" smtClean="0"/>
              <a:t>Callrate</a:t>
            </a:r>
            <a:r>
              <a:rPr lang="en-NZ" dirty="0" smtClean="0"/>
              <a:t>: 0.68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42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Use p\hat calculated from observed genotypes</a:t>
            </a:r>
            <a:r>
              <a:rPr lang="en-NZ" baseline="0" dirty="0" smtClean="0"/>
              <a:t> – there are other possibilities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96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Use p\hat calculated from observed genotypes</a:t>
            </a:r>
            <a:r>
              <a:rPr lang="en-NZ" baseline="0" dirty="0" smtClean="0"/>
              <a:t> – there are other possibilities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016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4000 reps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043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LRT ~ unbiased (correct size)</a:t>
            </a:r>
          </a:p>
          <a:p>
            <a:r>
              <a:rPr lang="en-NZ" dirty="0" smtClean="0"/>
              <a:t>Li </a:t>
            </a:r>
            <a:r>
              <a:rPr lang="en-NZ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doi:10.1093/bioinformatics/btr509</a:t>
            </a:r>
          </a:p>
          <a:p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Vol. 27 no. 21 2011, pages 2987–2993</a:t>
            </a:r>
          </a:p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SAMTools</a:t>
            </a:r>
            <a:endParaRPr lang="en-NZ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1964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294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NZ Chinook 2356 individuals </a:t>
            </a:r>
            <a:r>
              <a:rPr lang="en-NZ" dirty="0" err="1" smtClean="0"/>
              <a:t>Callrate</a:t>
            </a:r>
            <a:r>
              <a:rPr lang="en-NZ" dirty="0" smtClean="0"/>
              <a:t>: 0.70</a:t>
            </a:r>
          </a:p>
          <a:p>
            <a:r>
              <a:rPr lang="en-NZ" dirty="0" smtClean="0"/>
              <a:t>Filtered: </a:t>
            </a:r>
            <a:r>
              <a:rPr lang="en-NZ" dirty="0" err="1" smtClean="0"/>
              <a:t>Callrate</a:t>
            </a:r>
            <a:r>
              <a:rPr lang="en-NZ" dirty="0" smtClean="0"/>
              <a:t>: 0.68</a:t>
            </a:r>
          </a:p>
          <a:p>
            <a:r>
              <a:rPr lang="en-NZ" dirty="0" smtClean="0"/>
              <a:t>\chi 1% = 6.63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64B-C531-4E8B-8EA0-96FAFE1FD273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097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Rolling H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08"/>
          <a:stretch/>
        </p:blipFill>
        <p:spPr>
          <a:xfrm>
            <a:off x="8" y="0"/>
            <a:ext cx="1219199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" y="0"/>
            <a:ext cx="12191992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3179" y="1004340"/>
            <a:ext cx="10904443" cy="1470025"/>
          </a:xfrm>
        </p:spPr>
        <p:txBody>
          <a:bodyPr lIns="0">
            <a:noAutofit/>
          </a:bodyPr>
          <a:lstStyle>
            <a:lvl1pPr algn="l">
              <a:lnSpc>
                <a:spcPts val="8000"/>
              </a:lnSpc>
              <a:defRPr sz="10000" b="1" spc="-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AU" dirty="0" smtClean="0"/>
              <a:t>Presentation </a:t>
            </a:r>
            <a:br>
              <a:rPr lang="en-AU" dirty="0" smtClean="0"/>
            </a:br>
            <a:r>
              <a:rPr lang="en-AU" dirty="0" smtClean="0"/>
              <a:t>Title.</a:t>
            </a:r>
            <a:endParaRPr lang="en-US" dirty="0"/>
          </a:p>
        </p:txBody>
      </p:sp>
      <p:pic>
        <p:nvPicPr>
          <p:cNvPr id="14" name="Picture 13" descr="AgResearch White_hi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1" y="6002311"/>
            <a:ext cx="2354782" cy="58923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2715" y="2946401"/>
            <a:ext cx="10639685" cy="2573867"/>
          </a:xfrm>
        </p:spPr>
        <p:txBody>
          <a:bodyPr>
            <a:normAutofit/>
          </a:bodyPr>
          <a:lstStyle>
            <a:lvl1pPr marL="0" indent="0">
              <a:buNone/>
              <a:defRPr sz="3200" b="1" i="0" spc="-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3857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952" y="1468429"/>
            <a:ext cx="8573911" cy="1143000"/>
          </a:xfrm>
        </p:spPr>
        <p:txBody>
          <a:bodyPr lIns="0">
            <a:noAutofit/>
          </a:bodyPr>
          <a:lstStyle>
            <a:lvl1pPr algn="l">
              <a:defRPr sz="6000" b="1" i="0" spc="-220">
                <a:solidFill>
                  <a:srgbClr val="405965"/>
                </a:solidFill>
                <a:latin typeface="Arial"/>
              </a:defRPr>
            </a:lvl1pPr>
          </a:lstStyle>
          <a:p>
            <a:r>
              <a:rPr lang="en-AU" dirty="0" smtClean="0"/>
              <a:t>Section Heading.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22177" y="2780762"/>
            <a:ext cx="8595687" cy="3213638"/>
          </a:xfrm>
        </p:spPr>
        <p:txBody>
          <a:bodyPr lIns="0">
            <a:noAutofit/>
          </a:bodyPr>
          <a:lstStyle>
            <a:lvl1pPr marL="0" indent="0">
              <a:lnSpc>
                <a:spcPts val="2120"/>
              </a:lnSpc>
              <a:spcBef>
                <a:spcPts val="0"/>
              </a:spcBef>
              <a:buNone/>
              <a:defRPr lang="en-US" sz="1600" b="0" i="0" baseline="0" smtClean="0">
                <a:latin typeface="Arial"/>
                <a:cs typeface="Arial"/>
              </a:defRPr>
            </a:lvl1pPr>
          </a:lstStyle>
          <a:p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Lorem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ipsum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dolor sit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amet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consectetuer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adipiscing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elit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sed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diam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nonummy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nibheuismod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tincidunt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laoreet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dolore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magna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aliquam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erat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volutpat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.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wisi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enim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adminim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veniam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quis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nostrud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exerci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tation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ullamcorper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suscipit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lobortis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nisl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aliquip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ex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ea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commodo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600" dirty="0" err="1" smtClean="0">
                <a:solidFill>
                  <a:srgbClr val="002652"/>
                </a:solidFill>
                <a:latin typeface="Helvetica"/>
              </a:rPr>
              <a:t>consequat</a:t>
            </a:r>
            <a:r>
              <a:rPr lang="en-US" sz="1600" dirty="0" smtClean="0">
                <a:solidFill>
                  <a:srgbClr val="002652"/>
                </a:solidFill>
                <a:latin typeface="Helvetica"/>
              </a:rPr>
              <a:t>.</a:t>
            </a:r>
            <a:endParaRPr lang="en-AU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745869" y="6540500"/>
            <a:ext cx="2062068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62068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6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464735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Page Heading longer heading here. </a:t>
            </a:r>
          </a:p>
          <a:p>
            <a:pPr lvl="0"/>
            <a:endParaRPr lang="en-US" sz="1600" dirty="0" smtClean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93465" y="2429933"/>
            <a:ext cx="10809912" cy="3826934"/>
          </a:xfrm>
        </p:spPr>
        <p:txBody>
          <a:bodyPr>
            <a:normAutofit/>
          </a:bodyPr>
          <a:lstStyle>
            <a:lvl1pPr marL="0" indent="0">
              <a:buNone/>
              <a:defRPr lang="en-US" sz="2000" b="0" i="0" kern="1200" baseline="0" dirty="0">
                <a:solidFill>
                  <a:srgbClr val="40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Lorem ipsum dolor sit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amet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consectetuer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adipiscing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elit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sed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diam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nonummy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nibheuismod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tincidunt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laoreet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dolore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magna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aliquam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erat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volutpat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.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wisi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enim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adminim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veniam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quis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nostrud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exerci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tation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ullamcorper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suscipit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lobortis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nisl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aliquip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ex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ea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commodo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consequat</a:t>
            </a:r>
            <a:endParaRPr lang="en-US" dirty="0" smtClean="0"/>
          </a:p>
          <a:p>
            <a:pPr lvl="0"/>
            <a:endParaRPr lang="en-US" sz="1600" dirty="0" smtClean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5869" y="6540500"/>
            <a:ext cx="2062068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gResearch Green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62068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0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nText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964863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Page Heading longer heading here. </a:t>
            </a:r>
          </a:p>
          <a:p>
            <a:pPr lvl="0"/>
            <a:endParaRPr lang="en-US" sz="1600" dirty="0" smtClean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45869" y="6540500"/>
            <a:ext cx="2062068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gResearch Green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62068" cy="5226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92259" y="1950720"/>
            <a:ext cx="10811118" cy="4499293"/>
          </a:xfrm>
        </p:spPr>
        <p:txBody>
          <a:bodyPr/>
          <a:lstStyle>
            <a:lvl2pPr>
              <a:defRPr sz="2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4126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464735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Page Heading longer heading here. </a:t>
            </a:r>
          </a:p>
          <a:p>
            <a:pPr lvl="0"/>
            <a:endParaRPr lang="en-US" sz="1600" dirty="0" smtClean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93466" y="2429933"/>
            <a:ext cx="5176757" cy="3826934"/>
          </a:xfr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Lorem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ipsum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dolor sit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amet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consectetuer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adipiscing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elit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sed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diam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nonummy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nibheuismod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tincidunt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laoreet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dolore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magna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aliquam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erat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volutpat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.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wisi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enim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adminim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veniam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quis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nostrud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exerci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tation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ullamcorper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suscipit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lobortis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nisl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aliquip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ex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ea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commodo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consequat</a:t>
            </a:r>
            <a:endParaRPr lang="en-US" dirty="0" smtClean="0"/>
          </a:p>
          <a:p>
            <a:pPr lvl="0"/>
            <a:endParaRPr lang="en-US" sz="1600" dirty="0" smtClean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326620" y="2429933"/>
            <a:ext cx="5176757" cy="3826934"/>
          </a:xfrm>
        </p:spPr>
        <p:txBody>
          <a:bodyPr/>
          <a:lstStyle>
            <a:lvl1pPr marL="0" indent="0">
              <a:buNone/>
              <a:defRPr lang="en-US" sz="1800" b="0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Lorem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ipsum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dolor sit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amet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consectetuer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adipiscing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elit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sed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diam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nonummy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nibheuismod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tincidunt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laoreet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dolore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magna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aliquam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erat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volutpat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.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wisi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enim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adminim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veniam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,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quis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nostrud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exerci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tation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ullamcorper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suscipit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lobortis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nisl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ut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aliquip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ex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ea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commodo</a:t>
            </a:r>
            <a:r>
              <a:rPr lang="en-US" sz="1800" dirty="0" smtClean="0">
                <a:solidFill>
                  <a:srgbClr val="002652"/>
                </a:solidFill>
                <a:latin typeface="Helvetica"/>
              </a:rPr>
              <a:t> </a:t>
            </a:r>
            <a:r>
              <a:rPr lang="en-US" sz="1800" dirty="0" err="1" smtClean="0">
                <a:solidFill>
                  <a:srgbClr val="002652"/>
                </a:solidFill>
                <a:latin typeface="Helvetica"/>
              </a:rPr>
              <a:t>consequat</a:t>
            </a:r>
            <a:endParaRPr lang="en-US" dirty="0" smtClean="0"/>
          </a:p>
          <a:p>
            <a:pPr lvl="0"/>
            <a:endParaRPr lang="en-US" sz="1600" dirty="0" smtClean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45869" y="6540500"/>
            <a:ext cx="2062068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 descr="AgResearch Green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62068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2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45869" y="6540500"/>
            <a:ext cx="2062068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gResearch Green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62068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4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04509-8DAE-FC4A-BDDF-0D2D166D080A}" type="datetimeFigureOut">
              <a:rPr lang="en-US" smtClean="0"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CA4C-D673-0149-8AB3-0A7994C0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79" r:id="rId4"/>
    <p:sldLayoutId id="2147483667" r:id="rId5"/>
    <p:sldLayoutId id="214748366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4059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/agresearch/Deer/Mother%20and%20fawn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13.jpeg"/><Relationship Id="rId10" Type="http://schemas.openxmlformats.org/officeDocument/2006/relationships/hyperlink" Target="http://aquaculture.org.nz/wp-content/uploads/2011/05/10.-Mussel-with-hand1-685x1024.jpg" TargetMode="External"/><Relationship Id="rId4" Type="http://schemas.openxmlformats.org/officeDocument/2006/relationships/hyperlink" Target="http://images/agresearch/Cattle/Sept%20Sci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med.govt.nz/front-page-content/image-library/MBIE-logo-black.png/image_view_fullscreen" TargetMode="External"/><Relationship Id="rId18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.pn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/agresearch/Deer/Mother%20and%20fawn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image" Target="../media/image49.jpeg"/><Relationship Id="rId10" Type="http://schemas.openxmlformats.org/officeDocument/2006/relationships/hyperlink" Target="http://aquaculture.org.nz/wp-content/uploads/2011/05/10.-Mussel-with-hand1-685x1024.jpg" TargetMode="External"/><Relationship Id="rId19" Type="http://schemas.openxmlformats.org/officeDocument/2006/relationships/image" Target="../media/image15.jpg"/><Relationship Id="rId4" Type="http://schemas.openxmlformats.org/officeDocument/2006/relationships/hyperlink" Target="http://images/agresearch/Cattle/Sept%20Sci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3035" y="3296356"/>
            <a:ext cx="11022071" cy="1439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Ken </a:t>
            </a:r>
            <a:r>
              <a:rPr lang="en-US" sz="2400" dirty="0" smtClean="0"/>
              <a:t>Dodds, John McEwan, Timothy Bilton, Rudiger Brauning, Shannon Clarke</a:t>
            </a:r>
          </a:p>
          <a:p>
            <a:pPr marL="0" indent="0">
              <a:buNone/>
            </a:pPr>
            <a:r>
              <a:rPr lang="en-US" sz="2000" dirty="0" smtClean="0"/>
              <a:t>AgResearch, Invermay, </a:t>
            </a:r>
            <a:r>
              <a:rPr lang="en-US" sz="2000" dirty="0" err="1" smtClean="0"/>
              <a:t>Mosgiel</a:t>
            </a:r>
            <a:r>
              <a:rPr lang="en-US" sz="2000" dirty="0" smtClean="0"/>
              <a:t>, New Zealand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1064" y="1541770"/>
            <a:ext cx="10983556" cy="1143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NZ" dirty="0"/>
              <a:t>A depth-adjusted </a:t>
            </a:r>
            <a:r>
              <a:rPr lang="en-NZ" dirty="0" smtClean="0"/>
              <a:t>Hardy-Weinberg test for low-depth sequencing data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551" y="4925738"/>
            <a:ext cx="12419421" cy="1188000"/>
            <a:chOff x="31551" y="3962780"/>
            <a:chExt cx="12419421" cy="1188000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2847036" y="4062965"/>
              <a:ext cx="5813082" cy="1061159"/>
              <a:chOff x="1991519" y="2446912"/>
              <a:chExt cx="8352218" cy="152467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880" y="2452144"/>
                <a:ext cx="1146857" cy="1512000"/>
              </a:xfrm>
              <a:prstGeom prst="rect">
                <a:avLst/>
              </a:prstGeom>
            </p:spPr>
          </p:pic>
          <p:pic>
            <p:nvPicPr>
              <p:cNvPr id="18" name="Picture 2" descr="Cattle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5996" y="2455895"/>
                <a:ext cx="1008815" cy="1513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Mother and fawn">
                <a:hlinkClick r:id="rId6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44"/>
              <a:stretch/>
            </p:blipFill>
            <p:spPr bwMode="auto">
              <a:xfrm>
                <a:off x="2986850" y="2450400"/>
                <a:ext cx="1817460" cy="1513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5" descr="D:\Saved\Clipart\Animals\Sheep\IVY2006Sheep1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09"/>
              <a:stretch/>
            </p:blipFill>
            <p:spPr bwMode="auto">
              <a:xfrm>
                <a:off x="4803685" y="2458360"/>
                <a:ext cx="1369555" cy="1513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7" descr="Eucalyptus nitens New England National Park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3240" y="2458360"/>
                <a:ext cx="1002756" cy="1512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10. Mussel with hand">
                <a:hlinkClick r:id="rId10" tooltip="Features"/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4811" y="2446912"/>
                <a:ext cx="1012069" cy="1513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91519" y="2446912"/>
                <a:ext cx="1008648" cy="151723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61792" y="3962780"/>
              <a:ext cx="1489180" cy="118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1" y="4071382"/>
              <a:ext cx="1503916" cy="1052742"/>
            </a:xfrm>
            <a:prstGeom prst="rect">
              <a:avLst/>
            </a:prstGeom>
          </p:spPr>
        </p:pic>
        <p:pic>
          <p:nvPicPr>
            <p:cNvPr id="13" name="Picture 9" descr="salmon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021" y="4103560"/>
              <a:ext cx="1335965" cy="9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120" y="4058502"/>
              <a:ext cx="992257" cy="1062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4953" y="4057700"/>
              <a:ext cx="1488287" cy="1058456"/>
            </a:xfrm>
            <a:prstGeom prst="rect">
              <a:avLst/>
            </a:prstGeom>
          </p:spPr>
        </p:pic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753035" y="6092622"/>
            <a:ext cx="10477949" cy="421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0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0596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261225" algn="l"/>
              </a:tabLst>
            </a:pPr>
            <a:r>
              <a:rPr lang="en-US" sz="1600" dirty="0" smtClean="0"/>
              <a:t>Australasian </a:t>
            </a:r>
            <a:r>
              <a:rPr lang="en-US" sz="1600" dirty="0"/>
              <a:t>Applied Statistics </a:t>
            </a:r>
            <a:r>
              <a:rPr lang="en-US" sz="1600" dirty="0" smtClean="0"/>
              <a:t>Conference 	</a:t>
            </a:r>
            <a:r>
              <a:rPr lang="en-US" sz="1600" dirty="0" err="1" smtClean="0"/>
              <a:t>Rotorua</a:t>
            </a:r>
            <a:r>
              <a:rPr lang="en-US" sz="1600" dirty="0" smtClean="0"/>
              <a:t> </a:t>
            </a:r>
            <a:r>
              <a:rPr lang="en-US" sz="1600" dirty="0"/>
              <a:t>NZ, 3-7 December </a:t>
            </a:r>
            <a:r>
              <a:rPr lang="en-US" sz="1600" dirty="0" smtClean="0"/>
              <a:t>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37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Simulations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2259" y="1968305"/>
                <a:ext cx="4909888" cy="44992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NZ" dirty="0" smtClean="0"/>
                  <a:t>Sequencing genotypes</a:t>
                </a:r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Z" i="1" smtClean="0">
                            <a:solidFill>
                              <a:srgbClr val="405965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NZ" dirty="0" smtClean="0"/>
                  <a:t> test (AdjX2):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NZ" dirty="0" smtClean="0"/>
                  <a:t>Actual </a:t>
                </a:r>
                <a:r>
                  <a:rPr lang="en-NZ" dirty="0" smtClean="0">
                    <a:latin typeface="Symbol" panose="05050102010706020507" pitchFamily="18" charset="2"/>
                  </a:rPr>
                  <a:t>a </a:t>
                </a:r>
                <a:r>
                  <a:rPr lang="en-NZ" dirty="0" smtClean="0"/>
                  <a:t>&gt; nominal </a:t>
                </a:r>
                <a:r>
                  <a:rPr lang="en-NZ" dirty="0">
                    <a:latin typeface="Symbol" panose="05050102010706020507" pitchFamily="18" charset="2"/>
                  </a:rPr>
                  <a:t>a</a:t>
                </a:r>
                <a:endParaRPr lang="en-NZ" dirty="0" smtClean="0"/>
              </a:p>
              <a:p>
                <a:pPr lvl="1">
                  <a:lnSpc>
                    <a:spcPct val="110000"/>
                  </a:lnSpc>
                </a:pPr>
                <a:r>
                  <a:rPr lang="en-NZ" dirty="0" smtClean="0"/>
                  <a:t>Power lower than for true genotypes (|D| &gt; 0.02)</a:t>
                </a:r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2259" y="1968305"/>
                <a:ext cx="4909888" cy="4499293"/>
              </a:xfrm>
              <a:blipFill>
                <a:blip r:embed="rId2"/>
                <a:stretch>
                  <a:fillRect l="-2236" t="-135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73" y="1845396"/>
            <a:ext cx="5012604" cy="50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Simulations - LRT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92259" y="1968305"/>
            <a:ext cx="4909888" cy="44992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NZ" dirty="0" smtClean="0"/>
              <a:t>Likelihood Ratio Test using depths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Li, </a:t>
            </a:r>
            <a:r>
              <a:rPr lang="en-NZ" i="1" dirty="0" smtClean="0"/>
              <a:t>Bioinformatics</a:t>
            </a:r>
            <a:r>
              <a:rPr lang="en-NZ" dirty="0" smtClean="0"/>
              <a:t>, 2011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EM method</a:t>
            </a:r>
          </a:p>
          <a:p>
            <a:pPr lvl="1">
              <a:lnSpc>
                <a:spcPct val="110000"/>
              </a:lnSpc>
            </a:pPr>
            <a:r>
              <a:rPr lang="en-NZ" dirty="0" err="1" smtClean="0"/>
              <a:t>GUSbase</a:t>
            </a:r>
            <a:r>
              <a:rPr lang="en-NZ" dirty="0" smtClean="0"/>
              <a:t> (Bilton)</a:t>
            </a:r>
          </a:p>
          <a:p>
            <a:pPr lvl="1">
              <a:lnSpc>
                <a:spcPct val="110000"/>
              </a:lnSpc>
            </a:pPr>
            <a:endParaRPr lang="en-NZ" dirty="0"/>
          </a:p>
          <a:p>
            <a:pPr>
              <a:lnSpc>
                <a:spcPct val="110000"/>
              </a:lnSpc>
            </a:pPr>
            <a:r>
              <a:rPr lang="en-NZ" dirty="0" smtClean="0"/>
              <a:t>Simulation time (4000 reps)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69s without Li method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533s with Li method</a:t>
            </a:r>
          </a:p>
          <a:p>
            <a:pPr>
              <a:lnSpc>
                <a:spcPct val="110000"/>
              </a:lnSpc>
            </a:pPr>
            <a:endParaRPr lang="en-NZ" dirty="0" smtClean="0"/>
          </a:p>
          <a:p>
            <a:pPr>
              <a:lnSpc>
                <a:spcPct val="110000"/>
              </a:lnSpc>
            </a:pPr>
            <a:endParaRPr lang="en-NZ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00" y="1846800"/>
            <a:ext cx="5011200" cy="501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13158" r="5732" b="10702"/>
          <a:stretch/>
        </p:blipFill>
        <p:spPr>
          <a:xfrm>
            <a:off x="9767342" y="26400"/>
            <a:ext cx="2264238" cy="198521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807116" y="1968305"/>
            <a:ext cx="1106905" cy="3951232"/>
            <a:chOff x="8807116" y="1968305"/>
            <a:chExt cx="1106905" cy="3951232"/>
          </a:xfrm>
        </p:grpSpPr>
        <p:sp>
          <p:nvSpPr>
            <p:cNvPr id="7" name="Rectangle 6"/>
            <p:cNvSpPr/>
            <p:nvPr/>
          </p:nvSpPr>
          <p:spPr>
            <a:xfrm>
              <a:off x="8807116" y="5450305"/>
              <a:ext cx="770021" cy="46923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9192127" y="1968305"/>
              <a:ext cx="721894" cy="3482000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60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Simulations – optimal depth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2259" y="1968305"/>
                <a:ext cx="4909888" cy="44992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NZ" dirty="0" smtClean="0"/>
                  <a:t>Constant sequencing effort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∗2</m:t>
                        </m:r>
                      </m:sup>
                    </m:sSup>
                  </m:oMath>
                </a14:m>
                <a:r>
                  <a:rPr lang="en-NZ" dirty="0"/>
                  <a:t> test </a:t>
                </a:r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:r>
                  <a:rPr lang="en-NZ" dirty="0" smtClean="0"/>
                  <a:t>Optimal depth 2-3</a:t>
                </a:r>
              </a:p>
              <a:p>
                <a:pPr>
                  <a:lnSpc>
                    <a:spcPct val="110000"/>
                  </a:lnSpc>
                </a:pPr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2259" y="1968305"/>
                <a:ext cx="4909888" cy="4499293"/>
              </a:xfrm>
              <a:blipFill>
                <a:blip r:embed="rId2"/>
                <a:stretch>
                  <a:fillRect l="-2236" t="-135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57" y="1931951"/>
            <a:ext cx="4572000" cy="457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99294" y="2254680"/>
            <a:ext cx="785308" cy="3926541"/>
          </a:xfrm>
          <a:prstGeom prst="rect">
            <a:avLst/>
          </a:prstGeom>
          <a:noFill/>
          <a:ln w="25400">
            <a:solidFill>
              <a:srgbClr val="40596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8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NZ" dirty="0" smtClean="0"/>
              <a:t>Hardy-Weinberg Simulations – sample size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2259" y="1968305"/>
                <a:ext cx="4909888" cy="44992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∗2</m:t>
                        </m:r>
                      </m:sup>
                    </m:sSup>
                  </m:oMath>
                </a14:m>
                <a:r>
                  <a:rPr lang="en-NZ" dirty="0"/>
                  <a:t> test </a:t>
                </a:r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:endParaRPr lang="en-NZ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2259" y="1968305"/>
                <a:ext cx="4909888" cy="4499293"/>
              </a:xfrm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440" y="1915651"/>
            <a:ext cx="4500000" cy="45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92" y="1845396"/>
            <a:ext cx="450000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/>
          <a:stretch>
            <a:fillRect/>
          </a:stretch>
        </p:blipFill>
        <p:spPr bwMode="auto">
          <a:xfrm>
            <a:off x="540000" y="1611043"/>
            <a:ext cx="4014000" cy="37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Chinook example</a:t>
            </a:r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>
            <a:off x="719686" y="5858849"/>
            <a:ext cx="23547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# SNPs:  </a:t>
            </a:r>
            <a:r>
              <a:rPr lang="en-US" dirty="0" smtClean="0"/>
              <a:t>42,938</a:t>
            </a:r>
          </a:p>
          <a:p>
            <a:r>
              <a:rPr lang="en-US" dirty="0" smtClean="0"/>
              <a:t>Mean depth</a:t>
            </a:r>
            <a:r>
              <a:rPr lang="en-US" dirty="0"/>
              <a:t>: </a:t>
            </a:r>
            <a:r>
              <a:rPr lang="en-US" dirty="0" smtClean="0"/>
              <a:t>3.8</a:t>
            </a:r>
            <a:endParaRPr lang="en-US" dirty="0"/>
          </a:p>
        </p:txBody>
      </p:sp>
      <p:pic>
        <p:nvPicPr>
          <p:cNvPr id="16" name="Picture 9" descr="salm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8" y="148607"/>
            <a:ext cx="1519514" cy="11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00362" y="5291424"/>
            <a:ext cx="357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rgbClr val="C00000"/>
                </a:solidFill>
              </a:rPr>
              <a:t>HWE test with depth adjustment</a:t>
            </a:r>
            <a:endParaRPr lang="en-NZ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7"/>
          <a:stretch/>
        </p:blipFill>
        <p:spPr>
          <a:xfrm>
            <a:off x="4454050" y="1611043"/>
            <a:ext cx="4014000" cy="36600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74558" y="3545319"/>
            <a:ext cx="3342592" cy="1158751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1421260"/>
            <a:ext cx="3996000" cy="39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40321" y="5691534"/>
                <a:ext cx="2354781" cy="3957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1,0.01</m:t>
                        </m:r>
                      </m:sub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: 68%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321" y="5691534"/>
                <a:ext cx="2354781" cy="395749"/>
              </a:xfrm>
              <a:prstGeom prst="rect">
                <a:avLst/>
              </a:prstGeom>
              <a:blipFill>
                <a:blip r:embed="rId7"/>
                <a:stretch>
                  <a:fillRect l="-2332" t="-6154" b="-20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Sheep (96/lane)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9686" y="5858849"/>
            <a:ext cx="23547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# SNPs:  </a:t>
            </a:r>
            <a:r>
              <a:rPr lang="en-US" dirty="0" smtClean="0"/>
              <a:t>95,390</a:t>
            </a:r>
          </a:p>
          <a:p>
            <a:r>
              <a:rPr lang="en-US" dirty="0" smtClean="0"/>
              <a:t>Mean depth</a:t>
            </a:r>
            <a:r>
              <a:rPr lang="en-US" dirty="0"/>
              <a:t>: </a:t>
            </a:r>
            <a:r>
              <a:rPr lang="en-US" dirty="0" smtClean="0"/>
              <a:t>3.5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362" y="5291424"/>
            <a:ext cx="357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rgbClr val="C00000"/>
                </a:solidFill>
              </a:rPr>
              <a:t>HWE test with depth adjustment</a:t>
            </a:r>
            <a:endParaRPr lang="en-NZ" sz="20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34"/>
          <a:stretch/>
        </p:blipFill>
        <p:spPr>
          <a:xfrm>
            <a:off x="540000" y="1620000"/>
            <a:ext cx="4014000" cy="3743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0" y="1330640"/>
            <a:ext cx="4014000" cy="401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1422000"/>
            <a:ext cx="3996000" cy="3996000"/>
          </a:xfrm>
          <a:prstGeom prst="rect">
            <a:avLst/>
          </a:prstGeom>
        </p:spPr>
      </p:pic>
      <p:pic>
        <p:nvPicPr>
          <p:cNvPr id="13" name="Picture 5" descr="D:\Saved\Clipart\Animals\Sheep\IVY2006Sheep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3904" y="146346"/>
            <a:ext cx="1189408" cy="13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940321" y="5691534"/>
                <a:ext cx="2354781" cy="3957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1,0.01</m:t>
                        </m:r>
                      </m:sub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: 19%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321" y="5691534"/>
                <a:ext cx="2354781" cy="395749"/>
              </a:xfrm>
              <a:prstGeom prst="rect">
                <a:avLst/>
              </a:prstGeom>
              <a:blipFill>
                <a:blip r:embed="rId7"/>
                <a:stretch>
                  <a:fillRect l="-2332" t="-6154" b="-20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9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Sheep (384/lane)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9686" y="5858849"/>
            <a:ext cx="23547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# SNPs:  </a:t>
            </a:r>
            <a:r>
              <a:rPr lang="en-US" dirty="0" smtClean="0"/>
              <a:t>66,385</a:t>
            </a:r>
          </a:p>
          <a:p>
            <a:r>
              <a:rPr lang="en-US" dirty="0" smtClean="0"/>
              <a:t>Mean depth</a:t>
            </a:r>
            <a:r>
              <a:rPr lang="en-US" dirty="0"/>
              <a:t>: </a:t>
            </a:r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00362" y="5291424"/>
            <a:ext cx="357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>
                <a:solidFill>
                  <a:srgbClr val="C00000"/>
                </a:solidFill>
              </a:rPr>
              <a:t>HWE test with depth adjustment</a:t>
            </a:r>
            <a:endParaRPr lang="en-NZ" sz="2000" dirty="0">
              <a:solidFill>
                <a:srgbClr val="C00000"/>
              </a:solidFill>
            </a:endParaRPr>
          </a:p>
        </p:txBody>
      </p:sp>
      <p:pic>
        <p:nvPicPr>
          <p:cNvPr id="13" name="Picture 5" descr="D:\Saved\Clipart\Animals\Sheep\IVY2006Sheep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3904" y="146346"/>
            <a:ext cx="1189408" cy="13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7"/>
          <a:stretch/>
        </p:blipFill>
        <p:spPr>
          <a:xfrm>
            <a:off x="540000" y="1678324"/>
            <a:ext cx="4014000" cy="3701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1422000"/>
            <a:ext cx="3996000" cy="39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00" y="1332000"/>
            <a:ext cx="4014000" cy="401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40321" y="5691534"/>
                <a:ext cx="2354781" cy="39574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dirty="0" smtClean="0"/>
                  <a:t>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1,0.01</m:t>
                        </m:r>
                      </m:sub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: 27%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321" y="5691534"/>
                <a:ext cx="2354781" cy="395749"/>
              </a:xfrm>
              <a:prstGeom prst="rect">
                <a:avLst/>
              </a:prstGeom>
              <a:blipFill>
                <a:blip r:embed="rId7"/>
                <a:stretch>
                  <a:fillRect l="-2332" t="-6154" b="-2000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4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Conclusions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92259" y="1950720"/>
            <a:ext cx="10569908" cy="44992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Genotyping using sequencing is an attractive tool for genetic studies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Filter data for biological reasons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E.g. non-Mendelian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err="1" smtClean="0"/>
              <a:t>Finplots</a:t>
            </a:r>
            <a:r>
              <a:rPr lang="en-US" dirty="0" smtClean="0"/>
              <a:t> and/or Adjusted HW test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Need to model the data generation process</a:t>
            </a:r>
            <a:br>
              <a:rPr lang="en-US" dirty="0" smtClean="0"/>
            </a:br>
            <a:r>
              <a:rPr lang="en-US" dirty="0" smtClean="0"/>
              <a:t>(e.g. allele sampling instead of genotype calls)</a:t>
            </a:r>
          </a:p>
        </p:txBody>
      </p:sp>
      <p:sp>
        <p:nvSpPr>
          <p:cNvPr id="2" name="Rectangle 1"/>
          <p:cNvSpPr/>
          <p:nvPr/>
        </p:nvSpPr>
        <p:spPr>
          <a:xfrm>
            <a:off x="8477026" y="4196631"/>
            <a:ext cx="205405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NZ" dirty="0"/>
              <a:t>GitHub </a:t>
            </a:r>
            <a:endParaRPr lang="en-NZ" dirty="0" smtClean="0"/>
          </a:p>
          <a:p>
            <a:r>
              <a:rPr lang="en-NZ" dirty="0" smtClean="0"/>
              <a:t>AgResearch/KGD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E6F2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737" y="4175310"/>
            <a:ext cx="717974" cy="7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3509" y="2053350"/>
            <a:ext cx="5186474" cy="88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AgResearch GBS Team</a:t>
            </a:r>
          </a:p>
          <a:p>
            <a:pPr marL="0" indent="0">
              <a:buNone/>
            </a:pPr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964863"/>
          </a:xfrm>
          <a:solidFill>
            <a:srgbClr val="5F5F5F">
              <a:alpha val="20000"/>
            </a:srgbClr>
          </a:solidFill>
        </p:spPr>
        <p:txBody>
          <a:bodyPr>
            <a:normAutofit/>
          </a:bodyPr>
          <a:lstStyle/>
          <a:p>
            <a:r>
              <a:rPr lang="en-NZ" dirty="0" smtClean="0"/>
              <a:t>Acknowledgements</a:t>
            </a:r>
            <a:endParaRPr lang="en-NZ" dirty="0"/>
          </a:p>
        </p:txBody>
      </p:sp>
      <p:grpSp>
        <p:nvGrpSpPr>
          <p:cNvPr id="2" name="Group 1"/>
          <p:cNvGrpSpPr/>
          <p:nvPr/>
        </p:nvGrpSpPr>
        <p:grpSpPr>
          <a:xfrm>
            <a:off x="2847036" y="4062965"/>
            <a:ext cx="5813082" cy="1061159"/>
            <a:chOff x="2847036" y="4062965"/>
            <a:chExt cx="5813082" cy="10611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14" y="4066606"/>
              <a:ext cx="798204" cy="1052341"/>
            </a:xfrm>
            <a:prstGeom prst="rect">
              <a:avLst/>
            </a:prstGeom>
          </p:spPr>
        </p:pic>
        <p:pic>
          <p:nvPicPr>
            <p:cNvPr id="23" name="Picture 2" descr="Cattle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94" y="4069217"/>
              <a:ext cx="702128" cy="105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Mother and fawn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4"/>
            <a:stretch/>
          </p:blipFill>
          <p:spPr bwMode="auto">
            <a:xfrm>
              <a:off x="3539779" y="4065393"/>
              <a:ext cx="1264939" cy="105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Saved\Clipart\Animals\Sheep\IVY2006Sheep1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09"/>
            <a:stretch/>
          </p:blipFill>
          <p:spPr bwMode="auto">
            <a:xfrm>
              <a:off x="4804283" y="4070933"/>
              <a:ext cx="953200" cy="105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Eucalyptus nitens New England National Park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483" y="4070933"/>
              <a:ext cx="697911" cy="105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10. Mussel with hand">
              <a:hlinkClick r:id="rId10" tooltip="Features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521" y="4062965"/>
              <a:ext cx="704393" cy="1053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7036" y="4062965"/>
              <a:ext cx="702012" cy="105598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455394" y="1953556"/>
            <a:ext cx="4968552" cy="1080120"/>
            <a:chOff x="3774696" y="5384170"/>
            <a:chExt cx="4968552" cy="1080120"/>
          </a:xfrm>
        </p:grpSpPr>
        <p:sp>
          <p:nvSpPr>
            <p:cNvPr id="19" name="Rectangle 18"/>
            <p:cNvSpPr/>
            <p:nvPr/>
          </p:nvSpPr>
          <p:spPr>
            <a:xfrm>
              <a:off x="3774696" y="5384170"/>
              <a:ext cx="4968552" cy="108012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350" dirty="0">
                <a:solidFill>
                  <a:prstClr val="white"/>
                </a:solidFill>
              </a:endParaRPr>
            </a:p>
          </p:txBody>
        </p:sp>
        <p:sp>
          <p:nvSpPr>
            <p:cNvPr id="29" name="Subtitle 4"/>
            <p:cNvSpPr txBox="1">
              <a:spLocks/>
            </p:cNvSpPr>
            <p:nvPr/>
          </p:nvSpPr>
          <p:spPr>
            <a:xfrm>
              <a:off x="3828702" y="5510596"/>
              <a:ext cx="4860540" cy="359630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75" b="1" dirty="0">
                  <a:solidFill>
                    <a:prstClr val="black"/>
                  </a:solidFill>
                </a:rPr>
                <a:t>Genomics for Production &amp; Security in a Biological Economy C10X1306</a:t>
              </a:r>
            </a:p>
          </p:txBody>
        </p:sp>
        <p:pic>
          <p:nvPicPr>
            <p:cNvPr id="30" name="Picture 29" descr="[image] MBIE logo. 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780" y="5870224"/>
              <a:ext cx="1728192" cy="48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 descr="http://images/agresearch/logos/DairyNZ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984" y="5884523"/>
              <a:ext cx="864096" cy="4115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1" y="4071382"/>
            <a:ext cx="1503916" cy="1052742"/>
          </a:xfrm>
          <a:prstGeom prst="rect">
            <a:avLst/>
          </a:prstGeom>
        </p:spPr>
      </p:pic>
      <p:pic>
        <p:nvPicPr>
          <p:cNvPr id="34" name="Picture 9" descr="salm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021" y="4103560"/>
            <a:ext cx="1335965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20" y="4058502"/>
            <a:ext cx="992257" cy="10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53" y="4057700"/>
            <a:ext cx="1488287" cy="10584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1" r="22096"/>
          <a:stretch/>
        </p:blipFill>
        <p:spPr>
          <a:xfrm>
            <a:off x="11119879" y="4057700"/>
            <a:ext cx="1053391" cy="1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Equilibrium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92259" y="1968305"/>
            <a:ext cx="10811118" cy="449929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NZ" dirty="0" smtClean="0"/>
              <a:t>Independence of alleles at a genotype</a:t>
            </a:r>
          </a:p>
          <a:p>
            <a:pPr>
              <a:lnSpc>
                <a:spcPct val="110000"/>
              </a:lnSpc>
            </a:pPr>
            <a:endParaRPr lang="en-NZ" dirty="0"/>
          </a:p>
          <a:p>
            <a:pPr>
              <a:lnSpc>
                <a:spcPct val="110000"/>
              </a:lnSpc>
            </a:pPr>
            <a:endParaRPr lang="en-NZ" dirty="0" smtClean="0"/>
          </a:p>
          <a:p>
            <a:pPr>
              <a:lnSpc>
                <a:spcPct val="110000"/>
              </a:lnSpc>
            </a:pPr>
            <a:r>
              <a:rPr lang="en-NZ" dirty="0" smtClean="0"/>
              <a:t>Disrupted by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Mutation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Selection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Migration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Genetic drift (small populations)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Non-Mendelian loci</a:t>
            </a:r>
          </a:p>
          <a:p>
            <a:pPr lvl="1">
              <a:lnSpc>
                <a:spcPct val="110000"/>
              </a:lnSpc>
            </a:pPr>
            <a:endParaRPr lang="en-NZ" dirty="0"/>
          </a:p>
          <a:p>
            <a:pPr>
              <a:lnSpc>
                <a:spcPct val="110000"/>
              </a:lnSpc>
            </a:pPr>
            <a:endParaRPr lang="en-NZ" dirty="0" smtClean="0"/>
          </a:p>
          <a:p>
            <a:pPr>
              <a:lnSpc>
                <a:spcPct val="110000"/>
              </a:lnSpc>
            </a:pPr>
            <a:endParaRPr lang="en-NZ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19959"/>
              </p:ext>
            </p:extLst>
          </p:nvPr>
        </p:nvGraphicFramePr>
        <p:xfrm>
          <a:off x="1128358" y="2494675"/>
          <a:ext cx="3981524" cy="99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940">
                  <a:extLst>
                    <a:ext uri="{9D8B030D-6E8A-4147-A177-3AD203B41FA5}">
                      <a16:colId xmlns:a16="http://schemas.microsoft.com/office/drawing/2014/main" val="492633403"/>
                    </a:ext>
                  </a:extLst>
                </a:gridCol>
                <a:gridCol w="576083">
                  <a:extLst>
                    <a:ext uri="{9D8B030D-6E8A-4147-A177-3AD203B41FA5}">
                      <a16:colId xmlns:a16="http://schemas.microsoft.com/office/drawing/2014/main" val="1420487721"/>
                    </a:ext>
                  </a:extLst>
                </a:gridCol>
                <a:gridCol w="667870">
                  <a:extLst>
                    <a:ext uri="{9D8B030D-6E8A-4147-A177-3AD203B41FA5}">
                      <a16:colId xmlns:a16="http://schemas.microsoft.com/office/drawing/2014/main" val="2537505176"/>
                    </a:ext>
                  </a:extLst>
                </a:gridCol>
                <a:gridCol w="535466">
                  <a:extLst>
                    <a:ext uri="{9D8B030D-6E8A-4147-A177-3AD203B41FA5}">
                      <a16:colId xmlns:a16="http://schemas.microsoft.com/office/drawing/2014/main" val="1416210465"/>
                    </a:ext>
                  </a:extLst>
                </a:gridCol>
                <a:gridCol w="815165">
                  <a:extLst>
                    <a:ext uri="{9D8B030D-6E8A-4147-A177-3AD203B41FA5}">
                      <a16:colId xmlns:a16="http://schemas.microsoft.com/office/drawing/2014/main" val="536003769"/>
                    </a:ext>
                  </a:extLst>
                </a:gridCol>
              </a:tblGrid>
              <a:tr h="495401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Genotype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AA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AB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BB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/>
                        <a:t>Total</a:t>
                      </a:r>
                      <a:endParaRPr lang="en-N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546054"/>
                  </a:ext>
                </a:extLst>
              </a:tr>
              <a:tr h="495401">
                <a:tc>
                  <a:txBody>
                    <a:bodyPr/>
                    <a:lstStyle/>
                    <a:p>
                      <a:r>
                        <a:rPr lang="en-NZ" sz="2000" dirty="0" smtClean="0"/>
                        <a:t>Frequency</a:t>
                      </a:r>
                      <a:endParaRPr lang="en-N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NZ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NZ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pq</a:t>
                      </a:r>
                      <a:endParaRPr lang="en-NZ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NZ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N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9371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16928" y="2666910"/>
            <a:ext cx="146992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p(A)</a:t>
            </a:r>
          </a:p>
          <a:p>
            <a:pPr algn="ctr"/>
            <a:r>
              <a:rPr lang="en-N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+ q = 1</a:t>
            </a:r>
          </a:p>
        </p:txBody>
      </p:sp>
      <p:pic>
        <p:nvPicPr>
          <p:cNvPr id="8" name="Picture 5" descr="DeMorgan-3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7936" y="3775561"/>
            <a:ext cx="2241550" cy="2241550"/>
          </a:xfrm>
          <a:prstGeom prst="rect">
            <a:avLst/>
          </a:prstGeom>
          <a:noFill/>
          <a:ln w="9525">
            <a:solidFill>
              <a:srgbClr val="000005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" name="Picture 4" descr="weinber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b="3871"/>
          <a:stretch>
            <a:fillRect/>
          </a:stretch>
        </p:blipFill>
        <p:spPr bwMode="auto">
          <a:xfrm>
            <a:off x="9721327" y="3780323"/>
            <a:ext cx="1462088" cy="2236788"/>
          </a:xfrm>
          <a:prstGeom prst="rect">
            <a:avLst/>
          </a:prstGeom>
          <a:noFill/>
          <a:ln w="9525">
            <a:solidFill>
              <a:srgbClr val="000005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34288" y="6144432"/>
            <a:ext cx="2305198" cy="64633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NZ" dirty="0" smtClean="0">
                <a:cs typeface="Times New Roman" panose="02020603050405020304" pitchFamily="18" charset="0"/>
              </a:rPr>
              <a:t>G H Hardy 1908</a:t>
            </a:r>
          </a:p>
          <a:p>
            <a:pPr algn="ctr"/>
            <a:r>
              <a:rPr lang="en-NZ" dirty="0" smtClean="0">
                <a:cs typeface="Times New Roman" panose="02020603050405020304" pitchFamily="18" charset="0"/>
              </a:rPr>
              <a:t>English mathematician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77525" y="6144432"/>
            <a:ext cx="2305198" cy="64633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NZ" dirty="0" smtClean="0">
                <a:cs typeface="Times New Roman" panose="02020603050405020304" pitchFamily="18" charset="0"/>
              </a:rPr>
              <a:t>W Weinberg 1908</a:t>
            </a:r>
          </a:p>
          <a:p>
            <a:pPr algn="ctr"/>
            <a:r>
              <a:rPr lang="en-NZ" dirty="0" smtClean="0">
                <a:cs typeface="Times New Roman" panose="02020603050405020304" pitchFamily="18" charset="0"/>
              </a:rPr>
              <a:t>German physician</a:t>
            </a:r>
          </a:p>
        </p:txBody>
      </p:sp>
    </p:spTree>
    <p:extLst>
      <p:ext uri="{BB962C8B-B14F-4D97-AF65-F5344CB8AC3E}">
        <p14:creationId xmlns:p14="http://schemas.microsoft.com/office/powerpoint/2010/main" val="12460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Test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NZ" dirty="0" smtClean="0"/>
                  <a:t>HW disequilibrium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N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NZ" i="1">
                            <a:latin typeface="Cambria Math" panose="02040503050406030204" pitchFamily="18" charset="0"/>
                          </a:rPr>
                          <m:t>𝐴𝐴</m:t>
                        </m:r>
                      </m:sub>
                    </m:sSub>
                    <m:r>
                      <a:rPr lang="en-NZ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NZ" baseline="30000" dirty="0" smtClean="0"/>
              </a:p>
              <a:p>
                <a:pPr lvl="1">
                  <a:lnSpc>
                    <a:spcPct val="110000"/>
                  </a:lnSpc>
                </a:pPr>
                <a:endParaRPr lang="en-NZ" dirty="0" smtClean="0"/>
              </a:p>
              <a:p>
                <a:pPr lvl="1">
                  <a:lnSpc>
                    <a:spcPct val="110000"/>
                  </a:lnSpc>
                </a:pPr>
                <a:endParaRPr lang="en-NZ" dirty="0"/>
              </a:p>
              <a:p>
                <a:pPr lvl="1">
                  <a:lnSpc>
                    <a:spcPct val="110000"/>
                  </a:lnSpc>
                </a:pPr>
                <a:endParaRPr lang="en-NZ" dirty="0" smtClean="0"/>
              </a:p>
              <a:p>
                <a:pPr lvl="1">
                  <a:lnSpc>
                    <a:spcPct val="110000"/>
                  </a:lnSpc>
                </a:pPr>
                <a:endParaRPr lang="en-NZ" dirty="0"/>
              </a:p>
              <a:p>
                <a:pPr>
                  <a:lnSpc>
                    <a:spcPct val="110000"/>
                  </a:lnSpc>
                </a:pPr>
                <a:r>
                  <a:rPr lang="en-NZ" dirty="0" smtClean="0"/>
                  <a:t>Goodness of fit test </a:t>
                </a:r>
              </a:p>
              <a:p>
                <a:pPr>
                  <a:lnSpc>
                    <a:spcPct val="110000"/>
                  </a:lnSpc>
                </a:pPr>
                <a:r>
                  <a:rPr lang="en-NZ" dirty="0" smtClean="0"/>
                  <a:t>Likelihood ratio test</a:t>
                </a:r>
              </a:p>
              <a:p>
                <a:pPr lvl="1">
                  <a:lnSpc>
                    <a:spcPct val="110000"/>
                  </a:lnSpc>
                </a:pPr>
                <a:endParaRPr lang="en-NZ" dirty="0"/>
              </a:p>
              <a:p>
                <a:pPr lvl="1">
                  <a:lnSpc>
                    <a:spcPct val="110000"/>
                  </a:lnSpc>
                </a:pPr>
                <a:endParaRPr lang="en-NZ" dirty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  <a:blipFill>
                <a:blip r:embed="rId2"/>
                <a:stretch>
                  <a:fillRect l="-1015" t="-135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284725"/>
                  </p:ext>
                </p:extLst>
              </p:nvPr>
            </p:nvGraphicFramePr>
            <p:xfrm>
              <a:off x="902448" y="3043315"/>
              <a:ext cx="4185790" cy="18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6940">
                      <a:extLst>
                        <a:ext uri="{9D8B030D-6E8A-4147-A177-3AD203B41FA5}">
                          <a16:colId xmlns:a16="http://schemas.microsoft.com/office/drawing/2014/main" val="492633403"/>
                        </a:ext>
                      </a:extLst>
                    </a:gridCol>
                    <a:gridCol w="576083">
                      <a:extLst>
                        <a:ext uri="{9D8B030D-6E8A-4147-A177-3AD203B41FA5}">
                          <a16:colId xmlns:a16="http://schemas.microsoft.com/office/drawing/2014/main" val="142048772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2537505176"/>
                        </a:ext>
                      </a:extLst>
                    </a:gridCol>
                    <a:gridCol w="656217">
                      <a:extLst>
                        <a:ext uri="{9D8B030D-6E8A-4147-A177-3AD203B41FA5}">
                          <a16:colId xmlns:a16="http://schemas.microsoft.com/office/drawing/2014/main" val="1416210465"/>
                        </a:ext>
                      </a:extLst>
                    </a:gridCol>
                    <a:gridCol w="774550">
                      <a:extLst>
                        <a:ext uri="{9D8B030D-6E8A-4147-A177-3AD203B41FA5}">
                          <a16:colId xmlns:a16="http://schemas.microsoft.com/office/drawing/2014/main" val="536003769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Genotype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AA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AB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BB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Total</a:t>
                          </a:r>
                          <a:endParaRPr lang="en-NZ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54605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Observed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NZ" sz="2000" i="1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NZ" sz="2000" i="1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NZ" sz="2000" i="1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BB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400344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Expected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N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NZ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lang="en-NZ" sz="20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NZ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NZ" sz="20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N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NZ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acc>
                                <m:accPr>
                                  <m:chr m:val="̂"/>
                                  <m:ctrlPr>
                                    <a:rPr lang="en-N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NZ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oMath>
                          </a14:m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NZ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NZ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oMath>
                          </a14:m>
                          <a:r>
                            <a:rPr lang="en-NZ" sz="20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NZ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093711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Difference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Z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NZ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N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NZ" sz="200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Z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NZ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NZ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N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NZ" sz="200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NZ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NZ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N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NZ" sz="2000" i="1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NZ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7009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284725"/>
                  </p:ext>
                </p:extLst>
              </p:nvPr>
            </p:nvGraphicFramePr>
            <p:xfrm>
              <a:off x="902448" y="3043315"/>
              <a:ext cx="4185790" cy="1872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6940">
                      <a:extLst>
                        <a:ext uri="{9D8B030D-6E8A-4147-A177-3AD203B41FA5}">
                          <a16:colId xmlns:a16="http://schemas.microsoft.com/office/drawing/2014/main" val="492633403"/>
                        </a:ext>
                      </a:extLst>
                    </a:gridCol>
                    <a:gridCol w="576083">
                      <a:extLst>
                        <a:ext uri="{9D8B030D-6E8A-4147-A177-3AD203B41FA5}">
                          <a16:colId xmlns:a16="http://schemas.microsoft.com/office/drawing/2014/main" val="1420487721"/>
                        </a:ext>
                      </a:extLst>
                    </a:gridCol>
                    <a:gridCol w="792000">
                      <a:extLst>
                        <a:ext uri="{9D8B030D-6E8A-4147-A177-3AD203B41FA5}">
                          <a16:colId xmlns:a16="http://schemas.microsoft.com/office/drawing/2014/main" val="2537505176"/>
                        </a:ext>
                      </a:extLst>
                    </a:gridCol>
                    <a:gridCol w="656217">
                      <a:extLst>
                        <a:ext uri="{9D8B030D-6E8A-4147-A177-3AD203B41FA5}">
                          <a16:colId xmlns:a16="http://schemas.microsoft.com/office/drawing/2014/main" val="1416210465"/>
                        </a:ext>
                      </a:extLst>
                    </a:gridCol>
                    <a:gridCol w="774550">
                      <a:extLst>
                        <a:ext uri="{9D8B030D-6E8A-4147-A177-3AD203B41FA5}">
                          <a16:colId xmlns:a16="http://schemas.microsoft.com/office/drawing/2014/main" val="536003769"/>
                        </a:ext>
                      </a:extLst>
                    </a:gridCol>
                  </a:tblGrid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Genotype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AA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AB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BB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dirty="0" smtClean="0"/>
                            <a:t>Total</a:t>
                          </a:r>
                          <a:endParaRPr lang="en-NZ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54605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Observed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NZ" sz="2000" i="1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AA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NZ" sz="2000" i="1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r>
                            <a:rPr lang="en-NZ" sz="2000" i="1" baseline="-25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BB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4003441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Expected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681" t="-206494" r="-392553" b="-1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9231" t="-206494" r="-183846" b="-1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0370" t="-206494" r="-121296" b="-10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2000" i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NZ" sz="20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0937114"/>
                      </a:ext>
                    </a:extLst>
                  </a:tr>
                  <a:tr h="468000">
                    <a:tc>
                      <a:txBody>
                        <a:bodyPr/>
                        <a:lstStyle/>
                        <a:p>
                          <a:r>
                            <a:rPr lang="en-NZ" sz="2000" dirty="0" smtClean="0"/>
                            <a:t>Difference</a:t>
                          </a:r>
                          <a:endParaRPr lang="en-NZ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4681" t="-306494" r="-392553" b="-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9231" t="-306494" r="-183846" b="-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0370" t="-306494" r="-121296" b="-7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NZ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70098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64593" y="3862109"/>
                <a:ext cx="1977092" cy="6127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N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sub>
                          </m:s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NZ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593" y="3862109"/>
                <a:ext cx="1977092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68228" y="4737927"/>
                <a:ext cx="4214683" cy="82997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NZ">
                              <a:latin typeface="Cambria Math" panose="02040503050406030204" pitchFamily="18" charset="0"/>
                            </a:rPr>
                            <m:t>genotypes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N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N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NZ">
                                          <a:latin typeface="Cambria Math" panose="02040503050406030204" pitchFamily="18" charset="0"/>
                                        </a:rPr>
                                        <m:t>Observed</m:t>
                                      </m:r>
                                      <m:r>
                                        <a:rPr lang="en-NZ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NZ">
                                          <a:latin typeface="Cambria Math" panose="02040503050406030204" pitchFamily="18" charset="0"/>
                                        </a:rPr>
                                        <m:t>Expected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N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NZ">
                                  <a:latin typeface="Cambria Math" panose="02040503050406030204" pitchFamily="18" charset="0"/>
                                </a:rPr>
                                <m:t>Expected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NZ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228" y="4737927"/>
                <a:ext cx="4214683" cy="8299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346089" y="5131398"/>
            <a:ext cx="2011680" cy="215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Goodness of Fit Test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NZ" dirty="0" smtClean="0"/>
                  <a:t>Alternative forms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N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N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NZ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N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NZ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p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N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NZ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p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N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N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  <m:sup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NZ" dirty="0" smtClean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NZ" dirty="0" smtClean="0"/>
                  <a:t> is the observed heterozygosity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NZ" dirty="0"/>
                  <a:t> is the </a:t>
                </a:r>
                <a:r>
                  <a:rPr lang="en-NZ" dirty="0" smtClean="0"/>
                  <a:t>expected (HW) </a:t>
                </a:r>
                <a:r>
                  <a:rPr lang="en-NZ" dirty="0"/>
                  <a:t>heterozygosity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NZ" dirty="0"/>
              </a:p>
              <a:p>
                <a:pPr lvl="1">
                  <a:lnSpc>
                    <a:spcPct val="110000"/>
                  </a:lnSpc>
                </a:pPr>
                <a:endParaRPr lang="en-NZ" dirty="0" smtClean="0"/>
              </a:p>
              <a:p>
                <a:pPr lvl="1">
                  <a:lnSpc>
                    <a:spcPct val="110000"/>
                  </a:lnSpc>
                </a:pPr>
                <a:endParaRPr lang="en-NZ" dirty="0"/>
              </a:p>
              <a:p>
                <a:pPr lvl="1">
                  <a:lnSpc>
                    <a:spcPct val="110000"/>
                  </a:lnSpc>
                </a:pPr>
                <a:endParaRPr lang="en-NZ" dirty="0"/>
              </a:p>
              <a:p>
                <a:pPr lvl="1">
                  <a:lnSpc>
                    <a:spcPct val="110000"/>
                  </a:lnSpc>
                </a:pPr>
                <a:endParaRPr lang="en-NZ" dirty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  <a:blipFill>
                <a:blip r:embed="rId2"/>
                <a:stretch>
                  <a:fillRect l="-1015" t="-1355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6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3325" y="1364457"/>
            <a:ext cx="9552657" cy="880533"/>
          </a:xfrm>
        </p:spPr>
        <p:txBody>
          <a:bodyPr>
            <a:normAutofit fontScale="85000" lnSpcReduction="20000"/>
          </a:bodyPr>
          <a:lstStyle/>
          <a:p>
            <a:r>
              <a:rPr lang="en-NZ" dirty="0" smtClean="0"/>
              <a:t>True heterozygote (AB)</a:t>
            </a:r>
          </a:p>
          <a:p>
            <a:r>
              <a:rPr lang="en-NZ" dirty="0" smtClean="0"/>
              <a:t>Observation probabilities (random model)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50718" y="274638"/>
            <a:ext cx="9369323" cy="1143000"/>
          </a:xfrm>
        </p:spPr>
        <p:txBody>
          <a:bodyPr/>
          <a:lstStyle/>
          <a:p>
            <a:r>
              <a:rPr lang="en-NZ" dirty="0" smtClean="0"/>
              <a:t>Genotypes with sequencing</a:t>
            </a:r>
            <a:endParaRPr lang="en-NZ" dirty="0"/>
          </a:p>
        </p:txBody>
      </p:sp>
      <p:grpSp>
        <p:nvGrpSpPr>
          <p:cNvPr id="4" name="Group 3"/>
          <p:cNvGrpSpPr/>
          <p:nvPr/>
        </p:nvGrpSpPr>
        <p:grpSpPr>
          <a:xfrm>
            <a:off x="7987242" y="2507457"/>
            <a:ext cx="2428874" cy="1133475"/>
            <a:chOff x="7781926" y="2828926"/>
            <a:chExt cx="2428874" cy="113347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591675" y="3143250"/>
              <a:ext cx="381000" cy="952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705975" y="3424238"/>
              <a:ext cx="381000" cy="2000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667751" y="3238500"/>
              <a:ext cx="333375" cy="1571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201026" y="3629026"/>
              <a:ext cx="276225" cy="1809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324975" y="3624262"/>
              <a:ext cx="381000" cy="1476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639175" y="3743325"/>
              <a:ext cx="381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001001" y="3424238"/>
              <a:ext cx="338137" cy="20002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515475" y="3848100"/>
              <a:ext cx="381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324975" y="3376612"/>
              <a:ext cx="381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339137" y="3390901"/>
              <a:ext cx="381000" cy="133349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05850" y="3543300"/>
              <a:ext cx="381000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048751" y="3771900"/>
              <a:ext cx="276225" cy="7620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81926" y="2828926"/>
              <a:ext cx="9525" cy="11334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>
              <a:off x="7791450" y="3962400"/>
              <a:ext cx="241935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flipV="1">
              <a:off x="10210800" y="2828926"/>
              <a:ext cx="0" cy="11334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38" name="Table 10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13944"/>
              </p:ext>
            </p:extLst>
          </p:nvPr>
        </p:nvGraphicFramePr>
        <p:xfrm>
          <a:off x="888206" y="2507457"/>
          <a:ext cx="5524500" cy="3505200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1217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# reads</a:t>
                      </a:r>
                    </a:p>
                    <a:p>
                      <a:pPr algn="ctr"/>
                      <a:r>
                        <a:rPr lang="en-NZ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NZ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NZ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NZ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Only A’s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A’s and B’s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Only B’s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0.5</a:t>
                      </a:r>
                      <a:endParaRPr lang="en-NZ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</a:t>
                      </a:r>
                      <a:endParaRPr lang="en-N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0.5</a:t>
                      </a:r>
                      <a:endParaRPr lang="en-N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0.25</a:t>
                      </a:r>
                      <a:endParaRPr lang="en-NZ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0.5</a:t>
                      </a:r>
                      <a:endParaRPr lang="en-N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0.25</a:t>
                      </a:r>
                      <a:endParaRPr lang="en-N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3</a:t>
                      </a:r>
                      <a:endParaRPr lang="en-NZ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0.125</a:t>
                      </a:r>
                      <a:endParaRPr lang="en-NZ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0.75</a:t>
                      </a:r>
                      <a:endParaRPr lang="en-N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0.125</a:t>
                      </a:r>
                      <a:endParaRPr lang="en-N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4</a:t>
                      </a:r>
                      <a:endParaRPr lang="en-NZ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0.0625</a:t>
                      </a:r>
                      <a:endParaRPr lang="en-NZ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0.875</a:t>
                      </a:r>
                      <a:endParaRPr lang="en-N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0.0625</a:t>
                      </a:r>
                      <a:endParaRPr lang="en-N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⁞</a:t>
                      </a:r>
                      <a:endParaRPr lang="en-NZ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dec"/>
                        </a:tabLst>
                        <a:defRPr/>
                      </a:pPr>
                      <a:r>
                        <a:rPr lang="en-NZ" dirty="0" smtClean="0"/>
                        <a:t>	⁞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dec"/>
                        </a:tabLst>
                        <a:defRPr/>
                      </a:pPr>
                      <a:r>
                        <a:rPr lang="en-NZ" dirty="0" smtClean="0"/>
                        <a:t>	⁞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dec"/>
                        </a:tabLst>
                        <a:defRPr/>
                      </a:pPr>
                      <a:r>
                        <a:rPr lang="en-NZ" dirty="0" smtClean="0"/>
                        <a:t>	⁞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∞</a:t>
                      </a:r>
                      <a:endParaRPr lang="en-NZ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</a:t>
                      </a:r>
                      <a:endParaRPr lang="en-NZ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1</a:t>
                      </a:r>
                      <a:endParaRPr lang="en-N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360000" algn="dec"/>
                        </a:tabLst>
                      </a:pPr>
                      <a:r>
                        <a:rPr lang="en-NZ" dirty="0" smtClean="0"/>
                        <a:t>	0</a:t>
                      </a:r>
                      <a:endParaRPr lang="en-NZ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NZ" dirty="0" smtClean="0"/>
                        <a:t>Observed genotype</a:t>
                      </a:r>
                      <a:endParaRPr lang="en-NZ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0000" algn="dec"/>
                        </a:tabLst>
                      </a:pPr>
                      <a:r>
                        <a:rPr lang="en-NZ" dirty="0" smtClean="0">
                          <a:solidFill>
                            <a:sysClr val="windowText" lastClr="000000"/>
                          </a:solidFill>
                        </a:rPr>
                        <a:t>AA*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0000" algn="dec"/>
                        </a:tabLst>
                      </a:pPr>
                      <a:r>
                        <a:rPr lang="en-NZ" dirty="0" smtClean="0">
                          <a:solidFill>
                            <a:sysClr val="windowText" lastClr="000000"/>
                          </a:solidFill>
                        </a:rPr>
                        <a:t>AB*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0000" algn="dec"/>
                        </a:tabLst>
                      </a:pPr>
                      <a:r>
                        <a:rPr lang="en-NZ" dirty="0" smtClean="0">
                          <a:solidFill>
                            <a:sysClr val="windowText" lastClr="000000"/>
                          </a:solidFill>
                        </a:rPr>
                        <a:t>BB*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07090" y="6090458"/>
            <a:ext cx="260568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en-NZ" dirty="0"/>
              <a:t>* denotes </a:t>
            </a:r>
            <a:r>
              <a:rPr lang="en-NZ" dirty="0" smtClean="0"/>
              <a:t>observed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647816" y="3879586"/>
                <a:ext cx="3401941" cy="2120647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NZ">
                                  <a:latin typeface="Cambria Math"/>
                                </a:rPr>
                                <m:t>AA</m:t>
                              </m:r>
                            </m:e>
                            <m:sup>
                              <m:r>
                                <a:rPr lang="en-NZ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m:rPr>
                              <m:sty m:val="p"/>
                            </m:rPr>
                            <a:rPr lang="en-NZ">
                              <a:latin typeface="Cambria Math"/>
                            </a:rPr>
                            <m:t>AB</m:t>
                          </m:r>
                        </m:e>
                      </m:d>
                      <m:r>
                        <a:rPr lang="en-NZ" i="1">
                          <a:latin typeface="Cambria Math"/>
                        </a:rPr>
                        <m:t>= </m:t>
                      </m:r>
                      <m:r>
                        <a:rPr lang="en-NZ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NZ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N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NZ">
                                  <a:latin typeface="Cambria Math"/>
                                </a:rPr>
                                <m:t>A</m:t>
                              </m:r>
                              <m:r>
                                <m:rPr>
                                  <m:sty m:val="p"/>
                                </m:rPr>
                                <a:rPr lang="en-NZ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p>
                              <m:r>
                                <a:rPr lang="en-NZ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m:rPr>
                              <m:sty m:val="p"/>
                            </m:rPr>
                            <a:rPr lang="en-NZ">
                              <a:latin typeface="Cambria Math"/>
                            </a:rPr>
                            <m:t>AB</m:t>
                          </m:r>
                        </m:e>
                      </m:d>
                      <m:r>
                        <a:rPr lang="en-NZ" i="1">
                          <a:latin typeface="Cambria Math"/>
                        </a:rPr>
                        <m:t>=</m:t>
                      </m:r>
                      <m:r>
                        <a:rPr lang="en-NZ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NZ" i="1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NZ" i="1" dirty="0"/>
              </a:p>
              <a:p>
                <a:pPr marL="0" indent="0">
                  <a:buNone/>
                </a:pPr>
                <a:r>
                  <a:rPr lang="en-NZ" dirty="0" smtClean="0"/>
                  <a:t>For </a:t>
                </a:r>
                <a:r>
                  <a:rPr lang="en-NZ" dirty="0"/>
                  <a:t>random sampling: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latin typeface="Cambria Math"/>
                        </a:rPr>
                        <m:t>𝐾</m:t>
                      </m:r>
                      <m:r>
                        <a:rPr lang="en-NZ" i="1">
                          <a:latin typeface="Cambria Math"/>
                        </a:rPr>
                        <m:t>=1/</m:t>
                      </m:r>
                      <m:sSup>
                        <m:sSup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NZ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NZ" dirty="0"/>
              </a:p>
              <a:p>
                <a:pPr marL="0" indent="0">
                  <a:buNone/>
                </a:pPr>
                <a:r>
                  <a:rPr lang="en-N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NZ" dirty="0"/>
                  <a:t> = depth</a:t>
                </a:r>
              </a:p>
              <a:p>
                <a:pPr marL="0" indent="0">
                  <a:buNone/>
                </a:pPr>
                <a:endParaRPr lang="en-NZ" i="1" dirty="0" smtClean="0"/>
              </a:p>
            </p:txBody>
          </p:sp>
        </mc:Choice>
        <mc:Fallback xmlns="">
          <p:sp>
            <p:nvSpPr>
              <p:cNvPr id="2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647816" y="3879586"/>
                <a:ext cx="3401941" cy="2120647"/>
              </a:xfrm>
              <a:blipFill>
                <a:blip r:embed="rId2"/>
                <a:stretch>
                  <a:fillRect l="-3226" r="-3047" b="-5747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42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n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/>
          <a:stretch>
            <a:fillRect/>
          </a:stretch>
        </p:blipFill>
        <p:spPr bwMode="auto">
          <a:xfrm>
            <a:off x="556565" y="1611043"/>
            <a:ext cx="4014000" cy="37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 smtClean="0"/>
              <a:t>Fin plots</a:t>
            </a:r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234975" y="1553563"/>
            <a:ext cx="266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70C0"/>
                </a:solidFill>
              </a:rPr>
              <a:t>Low depth</a:t>
            </a:r>
          </a:p>
          <a:p>
            <a:r>
              <a:rPr lang="en-NZ" dirty="0"/>
              <a:t>A</a:t>
            </a:r>
            <a:r>
              <a:rPr lang="en-NZ" dirty="0" smtClean="0"/>
              <a:t>ppear </a:t>
            </a:r>
            <a:r>
              <a:rPr lang="en-NZ" dirty="0"/>
              <a:t>homozygous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4975" y="2913679"/>
            <a:ext cx="266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70C0"/>
                </a:solidFill>
              </a:rPr>
              <a:t>Intermediate depth</a:t>
            </a:r>
          </a:p>
          <a:p>
            <a:r>
              <a:rPr lang="en-NZ" dirty="0"/>
              <a:t>I</a:t>
            </a:r>
            <a:r>
              <a:rPr lang="en-NZ" dirty="0" smtClean="0"/>
              <a:t>n </a:t>
            </a:r>
            <a:r>
              <a:rPr lang="en-NZ" dirty="0"/>
              <a:t>HWE</a:t>
            </a:r>
          </a:p>
        </p:txBody>
      </p:sp>
      <p:sp>
        <p:nvSpPr>
          <p:cNvPr id="9" name="Line Callout 1 8"/>
          <p:cNvSpPr/>
          <p:nvPr/>
        </p:nvSpPr>
        <p:spPr>
          <a:xfrm rot="9483851">
            <a:off x="1189136" y="2109617"/>
            <a:ext cx="3155823" cy="462709"/>
          </a:xfrm>
          <a:prstGeom prst="borderCallout1">
            <a:avLst>
              <a:gd name="adj1" fmla="val 18750"/>
              <a:gd name="adj2" fmla="val -8333"/>
              <a:gd name="adj3" fmla="val -27838"/>
              <a:gd name="adj4" fmla="val -24881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0" name="Line Callout 1 9"/>
          <p:cNvSpPr/>
          <p:nvPr/>
        </p:nvSpPr>
        <p:spPr>
          <a:xfrm rot="10800000">
            <a:off x="1189136" y="2913679"/>
            <a:ext cx="3155823" cy="462709"/>
          </a:xfrm>
          <a:prstGeom prst="borderCallout1">
            <a:avLst>
              <a:gd name="adj1" fmla="val 52679"/>
              <a:gd name="adj2" fmla="val -5453"/>
              <a:gd name="adj3" fmla="val 51012"/>
              <a:gd name="adj4" fmla="val -21528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1" name="Line Callout 1 10"/>
          <p:cNvSpPr/>
          <p:nvPr/>
        </p:nvSpPr>
        <p:spPr>
          <a:xfrm rot="12254072">
            <a:off x="1342083" y="3668334"/>
            <a:ext cx="3155823" cy="462709"/>
          </a:xfrm>
          <a:prstGeom prst="borderCallout1">
            <a:avLst>
              <a:gd name="adj1" fmla="val 52679"/>
              <a:gd name="adj2" fmla="val -5453"/>
              <a:gd name="adj3" fmla="val 122172"/>
              <a:gd name="adj4" fmla="val -1855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350"/>
          </a:p>
        </p:txBody>
      </p:sp>
      <p:sp>
        <p:nvSpPr>
          <p:cNvPr id="12" name="TextBox 11"/>
          <p:cNvSpPr txBox="1"/>
          <p:nvPr/>
        </p:nvSpPr>
        <p:spPr>
          <a:xfrm>
            <a:off x="5234975" y="3881182"/>
            <a:ext cx="2830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0070C0"/>
                </a:solidFill>
              </a:rPr>
              <a:t>High depth</a:t>
            </a:r>
          </a:p>
          <a:p>
            <a:r>
              <a:rPr lang="en-NZ" dirty="0"/>
              <a:t>M</a:t>
            </a:r>
            <a:r>
              <a:rPr lang="en-NZ" dirty="0" smtClean="0"/>
              <a:t>aximum </a:t>
            </a:r>
            <a:r>
              <a:rPr lang="en-NZ" dirty="0"/>
              <a:t>heterozygosity</a:t>
            </a:r>
          </a:p>
          <a:p>
            <a:r>
              <a:rPr lang="en-NZ" dirty="0"/>
              <a:t>Many have high MAF</a:t>
            </a:r>
          </a:p>
          <a:p>
            <a:r>
              <a:rPr lang="en-NZ" dirty="0"/>
              <a:t>Possibly duplication regions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831497" y="5311148"/>
            <a:ext cx="2242970" cy="357732"/>
          </a:xfrm>
          <a:prstGeom prst="borderCallout2">
            <a:avLst>
              <a:gd name="adj1" fmla="val 18750"/>
              <a:gd name="adj2" fmla="val -4627"/>
              <a:gd name="adj3" fmla="val -89155"/>
              <a:gd name="adj4" fmla="val -12035"/>
              <a:gd name="adj5" fmla="val -262080"/>
              <a:gd name="adj6" fmla="val -1130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500" dirty="0" err="1" smtClean="0">
                <a:solidFill>
                  <a:schemeClr val="tx1"/>
                </a:solidFill>
              </a:rPr>
              <a:t>HWdis</a:t>
            </a:r>
            <a:r>
              <a:rPr lang="en-NZ" sz="1500" dirty="0" smtClean="0">
                <a:solidFill>
                  <a:schemeClr val="tx1"/>
                </a:solidFill>
              </a:rPr>
              <a:t> </a:t>
            </a:r>
            <a:r>
              <a:rPr lang="en-NZ" sz="1500" dirty="0">
                <a:solidFill>
                  <a:schemeClr val="tx1"/>
                </a:solidFill>
              </a:rPr>
              <a:t>= </a:t>
            </a:r>
            <a:r>
              <a:rPr lang="en-NZ" sz="1500" dirty="0" smtClean="0">
                <a:solidFill>
                  <a:schemeClr val="tx1"/>
                </a:solidFill>
              </a:rPr>
              <a:t>P</a:t>
            </a:r>
            <a:r>
              <a:rPr lang="en-NZ" sz="1500" baseline="-25000" dirty="0" smtClean="0">
                <a:solidFill>
                  <a:schemeClr val="tx1"/>
                </a:solidFill>
              </a:rPr>
              <a:t>AA</a:t>
            </a:r>
            <a:r>
              <a:rPr lang="en-NZ" sz="1500" dirty="0" smtClean="0">
                <a:solidFill>
                  <a:schemeClr val="tx1"/>
                </a:solidFill>
              </a:rPr>
              <a:t> </a:t>
            </a:r>
            <a:r>
              <a:rPr lang="en-NZ" sz="1500" dirty="0">
                <a:solidFill>
                  <a:schemeClr val="tx1"/>
                </a:solidFill>
              </a:rPr>
              <a:t>– </a:t>
            </a:r>
            <a:r>
              <a:rPr lang="en-NZ" sz="1500" dirty="0" smtClean="0">
                <a:solidFill>
                  <a:schemeClr val="tx1"/>
                </a:solidFill>
              </a:rPr>
              <a:t>p</a:t>
            </a:r>
            <a:r>
              <a:rPr lang="en-NZ" sz="1500" baseline="30000" dirty="0" smtClean="0">
                <a:solidFill>
                  <a:schemeClr val="tx1"/>
                </a:solidFill>
              </a:rPr>
              <a:t>2</a:t>
            </a:r>
            <a:endParaRPr lang="en-NZ" sz="15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9686" y="5858849"/>
            <a:ext cx="23547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# SNPs:  </a:t>
            </a:r>
            <a:r>
              <a:rPr lang="en-US" dirty="0" smtClean="0"/>
              <a:t>42,938</a:t>
            </a:r>
          </a:p>
          <a:p>
            <a:r>
              <a:rPr lang="en-US" dirty="0" smtClean="0"/>
              <a:t>Mean depth</a:t>
            </a:r>
            <a:r>
              <a:rPr lang="en-US" dirty="0"/>
              <a:t>: </a:t>
            </a:r>
            <a:r>
              <a:rPr lang="en-US" dirty="0" smtClean="0"/>
              <a:t>3.8</a:t>
            </a:r>
            <a:endParaRPr lang="en-US" dirty="0"/>
          </a:p>
        </p:txBody>
      </p:sp>
      <p:pic>
        <p:nvPicPr>
          <p:cNvPr id="16" name="Picture 9" descr="salm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628" y="148607"/>
            <a:ext cx="1519514" cy="11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74558" y="3545319"/>
            <a:ext cx="3342592" cy="1158751"/>
          </a:xfrm>
          <a:prstGeom prst="rect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0" name="Rectangle 19"/>
          <p:cNvSpPr/>
          <p:nvPr/>
        </p:nvSpPr>
        <p:spPr>
          <a:xfrm>
            <a:off x="5549029" y="5858849"/>
            <a:ext cx="235478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# SNPs:  40571</a:t>
            </a:r>
            <a:endParaRPr lang="en-US" dirty="0" smtClean="0"/>
          </a:p>
          <a:p>
            <a:r>
              <a:rPr lang="en-US" dirty="0" smtClean="0"/>
              <a:t>Mean depth</a:t>
            </a:r>
            <a:r>
              <a:rPr lang="en-US" dirty="0"/>
              <a:t>: </a:t>
            </a:r>
            <a:r>
              <a:rPr lang="en-US" dirty="0" smtClean="0"/>
              <a:t>3.3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00" y="5260332"/>
            <a:ext cx="330431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X</a:t>
            </a:r>
            <a:r>
              <a:rPr lang="en-NZ" baseline="30000" dirty="0" smtClean="0"/>
              <a:t>2</a:t>
            </a:r>
            <a:r>
              <a:rPr lang="en-NZ" dirty="0" smtClean="0"/>
              <a:t> </a:t>
            </a:r>
            <a:r>
              <a:rPr lang="en-NZ" dirty="0"/>
              <a:t>t</a:t>
            </a:r>
            <a:r>
              <a:rPr lang="en-NZ" dirty="0" smtClean="0"/>
              <a:t>est for sequence genotypes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N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NZ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N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NZ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  <m:sup>
                                    <m:r>
                                      <a:rPr lang="en-NZ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lang="en-NZ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NZ" dirty="0" smtClean="0"/>
              </a:p>
              <a:p>
                <a:pPr lvl="1">
                  <a:lnSpc>
                    <a:spcPct val="110000"/>
                  </a:lnSpc>
                </a:pPr>
                <a:endParaRPr lang="en-NZ" dirty="0" smtClean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NZ" dirty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5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X</a:t>
            </a:r>
            <a:r>
              <a:rPr lang="en-NZ" baseline="30000" dirty="0" smtClean="0"/>
              <a:t>2</a:t>
            </a:r>
            <a:r>
              <a:rPr lang="en-NZ" dirty="0" smtClean="0"/>
              <a:t> </a:t>
            </a:r>
            <a:r>
              <a:rPr lang="en-NZ" dirty="0"/>
              <a:t>t</a:t>
            </a:r>
            <a:r>
              <a:rPr lang="en-NZ" dirty="0" smtClean="0"/>
              <a:t>est for sequence genotypes</a:t>
            </a:r>
            <a:endParaRPr lang="en-N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N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NZ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N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NZ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p>
                      <m:s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NZ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NZ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  <m:sup>
                                    <m:r>
                                      <a:rPr lang="en-NZ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  <m:sup>
                                    <m:r>
                                      <a:rPr lang="en-NZ" b="0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NZ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NZ" dirty="0" smtClean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NZ" i="1">
                            <a:latin typeface="Cambria Math" panose="02040503050406030204" pitchFamily="18" charset="0"/>
                          </a:rPr>
                          <m:t>𝑂</m:t>
                        </m:r>
                      </m:sub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NZ" dirty="0"/>
                  <a:t> is the observed </a:t>
                </a:r>
                <a:r>
                  <a:rPr lang="en-NZ" dirty="0" smtClean="0"/>
                  <a:t>heterozygosity (of observed genotypes)</a:t>
                </a:r>
                <a:endParaRPr lang="en-NZ" dirty="0"/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NZ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NZ" dirty="0"/>
                  <a:t> is the expected (HW) </a:t>
                </a:r>
                <a:r>
                  <a:rPr lang="en-NZ" dirty="0" smtClean="0"/>
                  <a:t>heterozygosity </a:t>
                </a:r>
                <a:r>
                  <a:rPr lang="en-NZ" dirty="0"/>
                  <a:t>(of observed genotypes)</a:t>
                </a:r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NZ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  <m:sup>
                        <m:r>
                          <a:rPr lang="en-NZ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NZ" i="1">
                        <a:latin typeface="Cambria Math" panose="02040503050406030204" pitchFamily="18" charset="0"/>
                      </a:rPr>
                      <m:t>=2 </m:t>
                    </m:r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N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N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NZ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NZ" i="1">
                        <a:latin typeface="Cambria Math" panose="02040503050406030204" pitchFamily="18" charset="0"/>
                      </a:rPr>
                      <m:t>(1−2</m:t>
                    </m:r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N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N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NZ" dirty="0" smtClean="0"/>
              </a:p>
              <a:p>
                <a:pPr lvl="2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N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NZ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en-NZ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NZ" dirty="0" smtClean="0"/>
                  <a:t> calculated where </a:t>
                </a:r>
                <a:r>
                  <a:rPr lang="en-N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NZ" dirty="0" smtClean="0"/>
                  <a:t>&gt; 0</a:t>
                </a:r>
              </a:p>
              <a:p>
                <a:pPr lvl="1">
                  <a:lnSpc>
                    <a:spcPct val="11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N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N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NZ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NZ" dirty="0" smtClean="0"/>
                  <a:t> is the expected number of diploid (both alleles seen) observations </a:t>
                </a:r>
              </a:p>
              <a:p>
                <a:pPr marL="457200" lvl="1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NZ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NZ">
                              <a:latin typeface="Cambria Math" panose="02040503050406030204" pitchFamily="18" charset="0"/>
                            </a:rPr>
                            <m:t>where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&gt;0</m:t>
                          </m:r>
                        </m:sub>
                        <m:sup/>
                        <m:e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(1−2</m:t>
                          </m:r>
                          <m:sSub>
                            <m:sSub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NZ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NZ" dirty="0" smtClean="0"/>
              </a:p>
              <a:p>
                <a:pPr marL="457200" lvl="1" indent="0">
                  <a:lnSpc>
                    <a:spcPct val="110000"/>
                  </a:lnSpc>
                  <a:buNone/>
                </a:pPr>
                <a:endParaRPr lang="en-NZ" dirty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  <a:p>
                <a:pPr>
                  <a:lnSpc>
                    <a:spcPct val="110000"/>
                  </a:lnSpc>
                </a:pPr>
                <a:endParaRPr lang="en-NZ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692259" y="1968305"/>
                <a:ext cx="10811118" cy="449929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53725" y="3871147"/>
                <a:ext cx="2322239" cy="3693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N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N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NZ" i="1"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</m:e>
                            <m:sup>
                              <m:r>
                                <a:rPr lang="en-NZ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e>
                          <m:r>
                            <m:rPr>
                              <m:sty m:val="p"/>
                            </m:rPr>
                            <a:rPr lang="en-NZ" i="1"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d>
                      <m:r>
                        <a:rPr lang="en-NZ" i="1">
                          <a:latin typeface="Cambria Math" panose="02040503050406030204" pitchFamily="18" charset="0"/>
                        </a:rPr>
                        <m:t>=1−2</m:t>
                      </m:r>
                      <m:r>
                        <a:rPr lang="en-NZ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NZ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25" y="3871147"/>
                <a:ext cx="2322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022" y="5084667"/>
            <a:ext cx="2947051" cy="17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NZ" dirty="0" smtClean="0"/>
              <a:t>Hardy-Weinberg Simulations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92259" y="1968305"/>
            <a:ext cx="4909888" cy="44992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NZ" dirty="0" smtClean="0"/>
              <a:t>True genotypes</a:t>
            </a:r>
          </a:p>
          <a:p>
            <a:pPr>
              <a:lnSpc>
                <a:spcPct val="110000"/>
              </a:lnSpc>
            </a:pPr>
            <a:endParaRPr lang="en-NZ" dirty="0"/>
          </a:p>
          <a:p>
            <a:pPr lvl="1">
              <a:lnSpc>
                <a:spcPct val="110000"/>
              </a:lnSpc>
            </a:pPr>
            <a:r>
              <a:rPr lang="en-NZ" dirty="0" smtClean="0"/>
              <a:t>Power is probability of significant result at given </a:t>
            </a:r>
            <a:r>
              <a:rPr lang="en-NZ" i="1" dirty="0" smtClean="0"/>
              <a:t>D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Red line is nominal significance level (</a:t>
            </a:r>
            <a:r>
              <a:rPr lang="en-NZ" dirty="0" smtClean="0">
                <a:latin typeface="Symbol" panose="05050102010706020507" pitchFamily="18" charset="2"/>
              </a:rPr>
              <a:t>a</a:t>
            </a:r>
            <a:r>
              <a:rPr lang="en-NZ" dirty="0" smtClean="0"/>
              <a:t> =0.5)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73" y="1845396"/>
            <a:ext cx="5012604" cy="50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7EB436"/>
      </a:dk2>
      <a:lt2>
        <a:srgbClr val="EEECE1"/>
      </a:lt2>
      <a:accent1>
        <a:srgbClr val="8DC63F"/>
      </a:accent1>
      <a:accent2>
        <a:srgbClr val="1F497D"/>
      </a:accent2>
      <a:accent3>
        <a:srgbClr val="C0504D"/>
      </a:accent3>
      <a:accent4>
        <a:srgbClr val="7F7F7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B813D2D6916345BD8E4C64D49D2CB1" ma:contentTypeVersion="0" ma:contentTypeDescription="Create a new document." ma:contentTypeScope="" ma:versionID="96272faf5adf7162922db2386026ba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16D98-23E0-4361-A54C-49EAB64312A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C2CD34-5886-4677-ADA8-5F5FEF8F6E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C168CD-722D-468F-962B-9E70AACD4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7600</TotalTime>
  <Words>524</Words>
  <Application>Microsoft Office PowerPoint</Application>
  <PresentationFormat>Widescreen</PresentationFormat>
  <Paragraphs>232</Paragraphs>
  <Slides>18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Symbol</vt:lpstr>
      <vt:lpstr>Times New Roman</vt:lpstr>
      <vt:lpstr>Custom Design</vt:lpstr>
      <vt:lpstr>A depth-adjusted Hardy-Weinberg test for low-depth sequencing data</vt:lpstr>
      <vt:lpstr>PowerPoint Presentation</vt:lpstr>
      <vt:lpstr>PowerPoint Presentation</vt:lpstr>
      <vt:lpstr>PowerPoint Presentation</vt:lpstr>
      <vt:lpstr>Genotypes with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Q Brand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Tupai-Creagh</dc:creator>
  <cp:lastModifiedBy>Dodds, Ken</cp:lastModifiedBy>
  <cp:revision>234</cp:revision>
  <dcterms:created xsi:type="dcterms:W3CDTF">2017-04-07T06:33:43Z</dcterms:created>
  <dcterms:modified xsi:type="dcterms:W3CDTF">2018-12-04T19:33:16Z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0x010100E3B813D2D6916345BD8E4C64D49D2CB1</vt:lpwstr>
  </property>
</Properties>
</file>