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7" r:id="rId2"/>
    <p:sldId id="258" r:id="rId3"/>
    <p:sldId id="302" r:id="rId4"/>
    <p:sldId id="260" r:id="rId5"/>
    <p:sldId id="303" r:id="rId6"/>
    <p:sldId id="266" r:id="rId7"/>
    <p:sldId id="304" r:id="rId8"/>
    <p:sldId id="291" r:id="rId9"/>
    <p:sldId id="305" r:id="rId10"/>
    <p:sldId id="269" r:id="rId11"/>
    <p:sldId id="292" r:id="rId12"/>
    <p:sldId id="284" r:id="rId13"/>
    <p:sldId id="285" r:id="rId14"/>
    <p:sldId id="273" r:id="rId15"/>
    <p:sldId id="265" r:id="rId16"/>
    <p:sldId id="286" r:id="rId17"/>
    <p:sldId id="296" r:id="rId18"/>
    <p:sldId id="290" r:id="rId19"/>
    <p:sldId id="306" r:id="rId20"/>
    <p:sldId id="307" r:id="rId21"/>
    <p:sldId id="313" r:id="rId22"/>
    <p:sldId id="317" r:id="rId23"/>
    <p:sldId id="314" r:id="rId24"/>
    <p:sldId id="310" r:id="rId25"/>
    <p:sldId id="315" r:id="rId26"/>
    <p:sldId id="316" r:id="rId27"/>
    <p:sldId id="309" r:id="rId28"/>
    <p:sldId id="311" r:id="rId29"/>
    <p:sldId id="279" r:id="rId30"/>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9539" autoAdjust="0"/>
  </p:normalViewPr>
  <p:slideViewPr>
    <p:cSldViewPr snapToGrid="0">
      <p:cViewPr varScale="1">
        <p:scale>
          <a:sx n="86" d="100"/>
          <a:sy n="86" d="100"/>
        </p:scale>
        <p:origin x="422"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NZ"/>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CAA3CCCC-23F8-4EC1-98FA-FDA2B9BD8ABE}" type="datetimeFigureOut">
              <a:rPr lang="en-NZ" smtClean="0"/>
              <a:t>6/12/2018</a:t>
            </a:fld>
            <a:endParaRPr lang="en-NZ"/>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NZ"/>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AB242A18-CED9-4D9D-B3B0-8C04FC7AED06}" type="slidenum">
              <a:rPr lang="en-NZ" smtClean="0"/>
              <a:t>‹#›</a:t>
            </a:fld>
            <a:endParaRPr lang="en-NZ"/>
          </a:p>
        </p:txBody>
      </p:sp>
    </p:spTree>
    <p:extLst>
      <p:ext uri="{BB962C8B-B14F-4D97-AF65-F5344CB8AC3E}">
        <p14:creationId xmlns:p14="http://schemas.microsoft.com/office/powerpoint/2010/main" val="186995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NZ"/>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7CBFFDA-9FFE-4A2C-A079-C73178B13DB1}" type="datetimeFigureOut">
              <a:rPr lang="en-NZ" smtClean="0"/>
              <a:t>6/12/2018</a:t>
            </a:fld>
            <a:endParaRPr lang="en-NZ"/>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NZ"/>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NZ"/>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D4D16DE6-A2DC-4A84-90F0-D041CFD2F001}" type="slidenum">
              <a:rPr lang="en-NZ" smtClean="0"/>
              <a:t>‹#›</a:t>
            </a:fld>
            <a:endParaRPr lang="en-NZ"/>
          </a:p>
        </p:txBody>
      </p:sp>
    </p:spTree>
    <p:extLst>
      <p:ext uri="{BB962C8B-B14F-4D97-AF65-F5344CB8AC3E}">
        <p14:creationId xmlns:p14="http://schemas.microsoft.com/office/powerpoint/2010/main" val="19175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EAE58AF-32F7-43F6-8EB4-A97F475A73CF}" type="slidenum">
              <a:rPr lang="en-NZ" smtClean="0"/>
              <a:t>1</a:t>
            </a:fld>
            <a:endParaRPr lang="en-NZ"/>
          </a:p>
        </p:txBody>
      </p:sp>
    </p:spTree>
    <p:extLst>
      <p:ext uri="{BB962C8B-B14F-4D97-AF65-F5344CB8AC3E}">
        <p14:creationId xmlns:p14="http://schemas.microsoft.com/office/powerpoint/2010/main" val="337351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is where Bayes formula comes in…</a:t>
            </a:r>
          </a:p>
        </p:txBody>
      </p:sp>
      <p:sp>
        <p:nvSpPr>
          <p:cNvPr id="4" name="Slide Number Placeholder 3"/>
          <p:cNvSpPr>
            <a:spLocks noGrp="1"/>
          </p:cNvSpPr>
          <p:nvPr>
            <p:ph type="sldNum" sz="quarter" idx="10"/>
          </p:nvPr>
        </p:nvSpPr>
        <p:spPr/>
        <p:txBody>
          <a:bodyPr/>
          <a:lstStyle/>
          <a:p>
            <a:fld id="{D4D16DE6-A2DC-4A84-90F0-D041CFD2F001}" type="slidenum">
              <a:rPr lang="en-NZ" smtClean="0"/>
              <a:t>10</a:t>
            </a:fld>
            <a:endParaRPr lang="en-NZ"/>
          </a:p>
        </p:txBody>
      </p:sp>
    </p:spTree>
    <p:extLst>
      <p:ext uri="{BB962C8B-B14F-4D97-AF65-F5344CB8AC3E}">
        <p14:creationId xmlns:p14="http://schemas.microsoft.com/office/powerpoint/2010/main" val="425882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is where Bayes formula comes in…</a:t>
            </a:r>
          </a:p>
        </p:txBody>
      </p:sp>
      <p:sp>
        <p:nvSpPr>
          <p:cNvPr id="4" name="Slide Number Placeholder 3"/>
          <p:cNvSpPr>
            <a:spLocks noGrp="1"/>
          </p:cNvSpPr>
          <p:nvPr>
            <p:ph type="sldNum" sz="quarter" idx="10"/>
          </p:nvPr>
        </p:nvSpPr>
        <p:spPr/>
        <p:txBody>
          <a:bodyPr/>
          <a:lstStyle/>
          <a:p>
            <a:fld id="{D4D16DE6-A2DC-4A84-90F0-D041CFD2F001}" type="slidenum">
              <a:rPr lang="en-NZ" smtClean="0"/>
              <a:t>11</a:t>
            </a:fld>
            <a:endParaRPr lang="en-NZ"/>
          </a:p>
        </p:txBody>
      </p:sp>
    </p:spTree>
    <p:extLst>
      <p:ext uri="{BB962C8B-B14F-4D97-AF65-F5344CB8AC3E}">
        <p14:creationId xmlns:p14="http://schemas.microsoft.com/office/powerpoint/2010/main" val="370483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Bayes formula combines prior information, which in our case is known bird and plane </a:t>
            </a:r>
            <a:r>
              <a:rPr lang="en-NZ" dirty="0" err="1"/>
              <a:t>prevalances</a:t>
            </a:r>
            <a:endParaRPr lang="en-NZ" dirty="0"/>
          </a:p>
        </p:txBody>
      </p:sp>
      <p:sp>
        <p:nvSpPr>
          <p:cNvPr id="4" name="Slide Number Placeholder 3"/>
          <p:cNvSpPr>
            <a:spLocks noGrp="1"/>
          </p:cNvSpPr>
          <p:nvPr>
            <p:ph type="sldNum" sz="quarter" idx="10"/>
          </p:nvPr>
        </p:nvSpPr>
        <p:spPr/>
        <p:txBody>
          <a:bodyPr/>
          <a:lstStyle/>
          <a:p>
            <a:fld id="{D4D16DE6-A2DC-4A84-90F0-D041CFD2F001}" type="slidenum">
              <a:rPr lang="en-NZ" smtClean="0"/>
              <a:t>12</a:t>
            </a:fld>
            <a:endParaRPr lang="en-NZ"/>
          </a:p>
        </p:txBody>
      </p:sp>
    </p:spTree>
    <p:extLst>
      <p:ext uri="{BB962C8B-B14F-4D97-AF65-F5344CB8AC3E}">
        <p14:creationId xmlns:p14="http://schemas.microsoft.com/office/powerpoint/2010/main" val="71792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And user accuracy to find the probability an image is a bird given the user responses. </a:t>
            </a:r>
          </a:p>
          <a:p>
            <a:endParaRPr lang="en-NZ" dirty="0"/>
          </a:p>
        </p:txBody>
      </p:sp>
      <p:sp>
        <p:nvSpPr>
          <p:cNvPr id="4" name="Slide Number Placeholder 3"/>
          <p:cNvSpPr>
            <a:spLocks noGrp="1"/>
          </p:cNvSpPr>
          <p:nvPr>
            <p:ph type="sldNum" sz="quarter" idx="10"/>
          </p:nvPr>
        </p:nvSpPr>
        <p:spPr/>
        <p:txBody>
          <a:bodyPr/>
          <a:lstStyle/>
          <a:p>
            <a:fld id="{D4D16DE6-A2DC-4A84-90F0-D041CFD2F001}" type="slidenum">
              <a:rPr lang="en-NZ" smtClean="0"/>
              <a:t>13</a:t>
            </a:fld>
            <a:endParaRPr lang="en-NZ"/>
          </a:p>
        </p:txBody>
      </p:sp>
    </p:spTree>
    <p:extLst>
      <p:ext uri="{BB962C8B-B14F-4D97-AF65-F5344CB8AC3E}">
        <p14:creationId xmlns:p14="http://schemas.microsoft.com/office/powerpoint/2010/main" val="435322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can see that this formula turns out to be the majority vote formula minus this second term that is a function of species prevalence and user accuracy.</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Obviously when the second term is zero using </a:t>
            </a:r>
            <a:r>
              <a:rPr lang="en-NZ" dirty="0" err="1"/>
              <a:t>bayes</a:t>
            </a:r>
            <a:r>
              <a:rPr lang="en-NZ" dirty="0"/>
              <a:t> formula and majority vote are the same </a:t>
            </a:r>
          </a:p>
          <a:p>
            <a:endParaRPr lang="en-NZ" dirty="0"/>
          </a:p>
        </p:txBody>
      </p:sp>
      <p:sp>
        <p:nvSpPr>
          <p:cNvPr id="4" name="Slide Number Placeholder 3"/>
          <p:cNvSpPr>
            <a:spLocks noGrp="1"/>
          </p:cNvSpPr>
          <p:nvPr>
            <p:ph type="sldNum" sz="quarter" idx="10"/>
          </p:nvPr>
        </p:nvSpPr>
        <p:spPr/>
        <p:txBody>
          <a:bodyPr/>
          <a:lstStyle/>
          <a:p>
            <a:fld id="{D4D16DE6-A2DC-4A84-90F0-D041CFD2F001}" type="slidenum">
              <a:rPr lang="en-NZ" smtClean="0"/>
              <a:t>14</a:t>
            </a:fld>
            <a:endParaRPr lang="en-NZ"/>
          </a:p>
        </p:txBody>
      </p:sp>
    </p:spTree>
    <p:extLst>
      <p:ext uri="{BB962C8B-B14F-4D97-AF65-F5344CB8AC3E}">
        <p14:creationId xmlns:p14="http://schemas.microsoft.com/office/powerpoint/2010/main" val="127316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 theta =0.7, n =7</a:t>
            </a:r>
          </a:p>
          <a:p>
            <a:r>
              <a:rPr lang="en-NZ" dirty="0"/>
              <a:t>B: </a:t>
            </a:r>
            <a:r>
              <a:rPr lang="en-NZ" dirty="0" err="1"/>
              <a:t>rho_B</a:t>
            </a:r>
            <a:r>
              <a:rPr lang="en-NZ" dirty="0"/>
              <a:t> =.7, n=7</a:t>
            </a:r>
          </a:p>
          <a:p>
            <a:endParaRPr lang="en-NZ" dirty="0"/>
          </a:p>
          <a:p>
            <a:endParaRPr lang="en-NZ" dirty="0"/>
          </a:p>
          <a:p>
            <a:r>
              <a:rPr lang="en-NZ" dirty="0"/>
              <a:t>However, there are a lot more times when the two methods are the same as the number of uses always has to be rounded to an integer</a:t>
            </a:r>
          </a:p>
          <a:p>
            <a:endParaRPr lang="en-NZ" dirty="0"/>
          </a:p>
          <a:p>
            <a:r>
              <a:rPr lang="en-NZ" dirty="0"/>
              <a:t>In figure A here we look at how the Bayes decision threshold varies as we change bird prevalence. The majority vote threshold is shown in black and is fixed at 4 users. Whereas the Bayes decision threshold is 4 users when bird prevalence is close to 0.5 but as the bird prevalence increases the number of users from the 7 total that need to say the image is a bird in order to classify it as a bird decreases. So as birds become more prevalent the decision rule tends towards always selecting the dominate species </a:t>
            </a:r>
          </a:p>
          <a:p>
            <a:endParaRPr lang="en-NZ" dirty="0"/>
          </a:p>
          <a:p>
            <a:r>
              <a:rPr lang="en-NZ" dirty="0"/>
              <a:t>In figure b we look at how the decision threshold varies over a range of user accuracies. When user accuracy is 100% or near, in this case the near range is quite large, </a:t>
            </a:r>
            <a:r>
              <a:rPr lang="en-NZ" dirty="0" err="1"/>
              <a:t>bayes</a:t>
            </a:r>
            <a:r>
              <a:rPr lang="en-NZ" dirty="0"/>
              <a:t> formula has the same threshold as majority vote. However as user accuracy falls closer to 50% the decision threshold falls. In this figure birds are the dominant species so as user accuracies tend towards random guessing </a:t>
            </a:r>
            <a:r>
              <a:rPr lang="en-NZ" dirty="0" err="1"/>
              <a:t>bayes</a:t>
            </a:r>
            <a:r>
              <a:rPr lang="en-NZ" dirty="0"/>
              <a:t> formula tends towards always selecting the dominant species.</a:t>
            </a:r>
          </a:p>
          <a:p>
            <a:endParaRPr lang="en-NZ" dirty="0"/>
          </a:p>
          <a:p>
            <a:r>
              <a:rPr lang="en-NZ" dirty="0"/>
              <a:t>We can then look at how the accuracy of all the classified images varies as we change either species prevalence or user accuracy. Clearly when the two methods have the same decision threshold they have the same classification accuracy. </a:t>
            </a:r>
          </a:p>
          <a:p>
            <a:endParaRPr lang="en-NZ" dirty="0"/>
          </a:p>
          <a:p>
            <a:r>
              <a:rPr lang="en-NZ" dirty="0"/>
              <a:t>But when the thresholds are different using </a:t>
            </a:r>
            <a:r>
              <a:rPr lang="en-NZ" dirty="0" err="1"/>
              <a:t>bayes</a:t>
            </a:r>
            <a:r>
              <a:rPr lang="en-NZ" dirty="0"/>
              <a:t> formula always out preforms majority vote. When we break down the classification accuracy by species we can see that the accuracy of bird species which is the dominant species in both these figures is high whereas the accuracy of the minority species is lower than majority vote. So Bayes formula is achieving a higher overall accuracy than majority vote by </a:t>
            </a:r>
            <a:r>
              <a:rPr lang="en-NZ" dirty="0" err="1"/>
              <a:t>scraficing</a:t>
            </a:r>
            <a:r>
              <a:rPr lang="en-NZ" dirty="0"/>
              <a:t> the accuracy of the minority species. For example if birds were 99% prevalent and you always classified an image as a bird you would be correct 99% of the time but you would never correctly identify a plane. So it is important to be aware of this feature if you want to accurately classify minority classes.</a:t>
            </a:r>
          </a:p>
          <a:p>
            <a:endParaRPr lang="en-NZ" dirty="0"/>
          </a:p>
          <a:p>
            <a:endParaRPr lang="en-NZ" dirty="0"/>
          </a:p>
        </p:txBody>
      </p:sp>
      <p:sp>
        <p:nvSpPr>
          <p:cNvPr id="4" name="Slide Number Placeholder 3"/>
          <p:cNvSpPr>
            <a:spLocks noGrp="1"/>
          </p:cNvSpPr>
          <p:nvPr>
            <p:ph type="sldNum" sz="quarter" idx="10"/>
          </p:nvPr>
        </p:nvSpPr>
        <p:spPr/>
        <p:txBody>
          <a:bodyPr/>
          <a:lstStyle/>
          <a:p>
            <a:fld id="{D4D16DE6-A2DC-4A84-90F0-D041CFD2F001}" type="slidenum">
              <a:rPr lang="en-NZ" smtClean="0"/>
              <a:t>15</a:t>
            </a:fld>
            <a:endParaRPr lang="en-NZ"/>
          </a:p>
        </p:txBody>
      </p:sp>
    </p:spTree>
    <p:extLst>
      <p:ext uri="{BB962C8B-B14F-4D97-AF65-F5344CB8AC3E}">
        <p14:creationId xmlns:p14="http://schemas.microsoft.com/office/powerpoint/2010/main" val="282140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So we have seen that Bayes formula is always equal or more accurate than majority vote at classify images. But it requires extra information – the species prevalence and user accuracies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Species prevalence is not really a problem as there is lots of prior information on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However, finding user accuracy is another whole problem.</a:t>
            </a:r>
          </a:p>
          <a:p>
            <a:endParaRPr lang="en-NZ" dirty="0"/>
          </a:p>
        </p:txBody>
      </p:sp>
      <p:sp>
        <p:nvSpPr>
          <p:cNvPr id="4" name="Slide Number Placeholder 3"/>
          <p:cNvSpPr>
            <a:spLocks noGrp="1"/>
          </p:cNvSpPr>
          <p:nvPr>
            <p:ph type="sldNum" sz="quarter" idx="10"/>
          </p:nvPr>
        </p:nvSpPr>
        <p:spPr/>
        <p:txBody>
          <a:bodyPr/>
          <a:lstStyle/>
          <a:p>
            <a:fld id="{D4D16DE6-A2DC-4A84-90F0-D041CFD2F001}" type="slidenum">
              <a:rPr lang="en-NZ" smtClean="0"/>
              <a:t>16</a:t>
            </a:fld>
            <a:endParaRPr lang="en-NZ"/>
          </a:p>
        </p:txBody>
      </p:sp>
    </p:spTree>
    <p:extLst>
      <p:ext uri="{BB962C8B-B14F-4D97-AF65-F5344CB8AC3E}">
        <p14:creationId xmlns:p14="http://schemas.microsoft.com/office/powerpoint/2010/main" val="21030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So we have seen that Bayes formula is always equal or more accurate than majority vote at classify images. But it requires extra information – the species prevalence and user accuracies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Species prevalence is not really a problem as there is lots of prior information on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However, finding user accuracy is another whole problem.</a:t>
            </a:r>
          </a:p>
          <a:p>
            <a:endParaRPr lang="en-NZ" dirty="0"/>
          </a:p>
        </p:txBody>
      </p:sp>
      <p:sp>
        <p:nvSpPr>
          <p:cNvPr id="4" name="Slide Number Placeholder 3"/>
          <p:cNvSpPr>
            <a:spLocks noGrp="1"/>
          </p:cNvSpPr>
          <p:nvPr>
            <p:ph type="sldNum" sz="quarter" idx="10"/>
          </p:nvPr>
        </p:nvSpPr>
        <p:spPr/>
        <p:txBody>
          <a:bodyPr/>
          <a:lstStyle/>
          <a:p>
            <a:fld id="{D4D16DE6-A2DC-4A84-90F0-D041CFD2F001}" type="slidenum">
              <a:rPr lang="en-NZ" smtClean="0"/>
              <a:t>17</a:t>
            </a:fld>
            <a:endParaRPr lang="en-NZ"/>
          </a:p>
        </p:txBody>
      </p:sp>
    </p:spTree>
    <p:extLst>
      <p:ext uri="{BB962C8B-B14F-4D97-AF65-F5344CB8AC3E}">
        <p14:creationId xmlns:p14="http://schemas.microsoft.com/office/powerpoint/2010/main" val="731216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4D16DE6-A2DC-4A84-90F0-D041CFD2F001}" type="slidenum">
              <a:rPr lang="en-NZ" smtClean="0"/>
              <a:t>18</a:t>
            </a:fld>
            <a:endParaRPr lang="en-NZ"/>
          </a:p>
        </p:txBody>
      </p:sp>
    </p:spTree>
    <p:extLst>
      <p:ext uri="{BB962C8B-B14F-4D97-AF65-F5344CB8AC3E}">
        <p14:creationId xmlns:p14="http://schemas.microsoft.com/office/powerpoint/2010/main" val="1753322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D16DE6-A2DC-4A84-90F0-D041CFD2F001}" type="slidenum">
              <a:rPr lang="en-NZ" smtClean="0"/>
              <a:t>19</a:t>
            </a:fld>
            <a:endParaRPr lang="en-NZ"/>
          </a:p>
        </p:txBody>
      </p:sp>
    </p:spTree>
    <p:extLst>
      <p:ext uri="{BB962C8B-B14F-4D97-AF65-F5344CB8AC3E}">
        <p14:creationId xmlns:p14="http://schemas.microsoft.com/office/powerpoint/2010/main" val="83679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CS is where volunteers who are not normally scientists help scientists collect and analyse information. </a:t>
            </a:r>
          </a:p>
          <a:p>
            <a:r>
              <a:rPr lang="en-NZ" dirty="0"/>
              <a:t>CS has been growing rapidly in recent times mostly due to how easy it is now for volunteers to share their information with the scientist through the internet and mobile phone apps.</a:t>
            </a:r>
          </a:p>
          <a:p>
            <a:endParaRPr lang="en-NZ" dirty="0"/>
          </a:p>
          <a:p>
            <a:r>
              <a:rPr lang="en-NZ" dirty="0"/>
              <a:t>Some examples of common CS projects are</a:t>
            </a:r>
          </a:p>
          <a:p>
            <a:r>
              <a:rPr lang="en-NZ" dirty="0"/>
              <a:t>- </a:t>
            </a:r>
            <a:r>
              <a:rPr lang="en-NZ" dirty="0" err="1"/>
              <a:t>trampers</a:t>
            </a:r>
            <a:r>
              <a:rPr lang="en-NZ" dirty="0"/>
              <a:t> taking photos of glaciers from a specific pole. The scientists can then make </a:t>
            </a:r>
            <a:r>
              <a:rPr lang="en-NZ" dirty="0" err="1"/>
              <a:t>timelapses</a:t>
            </a:r>
            <a:r>
              <a:rPr lang="en-NZ" dirty="0"/>
              <a:t> from all the photos</a:t>
            </a:r>
          </a:p>
          <a:p>
            <a:pPr marL="171450" indent="-171450">
              <a:buFontTx/>
              <a:buChar char="-"/>
            </a:pPr>
            <a:r>
              <a:rPr lang="en-NZ" dirty="0"/>
              <a:t>Users sharing photos of animals or plants they have seen. Other users can then help them identify the critter in the photo and the citizen science project builds up a database about species in an area</a:t>
            </a:r>
          </a:p>
          <a:p>
            <a:pPr marL="0" indent="0">
              <a:buFontTx/>
              <a:buNone/>
            </a:pPr>
            <a:r>
              <a:rPr lang="en-NZ" dirty="0"/>
              <a:t>- </a:t>
            </a:r>
            <a:r>
              <a:rPr lang="en-NZ" dirty="0" err="1"/>
              <a:t>Astronmy</a:t>
            </a:r>
            <a:r>
              <a:rPr lang="en-NZ" dirty="0"/>
              <a:t> CS projects are very popular, with users </a:t>
            </a:r>
            <a:r>
              <a:rPr lang="en-NZ" dirty="0" err="1"/>
              <a:t>identying</a:t>
            </a:r>
            <a:r>
              <a:rPr lang="en-NZ" dirty="0"/>
              <a:t> images of objects in space. For example </a:t>
            </a:r>
            <a:r>
              <a:rPr lang="en-NZ" dirty="0" err="1"/>
              <a:t>identying</a:t>
            </a:r>
            <a:r>
              <a:rPr lang="en-NZ" dirty="0"/>
              <a:t> if an image has a galaxy in it</a:t>
            </a:r>
          </a:p>
        </p:txBody>
      </p:sp>
      <p:sp>
        <p:nvSpPr>
          <p:cNvPr id="4" name="Slide Number Placeholder 3"/>
          <p:cNvSpPr>
            <a:spLocks noGrp="1"/>
          </p:cNvSpPr>
          <p:nvPr>
            <p:ph type="sldNum" sz="quarter" idx="10"/>
          </p:nvPr>
        </p:nvSpPr>
        <p:spPr/>
        <p:txBody>
          <a:bodyPr/>
          <a:lstStyle/>
          <a:p>
            <a:fld id="{9EAE58AF-32F7-43F6-8EB4-A97F475A73CF}" type="slidenum">
              <a:rPr lang="en-NZ" smtClean="0"/>
              <a:t>2</a:t>
            </a:fld>
            <a:endParaRPr lang="en-NZ"/>
          </a:p>
        </p:txBody>
      </p:sp>
    </p:spTree>
    <p:extLst>
      <p:ext uri="{BB962C8B-B14F-4D97-AF65-F5344CB8AC3E}">
        <p14:creationId xmlns:p14="http://schemas.microsoft.com/office/powerpoint/2010/main" val="554570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D16DE6-A2DC-4A84-90F0-D041CFD2F001}" type="slidenum">
              <a:rPr lang="en-NZ" smtClean="0"/>
              <a:t>20</a:t>
            </a:fld>
            <a:endParaRPr lang="en-NZ"/>
          </a:p>
        </p:txBody>
      </p:sp>
    </p:spTree>
    <p:extLst>
      <p:ext uri="{BB962C8B-B14F-4D97-AF65-F5344CB8AC3E}">
        <p14:creationId xmlns:p14="http://schemas.microsoft.com/office/powerpoint/2010/main" val="371838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D16DE6-A2DC-4A84-90F0-D041CFD2F001}" type="slidenum">
              <a:rPr lang="en-NZ" smtClean="0"/>
              <a:t>21</a:t>
            </a:fld>
            <a:endParaRPr lang="en-NZ"/>
          </a:p>
        </p:txBody>
      </p:sp>
    </p:spTree>
    <p:extLst>
      <p:ext uri="{BB962C8B-B14F-4D97-AF65-F5344CB8AC3E}">
        <p14:creationId xmlns:p14="http://schemas.microsoft.com/office/powerpoint/2010/main" val="2832763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4D16DE6-A2DC-4A84-90F0-D041CFD2F001}" type="slidenum">
              <a:rPr lang="en-NZ" smtClean="0"/>
              <a:t>27</a:t>
            </a:fld>
            <a:endParaRPr lang="en-NZ"/>
          </a:p>
        </p:txBody>
      </p:sp>
    </p:spTree>
    <p:extLst>
      <p:ext uri="{BB962C8B-B14F-4D97-AF65-F5344CB8AC3E}">
        <p14:creationId xmlns:p14="http://schemas.microsoft.com/office/powerpoint/2010/main" val="3947362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4D16DE6-A2DC-4A84-90F0-D041CFD2F001}" type="slidenum">
              <a:rPr lang="en-NZ" smtClean="0"/>
              <a:t>29</a:t>
            </a:fld>
            <a:endParaRPr lang="en-NZ"/>
          </a:p>
        </p:txBody>
      </p:sp>
    </p:spTree>
    <p:extLst>
      <p:ext uri="{BB962C8B-B14F-4D97-AF65-F5344CB8AC3E}">
        <p14:creationId xmlns:p14="http://schemas.microsoft.com/office/powerpoint/2010/main" val="208890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a:t>AI could be used as a ‘super user’ with for example 80% accuracy – then with human input we may be able in increase the accuracy… as we will see.</a:t>
            </a:r>
          </a:p>
        </p:txBody>
      </p:sp>
      <p:sp>
        <p:nvSpPr>
          <p:cNvPr id="4" name="Slide Number Placeholder 3"/>
          <p:cNvSpPr>
            <a:spLocks noGrp="1"/>
          </p:cNvSpPr>
          <p:nvPr>
            <p:ph type="sldNum" sz="quarter" idx="5"/>
          </p:nvPr>
        </p:nvSpPr>
        <p:spPr/>
        <p:txBody>
          <a:bodyPr/>
          <a:lstStyle/>
          <a:p>
            <a:fld id="{D4D16DE6-A2DC-4A84-90F0-D041CFD2F001}" type="slidenum">
              <a:rPr lang="en-NZ" smtClean="0"/>
              <a:t>3</a:t>
            </a:fld>
            <a:endParaRPr lang="en-NZ"/>
          </a:p>
        </p:txBody>
      </p:sp>
    </p:spTree>
    <p:extLst>
      <p:ext uri="{BB962C8B-B14F-4D97-AF65-F5344CB8AC3E}">
        <p14:creationId xmlns:p14="http://schemas.microsoft.com/office/powerpoint/2010/main" val="354696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image classification process normally involves users viewing images and indicating what they believe the identity of each image is. The result is a database of user identifications for each image. The citizen project then combines the user identifications per image to decide a collective classification for the image and therefore relies on the wisdom of the crowd to identify images rather than the opinion of an expert. </a:t>
            </a:r>
          </a:p>
          <a:p>
            <a:endParaRPr lang="en-NZ" dirty="0"/>
          </a:p>
          <a:p>
            <a:r>
              <a:rPr lang="en-NZ" dirty="0"/>
              <a:t>A common method for combining individual user identifications is with majority vote wins.</a:t>
            </a:r>
          </a:p>
        </p:txBody>
      </p:sp>
      <p:sp>
        <p:nvSpPr>
          <p:cNvPr id="4" name="Slide Number Placeholder 3"/>
          <p:cNvSpPr>
            <a:spLocks noGrp="1"/>
          </p:cNvSpPr>
          <p:nvPr>
            <p:ph type="sldNum" sz="quarter" idx="10"/>
          </p:nvPr>
        </p:nvSpPr>
        <p:spPr/>
        <p:txBody>
          <a:bodyPr/>
          <a:lstStyle/>
          <a:p>
            <a:fld id="{D4D16DE6-A2DC-4A84-90F0-D041CFD2F001}" type="slidenum">
              <a:rPr lang="en-NZ" smtClean="0"/>
              <a:t>4</a:t>
            </a:fld>
            <a:endParaRPr lang="en-NZ"/>
          </a:p>
        </p:txBody>
      </p:sp>
    </p:spTree>
    <p:extLst>
      <p:ext uri="{BB962C8B-B14F-4D97-AF65-F5344CB8AC3E}">
        <p14:creationId xmlns:p14="http://schemas.microsoft.com/office/powerpoint/2010/main" val="267744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D16DE6-A2DC-4A84-90F0-D041CFD2F001}" type="slidenum">
              <a:rPr lang="en-NZ" smtClean="0"/>
              <a:t>5</a:t>
            </a:fld>
            <a:endParaRPr lang="en-NZ"/>
          </a:p>
        </p:txBody>
      </p:sp>
    </p:spTree>
    <p:extLst>
      <p:ext uri="{BB962C8B-B14F-4D97-AF65-F5344CB8AC3E}">
        <p14:creationId xmlns:p14="http://schemas.microsoft.com/office/powerpoint/2010/main" val="359429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Majority vote wins is good because it is simple – you don’t need to know anything about the users.</a:t>
            </a:r>
          </a:p>
          <a:p>
            <a:endParaRPr lang="en-NZ" dirty="0"/>
          </a:p>
          <a:p>
            <a:r>
              <a:rPr lang="en-NZ" dirty="0"/>
              <a:t>It is accurate if users are on average correct.</a:t>
            </a:r>
          </a:p>
          <a:p>
            <a:endParaRPr lang="en-NZ" dirty="0"/>
          </a:p>
          <a:p>
            <a:r>
              <a:rPr lang="en-NZ" dirty="0"/>
              <a:t>But it has many drawbacks</a:t>
            </a:r>
          </a:p>
          <a:p>
            <a:endParaRPr lang="en-NZ" dirty="0"/>
          </a:p>
          <a:p>
            <a:r>
              <a:rPr lang="en-NZ" dirty="0"/>
              <a:t>It does not account for difference in user accuracies. So expert opinions are treated that same as someone that is always incorrect.</a:t>
            </a:r>
          </a:p>
          <a:p>
            <a:r>
              <a:rPr lang="en-NZ" dirty="0"/>
              <a:t>If there are more than two categories it is not guaranteed there will ever be a majority</a:t>
            </a:r>
          </a:p>
          <a:p>
            <a:r>
              <a:rPr lang="en-NZ" dirty="0"/>
              <a:t>It doesn’t account for differences in species </a:t>
            </a:r>
            <a:r>
              <a:rPr lang="en-NZ" dirty="0" err="1"/>
              <a:t>prevalences</a:t>
            </a:r>
            <a:endParaRPr lang="en-NZ" dirty="0"/>
          </a:p>
          <a:p>
            <a:r>
              <a:rPr lang="en-NZ" dirty="0"/>
              <a:t>And it is inaccurate if users are on average incorrect.</a:t>
            </a:r>
          </a:p>
        </p:txBody>
      </p:sp>
      <p:sp>
        <p:nvSpPr>
          <p:cNvPr id="4" name="Slide Number Placeholder 3"/>
          <p:cNvSpPr>
            <a:spLocks noGrp="1"/>
          </p:cNvSpPr>
          <p:nvPr>
            <p:ph type="sldNum" sz="quarter" idx="10"/>
          </p:nvPr>
        </p:nvSpPr>
        <p:spPr/>
        <p:txBody>
          <a:bodyPr/>
          <a:lstStyle/>
          <a:p>
            <a:fld id="{D4D16DE6-A2DC-4A84-90F0-D041CFD2F001}" type="slidenum">
              <a:rPr lang="en-NZ" smtClean="0"/>
              <a:t>6</a:t>
            </a:fld>
            <a:endParaRPr lang="en-NZ"/>
          </a:p>
        </p:txBody>
      </p:sp>
    </p:spTree>
    <p:extLst>
      <p:ext uri="{BB962C8B-B14F-4D97-AF65-F5344CB8AC3E}">
        <p14:creationId xmlns:p14="http://schemas.microsoft.com/office/powerpoint/2010/main" val="314160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Explain diagram</a:t>
            </a:r>
          </a:p>
          <a:p>
            <a:endParaRPr lang="en-NZ" dirty="0"/>
          </a:p>
          <a:p>
            <a:r>
              <a:rPr lang="en-NZ" dirty="0"/>
              <a:t>User responses depend on user accuracy and the image ground truth</a:t>
            </a:r>
          </a:p>
          <a:p>
            <a:endParaRPr lang="en-NZ" dirty="0"/>
          </a:p>
          <a:p>
            <a:r>
              <a:rPr lang="en-NZ" dirty="0"/>
              <a:t>Image ground truth depends on class </a:t>
            </a:r>
            <a:r>
              <a:rPr lang="en-NZ" dirty="0" err="1"/>
              <a:t>prevalences</a:t>
            </a:r>
            <a:endParaRPr lang="en-NZ" dirty="0"/>
          </a:p>
          <a:p>
            <a:endParaRPr lang="en-NZ" dirty="0"/>
          </a:p>
          <a:p>
            <a:r>
              <a:rPr lang="en-NZ" dirty="0"/>
              <a:t>Yellow circles are unknow and what we are trying to estimate</a:t>
            </a:r>
          </a:p>
          <a:p>
            <a:r>
              <a:rPr lang="en-NZ" dirty="0"/>
              <a:t>Green boxes are known</a:t>
            </a:r>
          </a:p>
        </p:txBody>
      </p:sp>
      <p:sp>
        <p:nvSpPr>
          <p:cNvPr id="4" name="Slide Number Placeholder 3"/>
          <p:cNvSpPr>
            <a:spLocks noGrp="1"/>
          </p:cNvSpPr>
          <p:nvPr>
            <p:ph type="sldNum" sz="quarter" idx="5"/>
          </p:nvPr>
        </p:nvSpPr>
        <p:spPr/>
        <p:txBody>
          <a:bodyPr/>
          <a:lstStyle/>
          <a:p>
            <a:fld id="{D4D16DE6-A2DC-4A84-90F0-D041CFD2F001}" type="slidenum">
              <a:rPr lang="en-NZ" smtClean="0"/>
              <a:t>7</a:t>
            </a:fld>
            <a:endParaRPr lang="en-NZ"/>
          </a:p>
        </p:txBody>
      </p:sp>
    </p:spTree>
    <p:extLst>
      <p:ext uri="{BB962C8B-B14F-4D97-AF65-F5344CB8AC3E}">
        <p14:creationId xmlns:p14="http://schemas.microsoft.com/office/powerpoint/2010/main" val="281401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D16DE6-A2DC-4A84-90F0-D041CFD2F001}" type="slidenum">
              <a:rPr lang="en-NZ" smtClean="0"/>
              <a:t>8</a:t>
            </a:fld>
            <a:endParaRPr lang="en-NZ"/>
          </a:p>
        </p:txBody>
      </p:sp>
    </p:spTree>
    <p:extLst>
      <p:ext uri="{BB962C8B-B14F-4D97-AF65-F5344CB8AC3E}">
        <p14:creationId xmlns:p14="http://schemas.microsoft.com/office/powerpoint/2010/main" val="470124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D4D16DE6-A2DC-4A84-90F0-D041CFD2F001}" type="slidenum">
              <a:rPr lang="en-NZ" smtClean="0"/>
              <a:t>9</a:t>
            </a:fld>
            <a:endParaRPr lang="en-NZ"/>
          </a:p>
        </p:txBody>
      </p:sp>
    </p:spTree>
    <p:extLst>
      <p:ext uri="{BB962C8B-B14F-4D97-AF65-F5344CB8AC3E}">
        <p14:creationId xmlns:p14="http://schemas.microsoft.com/office/powerpoint/2010/main" val="54413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D5B510-6F34-4870-A2A4-B8F67AFBE6AE}" type="datetimeFigureOut">
              <a:rPr lang="en-NZ" smtClean="0"/>
              <a:t>6/12/2018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C6DFA2-B289-48D7-BE9D-CC75AA5F76A0}" type="slidenum">
              <a:rPr lang="en-NZ" smtClean="0"/>
              <a:t>‹#›</a:t>
            </a:fld>
            <a:endParaRPr lang="en-N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73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5B510-6F34-4870-A2A4-B8F67AFBE6AE}" type="datetimeFigureOut">
              <a:rPr lang="en-NZ" smtClean="0"/>
              <a:t>6/12/2018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C6DFA2-B289-48D7-BE9D-CC75AA5F76A0}" type="slidenum">
              <a:rPr lang="en-NZ" smtClean="0"/>
              <a:t>‹#›</a:t>
            </a:fld>
            <a:endParaRPr lang="en-NZ"/>
          </a:p>
        </p:txBody>
      </p:sp>
    </p:spTree>
    <p:extLst>
      <p:ext uri="{BB962C8B-B14F-4D97-AF65-F5344CB8AC3E}">
        <p14:creationId xmlns:p14="http://schemas.microsoft.com/office/powerpoint/2010/main" val="173786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5B510-6F34-4870-A2A4-B8F67AFBE6AE}" type="datetimeFigureOut">
              <a:rPr lang="en-NZ" smtClean="0"/>
              <a:t>6/12/2018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C6DFA2-B289-48D7-BE9D-CC75AA5F76A0}" type="slidenum">
              <a:rPr lang="en-NZ" smtClean="0"/>
              <a:t>‹#›</a:t>
            </a:fld>
            <a:endParaRPr lang="en-NZ"/>
          </a:p>
        </p:txBody>
      </p:sp>
    </p:spTree>
    <p:extLst>
      <p:ext uri="{BB962C8B-B14F-4D97-AF65-F5344CB8AC3E}">
        <p14:creationId xmlns:p14="http://schemas.microsoft.com/office/powerpoint/2010/main" val="319151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5B510-6F34-4870-A2A4-B8F67AFBE6AE}" type="datetimeFigureOut">
              <a:rPr lang="en-NZ" smtClean="0"/>
              <a:t>6/12/2018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C6DFA2-B289-48D7-BE9D-CC75AA5F76A0}" type="slidenum">
              <a:rPr lang="en-NZ" smtClean="0"/>
              <a:t>‹#›</a:t>
            </a:fld>
            <a:endParaRPr lang="en-NZ"/>
          </a:p>
        </p:txBody>
      </p:sp>
    </p:spTree>
    <p:extLst>
      <p:ext uri="{BB962C8B-B14F-4D97-AF65-F5344CB8AC3E}">
        <p14:creationId xmlns:p14="http://schemas.microsoft.com/office/powerpoint/2010/main" val="296191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D5B510-6F34-4870-A2A4-B8F67AFBE6AE}" type="datetimeFigureOut">
              <a:rPr lang="en-NZ" smtClean="0"/>
              <a:t>6/12/2018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C6DFA2-B289-48D7-BE9D-CC75AA5F76A0}" type="slidenum">
              <a:rPr lang="en-NZ" smtClean="0"/>
              <a:t>‹#›</a:t>
            </a:fld>
            <a:endParaRPr lang="en-N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53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D5B510-6F34-4870-A2A4-B8F67AFBE6AE}" type="datetimeFigureOut">
              <a:rPr lang="en-NZ" smtClean="0"/>
              <a:t>6/12/2018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C6DFA2-B289-48D7-BE9D-CC75AA5F76A0}" type="slidenum">
              <a:rPr lang="en-NZ" smtClean="0"/>
              <a:t>‹#›</a:t>
            </a:fld>
            <a:endParaRPr lang="en-NZ"/>
          </a:p>
        </p:txBody>
      </p:sp>
    </p:spTree>
    <p:extLst>
      <p:ext uri="{BB962C8B-B14F-4D97-AF65-F5344CB8AC3E}">
        <p14:creationId xmlns:p14="http://schemas.microsoft.com/office/powerpoint/2010/main" val="115193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D5B510-6F34-4870-A2A4-B8F67AFBE6AE}" type="datetimeFigureOut">
              <a:rPr lang="en-NZ" smtClean="0"/>
              <a:t>6/12/2018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7C6DFA2-B289-48D7-BE9D-CC75AA5F76A0}" type="slidenum">
              <a:rPr lang="en-NZ" smtClean="0"/>
              <a:t>‹#›</a:t>
            </a:fld>
            <a:endParaRPr lang="en-NZ"/>
          </a:p>
        </p:txBody>
      </p:sp>
    </p:spTree>
    <p:extLst>
      <p:ext uri="{BB962C8B-B14F-4D97-AF65-F5344CB8AC3E}">
        <p14:creationId xmlns:p14="http://schemas.microsoft.com/office/powerpoint/2010/main" val="374053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D5B510-6F34-4870-A2A4-B8F67AFBE6AE}" type="datetimeFigureOut">
              <a:rPr lang="en-NZ" smtClean="0"/>
              <a:t>6/12/2018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7C6DFA2-B289-48D7-BE9D-CC75AA5F76A0}" type="slidenum">
              <a:rPr lang="en-NZ" smtClean="0"/>
              <a:t>‹#›</a:t>
            </a:fld>
            <a:endParaRPr lang="en-NZ"/>
          </a:p>
        </p:txBody>
      </p:sp>
    </p:spTree>
    <p:extLst>
      <p:ext uri="{BB962C8B-B14F-4D97-AF65-F5344CB8AC3E}">
        <p14:creationId xmlns:p14="http://schemas.microsoft.com/office/powerpoint/2010/main" val="286068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D5B510-6F34-4870-A2A4-B8F67AFBE6AE}" type="datetimeFigureOut">
              <a:rPr lang="en-NZ" smtClean="0"/>
              <a:t>6/12/2018</a:t>
            </a:fld>
            <a:endParaRPr lang="en-N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NZ"/>
          </a:p>
        </p:txBody>
      </p:sp>
      <p:sp>
        <p:nvSpPr>
          <p:cNvPr id="9" name="Slide Number Placeholder 8"/>
          <p:cNvSpPr>
            <a:spLocks noGrp="1"/>
          </p:cNvSpPr>
          <p:nvPr>
            <p:ph type="sldNum" sz="quarter" idx="12"/>
          </p:nvPr>
        </p:nvSpPr>
        <p:spPr/>
        <p:txBody>
          <a:bodyPr/>
          <a:lstStyle/>
          <a:p>
            <a:fld id="{17C6DFA2-B289-48D7-BE9D-CC75AA5F76A0}" type="slidenum">
              <a:rPr lang="en-NZ" smtClean="0"/>
              <a:t>‹#›</a:t>
            </a:fld>
            <a:endParaRPr lang="en-NZ"/>
          </a:p>
        </p:txBody>
      </p:sp>
    </p:spTree>
    <p:extLst>
      <p:ext uri="{BB962C8B-B14F-4D97-AF65-F5344CB8AC3E}">
        <p14:creationId xmlns:p14="http://schemas.microsoft.com/office/powerpoint/2010/main" val="48748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D5B510-6F34-4870-A2A4-B8F67AFBE6AE}" type="datetimeFigureOut">
              <a:rPr lang="en-NZ" smtClean="0"/>
              <a:t>6/12/2018</a:t>
            </a:fld>
            <a:endParaRPr lang="en-N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N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C6DFA2-B289-48D7-BE9D-CC75AA5F76A0}" type="slidenum">
              <a:rPr lang="en-NZ" smtClean="0"/>
              <a:t>‹#›</a:t>
            </a:fld>
            <a:endParaRPr lang="en-NZ"/>
          </a:p>
        </p:txBody>
      </p:sp>
    </p:spTree>
    <p:extLst>
      <p:ext uri="{BB962C8B-B14F-4D97-AF65-F5344CB8AC3E}">
        <p14:creationId xmlns:p14="http://schemas.microsoft.com/office/powerpoint/2010/main" val="11679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D5B510-6F34-4870-A2A4-B8F67AFBE6AE}" type="datetimeFigureOut">
              <a:rPr lang="en-NZ" smtClean="0"/>
              <a:t>6/12/2018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C6DFA2-B289-48D7-BE9D-CC75AA5F76A0}" type="slidenum">
              <a:rPr lang="en-NZ" smtClean="0"/>
              <a:t>‹#›</a:t>
            </a:fld>
            <a:endParaRPr lang="en-NZ"/>
          </a:p>
        </p:txBody>
      </p:sp>
    </p:spTree>
    <p:extLst>
      <p:ext uri="{BB962C8B-B14F-4D97-AF65-F5344CB8AC3E}">
        <p14:creationId xmlns:p14="http://schemas.microsoft.com/office/powerpoint/2010/main" val="425541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D5B510-6F34-4870-A2A4-B8F67AFBE6AE}" type="datetimeFigureOut">
              <a:rPr lang="en-NZ" smtClean="0"/>
              <a:t>6/12/2018</a:t>
            </a:fld>
            <a:endParaRPr lang="en-N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N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C6DFA2-B289-48D7-BE9D-CC75AA5F76A0}" type="slidenum">
              <a:rPr lang="en-NZ" smtClean="0"/>
              <a:t>‹#›</a:t>
            </a:fld>
            <a:endParaRPr lang="en-N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753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31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0BA6-C9E0-43FE-B692-6D3A2ABE8E83}"/>
              </a:ext>
            </a:extLst>
          </p:cNvPr>
          <p:cNvSpPr>
            <a:spLocks noGrp="1"/>
          </p:cNvSpPr>
          <p:nvPr>
            <p:ph type="ctrTitle"/>
          </p:nvPr>
        </p:nvSpPr>
        <p:spPr>
          <a:xfrm>
            <a:off x="1100051" y="852616"/>
            <a:ext cx="10058400" cy="2681663"/>
          </a:xfrm>
        </p:spPr>
        <p:txBody>
          <a:bodyPr>
            <a:normAutofit/>
          </a:bodyPr>
          <a:lstStyle/>
          <a:p>
            <a:pPr algn="ctr"/>
            <a:r>
              <a:rPr lang="en-NZ" sz="5300" dirty="0"/>
              <a:t>Developing methods to reduce uncertainty with citizen science data</a:t>
            </a:r>
            <a:br>
              <a:rPr lang="en-NZ" dirty="0"/>
            </a:br>
            <a:r>
              <a:rPr lang="en-NZ" sz="4000" dirty="0"/>
              <a:t>  </a:t>
            </a:r>
            <a:br>
              <a:rPr lang="en-NZ" dirty="0"/>
            </a:br>
            <a:r>
              <a:rPr lang="en-NZ" sz="2400" dirty="0"/>
              <a:t>Julie Mugford</a:t>
            </a:r>
            <a:br>
              <a:rPr lang="en-NZ" sz="2400" dirty="0"/>
            </a:br>
            <a:r>
              <a:rPr lang="en-NZ" sz="2400" dirty="0" err="1"/>
              <a:t>Ph.D</a:t>
            </a:r>
            <a:r>
              <a:rPr lang="en-NZ" sz="2400" dirty="0"/>
              <a:t> student – University of Canterbury</a:t>
            </a:r>
          </a:p>
        </p:txBody>
      </p:sp>
      <p:sp>
        <p:nvSpPr>
          <p:cNvPr id="3" name="Subtitle 2">
            <a:extLst>
              <a:ext uri="{FF2B5EF4-FFF2-40B4-BE49-F238E27FC236}">
                <a16:creationId xmlns:a16="http://schemas.microsoft.com/office/drawing/2014/main" id="{5A10FF9F-0CBB-47B9-BAC7-D7E13A12C995}"/>
              </a:ext>
            </a:extLst>
          </p:cNvPr>
          <p:cNvSpPr>
            <a:spLocks noGrp="1"/>
          </p:cNvSpPr>
          <p:nvPr>
            <p:ph type="subTitle" idx="1"/>
          </p:nvPr>
        </p:nvSpPr>
        <p:spPr>
          <a:xfrm>
            <a:off x="1100051" y="4529760"/>
            <a:ext cx="10058400" cy="1143000"/>
          </a:xfrm>
        </p:spPr>
        <p:txBody>
          <a:bodyPr/>
          <a:lstStyle/>
          <a:p>
            <a:r>
              <a:rPr lang="en-NZ" dirty="0"/>
              <a:t>Supervisors:</a:t>
            </a:r>
          </a:p>
          <a:p>
            <a:endParaRPr lang="en-NZ" dirty="0"/>
          </a:p>
        </p:txBody>
      </p:sp>
      <p:pic>
        <p:nvPicPr>
          <p:cNvPr id="7" name="Picture 6">
            <a:extLst>
              <a:ext uri="{FF2B5EF4-FFF2-40B4-BE49-F238E27FC236}">
                <a16:creationId xmlns:a16="http://schemas.microsoft.com/office/drawing/2014/main" id="{2E7A0B93-5DCB-4F0F-ABCA-3F5B23A40B2C}"/>
              </a:ext>
            </a:extLst>
          </p:cNvPr>
          <p:cNvPicPr>
            <a:picLocks noChangeAspect="1"/>
          </p:cNvPicPr>
          <p:nvPr/>
        </p:nvPicPr>
        <p:blipFill>
          <a:blip r:embed="rId3"/>
          <a:stretch>
            <a:fillRect/>
          </a:stretch>
        </p:blipFill>
        <p:spPr>
          <a:xfrm>
            <a:off x="5291023" y="4433572"/>
            <a:ext cx="1414260" cy="1564005"/>
          </a:xfrm>
          <a:prstGeom prst="rect">
            <a:avLst/>
          </a:prstGeom>
        </p:spPr>
      </p:pic>
      <p:pic>
        <p:nvPicPr>
          <p:cNvPr id="8" name="Picture 7">
            <a:extLst>
              <a:ext uri="{FF2B5EF4-FFF2-40B4-BE49-F238E27FC236}">
                <a16:creationId xmlns:a16="http://schemas.microsoft.com/office/drawing/2014/main" id="{9FD46310-C929-413A-80AA-83A1F15C3A32}"/>
              </a:ext>
            </a:extLst>
          </p:cNvPr>
          <p:cNvPicPr>
            <a:picLocks noChangeAspect="1"/>
          </p:cNvPicPr>
          <p:nvPr/>
        </p:nvPicPr>
        <p:blipFill>
          <a:blip r:embed="rId4"/>
          <a:stretch>
            <a:fillRect/>
          </a:stretch>
        </p:blipFill>
        <p:spPr>
          <a:xfrm>
            <a:off x="7214316" y="4479272"/>
            <a:ext cx="1276210" cy="1561678"/>
          </a:xfrm>
          <a:prstGeom prst="rect">
            <a:avLst/>
          </a:prstGeom>
        </p:spPr>
      </p:pic>
      <p:pic>
        <p:nvPicPr>
          <p:cNvPr id="9" name="Picture 8">
            <a:extLst>
              <a:ext uri="{FF2B5EF4-FFF2-40B4-BE49-F238E27FC236}">
                <a16:creationId xmlns:a16="http://schemas.microsoft.com/office/drawing/2014/main" id="{AB2B893A-40A3-41BE-B63E-50B7EF2B5FA0}"/>
              </a:ext>
            </a:extLst>
          </p:cNvPr>
          <p:cNvPicPr>
            <a:picLocks noChangeAspect="1"/>
          </p:cNvPicPr>
          <p:nvPr/>
        </p:nvPicPr>
        <p:blipFill>
          <a:blip r:embed="rId5"/>
          <a:stretch>
            <a:fillRect/>
          </a:stretch>
        </p:blipFill>
        <p:spPr>
          <a:xfrm>
            <a:off x="8999559" y="4452530"/>
            <a:ext cx="1300677" cy="1545047"/>
          </a:xfrm>
          <a:prstGeom prst="rect">
            <a:avLst/>
          </a:prstGeom>
        </p:spPr>
      </p:pic>
      <p:sp>
        <p:nvSpPr>
          <p:cNvPr id="10" name="TextBox 9">
            <a:extLst>
              <a:ext uri="{FF2B5EF4-FFF2-40B4-BE49-F238E27FC236}">
                <a16:creationId xmlns:a16="http://schemas.microsoft.com/office/drawing/2014/main" id="{836759D9-975A-4C6B-92A2-0F833851BEED}"/>
              </a:ext>
            </a:extLst>
          </p:cNvPr>
          <p:cNvSpPr txBox="1"/>
          <p:nvPr/>
        </p:nvSpPr>
        <p:spPr>
          <a:xfrm>
            <a:off x="3515540" y="6024319"/>
            <a:ext cx="1260389" cy="369332"/>
          </a:xfrm>
          <a:prstGeom prst="rect">
            <a:avLst/>
          </a:prstGeom>
          <a:noFill/>
        </p:spPr>
        <p:txBody>
          <a:bodyPr wrap="square" rtlCol="0">
            <a:spAutoFit/>
          </a:bodyPr>
          <a:lstStyle/>
          <a:p>
            <a:r>
              <a:rPr lang="en-NZ" dirty="0"/>
              <a:t>Alex James</a:t>
            </a:r>
          </a:p>
        </p:txBody>
      </p:sp>
      <p:sp>
        <p:nvSpPr>
          <p:cNvPr id="11" name="TextBox 10">
            <a:extLst>
              <a:ext uri="{FF2B5EF4-FFF2-40B4-BE49-F238E27FC236}">
                <a16:creationId xmlns:a16="http://schemas.microsoft.com/office/drawing/2014/main" id="{F603D9A0-E9F9-4922-AA77-69EF1967E837}"/>
              </a:ext>
            </a:extLst>
          </p:cNvPr>
          <p:cNvSpPr txBox="1"/>
          <p:nvPr/>
        </p:nvSpPr>
        <p:spPr>
          <a:xfrm>
            <a:off x="8999559" y="6026332"/>
            <a:ext cx="1339689" cy="369332"/>
          </a:xfrm>
          <a:prstGeom prst="rect">
            <a:avLst/>
          </a:prstGeom>
          <a:noFill/>
        </p:spPr>
        <p:txBody>
          <a:bodyPr wrap="square" rtlCol="0">
            <a:spAutoFit/>
          </a:bodyPr>
          <a:lstStyle/>
          <a:p>
            <a:r>
              <a:rPr lang="en-NZ" dirty="0"/>
              <a:t>Jon Sullivan</a:t>
            </a:r>
          </a:p>
        </p:txBody>
      </p:sp>
      <p:sp>
        <p:nvSpPr>
          <p:cNvPr id="12" name="TextBox 11">
            <a:extLst>
              <a:ext uri="{FF2B5EF4-FFF2-40B4-BE49-F238E27FC236}">
                <a16:creationId xmlns:a16="http://schemas.microsoft.com/office/drawing/2014/main" id="{8AF33E64-21CF-4A96-9509-029E4D147FA1}"/>
              </a:ext>
            </a:extLst>
          </p:cNvPr>
          <p:cNvSpPr txBox="1"/>
          <p:nvPr/>
        </p:nvSpPr>
        <p:spPr>
          <a:xfrm>
            <a:off x="7080760" y="6018693"/>
            <a:ext cx="1610712" cy="369332"/>
          </a:xfrm>
          <a:prstGeom prst="rect">
            <a:avLst/>
          </a:prstGeom>
          <a:noFill/>
        </p:spPr>
        <p:txBody>
          <a:bodyPr wrap="square" rtlCol="0">
            <a:spAutoFit/>
          </a:bodyPr>
          <a:lstStyle/>
          <a:p>
            <a:r>
              <a:rPr lang="en-NZ" dirty="0"/>
              <a:t>Andrea </a:t>
            </a:r>
            <a:r>
              <a:rPr lang="en-NZ" dirty="0" err="1"/>
              <a:t>Byrom</a:t>
            </a:r>
            <a:endParaRPr lang="en-NZ" dirty="0"/>
          </a:p>
        </p:txBody>
      </p:sp>
      <p:sp>
        <p:nvSpPr>
          <p:cNvPr id="13" name="TextBox 12">
            <a:extLst>
              <a:ext uri="{FF2B5EF4-FFF2-40B4-BE49-F238E27FC236}">
                <a16:creationId xmlns:a16="http://schemas.microsoft.com/office/drawing/2014/main" id="{56B9DB38-1053-44F0-B297-29B7DC5FF0E3}"/>
              </a:ext>
            </a:extLst>
          </p:cNvPr>
          <p:cNvSpPr txBox="1"/>
          <p:nvPr/>
        </p:nvSpPr>
        <p:spPr>
          <a:xfrm>
            <a:off x="4993261" y="6020745"/>
            <a:ext cx="2001194" cy="369332"/>
          </a:xfrm>
          <a:prstGeom prst="rect">
            <a:avLst/>
          </a:prstGeom>
          <a:noFill/>
        </p:spPr>
        <p:txBody>
          <a:bodyPr wrap="square" rtlCol="0">
            <a:spAutoFit/>
          </a:bodyPr>
          <a:lstStyle/>
          <a:p>
            <a:r>
              <a:rPr lang="en-NZ" dirty="0"/>
              <a:t>Elena </a:t>
            </a:r>
            <a:r>
              <a:rPr lang="en-NZ" dirty="0" err="1"/>
              <a:t>Moltchanova</a:t>
            </a:r>
            <a:endParaRPr lang="en-NZ" dirty="0"/>
          </a:p>
        </p:txBody>
      </p:sp>
      <p:pic>
        <p:nvPicPr>
          <p:cNvPr id="4" name="Picture 3"/>
          <p:cNvPicPr>
            <a:picLocks noChangeAspect="1"/>
          </p:cNvPicPr>
          <p:nvPr/>
        </p:nvPicPr>
        <p:blipFill>
          <a:blip r:embed="rId6"/>
          <a:stretch>
            <a:fillRect/>
          </a:stretch>
        </p:blipFill>
        <p:spPr>
          <a:xfrm>
            <a:off x="3515540" y="4434282"/>
            <a:ext cx="1574537" cy="1611368"/>
          </a:xfrm>
          <a:prstGeom prst="rect">
            <a:avLst/>
          </a:prstGeom>
        </p:spPr>
      </p:pic>
    </p:spTree>
    <p:extLst>
      <p:ext uri="{BB962C8B-B14F-4D97-AF65-F5344CB8AC3E}">
        <p14:creationId xmlns:p14="http://schemas.microsoft.com/office/powerpoint/2010/main" val="3054631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E83D-18F5-4CC1-A931-E2F60445674B}"/>
              </a:ext>
            </a:extLst>
          </p:cNvPr>
          <p:cNvSpPr>
            <a:spLocks noGrp="1"/>
          </p:cNvSpPr>
          <p:nvPr>
            <p:ph type="title"/>
          </p:nvPr>
        </p:nvSpPr>
        <p:spPr/>
        <p:txBody>
          <a:bodyPr/>
          <a:lstStyle/>
          <a:p>
            <a:r>
              <a:rPr lang="en-NZ" dirty="0"/>
              <a:t>Bayes’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26C975-1077-4A9C-A6DC-013F12991996}"/>
                  </a:ext>
                </a:extLst>
              </p:cNvPr>
              <p:cNvSpPr>
                <a:spLocks noGrp="1"/>
              </p:cNvSpPr>
              <p:nvPr>
                <p:ph sz="half" idx="1"/>
              </p:nvPr>
            </p:nvSpPr>
            <p:spPr>
              <a:xfrm>
                <a:off x="1263102" y="2854432"/>
                <a:ext cx="9665796" cy="1149136"/>
              </a:xfrm>
            </p:spPr>
            <p:txBody>
              <a:bodyPr>
                <a:normAutofit/>
              </a:bodyPr>
              <a:lstStyle/>
              <a:p>
                <a:pPr marL="0" indent="0">
                  <a:buNone/>
                </a:pPr>
                <a:endParaRPr lang="en-NZ" sz="1800" b="1" dirty="0"/>
              </a:p>
              <a:p>
                <a:pPr marL="0" indent="0">
                  <a:buNone/>
                </a:pPr>
                <a14:m>
                  <m:oMathPara xmlns:m="http://schemas.openxmlformats.org/officeDocument/2006/math">
                    <m:oMathParaPr>
                      <m:jc m:val="centerGroup"/>
                    </m:oMathParaPr>
                    <m:oMath xmlns:m="http://schemas.openxmlformats.org/officeDocument/2006/math">
                      <m:r>
                        <m:rPr>
                          <m:nor/>
                        </m:rPr>
                        <a:rPr lang="en-NZ" sz="1800" b="1">
                          <a:latin typeface="Cambria Math" panose="02040503050406030204" pitchFamily="18" charset="0"/>
                        </a:rPr>
                        <m:t>Pr</m:t>
                      </m:r>
                      <m:r>
                        <m:rPr>
                          <m:nor/>
                        </m:rPr>
                        <a:rPr lang="en-NZ" sz="1800" b="1">
                          <a:latin typeface="Cambria Math" panose="02040503050406030204" pitchFamily="18" charset="0"/>
                        </a:rPr>
                        <m:t>(</m:t>
                      </m:r>
                      <m:r>
                        <m:rPr>
                          <m:nor/>
                        </m:rPr>
                        <a:rPr lang="en-NZ" sz="1800" b="1">
                          <a:latin typeface="Cambria Math" panose="02040503050406030204" pitchFamily="18" charset="0"/>
                        </a:rPr>
                        <m:t>Bird</m:t>
                      </m:r>
                      <m:r>
                        <m:rPr>
                          <m:nor/>
                        </m:rPr>
                        <a:rPr lang="en-NZ" sz="1800" b="1">
                          <a:latin typeface="Cambria Math" panose="02040503050406030204" pitchFamily="18" charset="0"/>
                        </a:rPr>
                        <m:t> | </m:t>
                      </m:r>
                      <m:r>
                        <a:rPr lang="en-NZ" sz="1800" b="1" i="1" smtClean="0">
                          <a:latin typeface="Cambria Math" panose="02040503050406030204" pitchFamily="18" charset="0"/>
                        </a:rPr>
                        <m:t>𝒌</m:t>
                      </m:r>
                      <m:r>
                        <a:rPr lang="en-NZ" sz="1800" b="1" i="1" smtClean="0">
                          <a:latin typeface="Cambria Math" panose="02040503050406030204" pitchFamily="18" charset="0"/>
                        </a:rPr>
                        <m:t>/</m:t>
                      </m:r>
                      <m:r>
                        <a:rPr lang="en-NZ" sz="1800" b="1" i="1" smtClean="0">
                          <a:latin typeface="Cambria Math" panose="02040503050406030204" pitchFamily="18" charset="0"/>
                        </a:rPr>
                        <m:t>𝒏</m:t>
                      </m:r>
                      <m:r>
                        <a:rPr lang="en-NZ" sz="1800" b="1" i="1" smtClean="0">
                          <a:latin typeface="Cambria Math" panose="02040503050406030204" pitchFamily="18" charset="0"/>
                        </a:rPr>
                        <m:t> </m:t>
                      </m:r>
                      <m:r>
                        <m:rPr>
                          <m:nor/>
                        </m:rPr>
                        <a:rPr lang="en-NZ" sz="1800" b="1">
                          <a:latin typeface="Cambria Math" panose="02040503050406030204" pitchFamily="18" charset="0"/>
                        </a:rPr>
                        <m:t>say</m:t>
                      </m:r>
                      <m:r>
                        <m:rPr>
                          <m:nor/>
                        </m:rPr>
                        <a:rPr lang="en-NZ" sz="1800" b="1">
                          <a:latin typeface="Cambria Math" panose="02040503050406030204" pitchFamily="18" charset="0"/>
                        </a:rPr>
                        <m:t> </m:t>
                      </m:r>
                      <m:r>
                        <m:rPr>
                          <m:nor/>
                        </m:rPr>
                        <a:rPr lang="en-NZ" sz="1800" b="1">
                          <a:latin typeface="Cambria Math" panose="02040503050406030204" pitchFamily="18" charset="0"/>
                        </a:rPr>
                        <m:t>Bird</m:t>
                      </m:r>
                      <m:r>
                        <m:rPr>
                          <m:nor/>
                        </m:rPr>
                        <a:rPr lang="en-NZ" sz="1800" b="1">
                          <a:latin typeface="Cambria Math" panose="02040503050406030204" pitchFamily="18" charset="0"/>
                        </a:rPr>
                        <m:t>) = </m:t>
                      </m:r>
                      <m:f>
                        <m:fPr>
                          <m:ctrlPr>
                            <a:rPr lang="en-NZ" sz="1800" b="1" i="1">
                              <a:latin typeface="Cambria Math" panose="02040503050406030204" pitchFamily="18" charset="0"/>
                            </a:rPr>
                          </m:ctrlPr>
                        </m:fPr>
                        <m:num>
                          <m:r>
                            <m:rPr>
                              <m:nor/>
                            </m:rPr>
                            <a:rPr lang="en-NZ" sz="1800" b="1">
                              <a:latin typeface="Cambria Math" panose="02040503050406030204" pitchFamily="18" charset="0"/>
                            </a:rPr>
                            <m:t>Pr</m:t>
                          </m:r>
                          <m:r>
                            <m:rPr>
                              <m:nor/>
                            </m:rPr>
                            <a:rPr lang="en-NZ" sz="1800" b="1">
                              <a:latin typeface="Cambria Math" panose="02040503050406030204" pitchFamily="18" charset="0"/>
                            </a:rPr>
                            <m:t>(</m:t>
                          </m:r>
                          <m:r>
                            <a:rPr lang="en-NZ" sz="1800" b="1" i="1" smtClean="0">
                              <a:latin typeface="Cambria Math" panose="02040503050406030204" pitchFamily="18" charset="0"/>
                            </a:rPr>
                            <m:t>𝒌</m:t>
                          </m:r>
                          <m:r>
                            <a:rPr lang="en-NZ" sz="1800" b="1" i="1" smtClean="0">
                              <a:latin typeface="Cambria Math" panose="02040503050406030204" pitchFamily="18" charset="0"/>
                            </a:rPr>
                            <m:t>/</m:t>
                          </m:r>
                          <m:r>
                            <a:rPr lang="en-NZ" sz="1800" b="1" i="1" smtClean="0">
                              <a:latin typeface="Cambria Math" panose="02040503050406030204" pitchFamily="18" charset="0"/>
                            </a:rPr>
                            <m:t>𝒏</m:t>
                          </m:r>
                          <m:r>
                            <a:rPr lang="en-NZ" sz="1800" b="1" i="1" smtClean="0">
                              <a:latin typeface="Cambria Math" panose="02040503050406030204" pitchFamily="18" charset="0"/>
                            </a:rPr>
                            <m:t> </m:t>
                          </m:r>
                          <m:r>
                            <m:rPr>
                              <m:nor/>
                            </m:rPr>
                            <a:rPr lang="en-NZ" sz="1800" b="1">
                              <a:latin typeface="Cambria Math" panose="02040503050406030204" pitchFamily="18" charset="0"/>
                            </a:rPr>
                            <m:t>say</m:t>
                          </m:r>
                          <m:r>
                            <m:rPr>
                              <m:nor/>
                            </m:rPr>
                            <a:rPr lang="en-NZ" sz="1800" b="1">
                              <a:latin typeface="Cambria Math" panose="02040503050406030204" pitchFamily="18" charset="0"/>
                            </a:rPr>
                            <m:t> </m:t>
                          </m:r>
                          <m:r>
                            <m:rPr>
                              <m:nor/>
                            </m:rPr>
                            <a:rPr lang="en-NZ" sz="1800" b="1">
                              <a:latin typeface="Cambria Math" panose="02040503050406030204" pitchFamily="18" charset="0"/>
                            </a:rPr>
                            <m:t>Bird</m:t>
                          </m:r>
                          <m:r>
                            <m:rPr>
                              <m:nor/>
                            </m:rPr>
                            <a:rPr lang="en-NZ" sz="1800" b="1">
                              <a:latin typeface="Cambria Math" panose="02040503050406030204" pitchFamily="18" charset="0"/>
                            </a:rPr>
                            <m:t>|</m:t>
                          </m:r>
                          <m:r>
                            <m:rPr>
                              <m:nor/>
                            </m:rPr>
                            <a:rPr lang="en-NZ" sz="1800" b="1">
                              <a:latin typeface="Cambria Math" panose="02040503050406030204" pitchFamily="18" charset="0"/>
                            </a:rPr>
                            <m:t>Bird</m:t>
                          </m:r>
                          <m:r>
                            <m:rPr>
                              <m:nor/>
                            </m:rPr>
                            <a:rPr lang="en-NZ" sz="1800" b="1">
                              <a:latin typeface="Cambria Math" panose="02040503050406030204" pitchFamily="18" charset="0"/>
                            </a:rPr>
                            <m:t>)</m:t>
                          </m:r>
                          <m:r>
                            <a:rPr lang="en-NZ" sz="1800" b="1" i="1" smtClean="0">
                              <a:latin typeface="Cambria Math" panose="02040503050406030204" pitchFamily="18" charset="0"/>
                              <a:ea typeface="Cambria Math" panose="02040503050406030204" pitchFamily="18" charset="0"/>
                            </a:rPr>
                            <m:t>∙</m:t>
                          </m:r>
                          <m:r>
                            <m:rPr>
                              <m:nor/>
                            </m:rPr>
                            <a:rPr lang="en-NZ" sz="1800" b="1">
                              <a:latin typeface="Cambria Math" panose="02040503050406030204" pitchFamily="18" charset="0"/>
                              <a:ea typeface="Cambria Math" panose="02040503050406030204" pitchFamily="18" charset="0"/>
                            </a:rPr>
                            <m:t>Pr</m:t>
                          </m:r>
                          <m:r>
                            <m:rPr>
                              <m:nor/>
                            </m:rPr>
                            <a:rPr lang="en-NZ" sz="1800" b="1">
                              <a:latin typeface="Cambria Math" panose="02040503050406030204" pitchFamily="18" charset="0"/>
                              <a:ea typeface="Cambria Math" panose="02040503050406030204" pitchFamily="18" charset="0"/>
                            </a:rPr>
                            <m:t>(</m:t>
                          </m:r>
                          <m:r>
                            <m:rPr>
                              <m:nor/>
                            </m:rPr>
                            <a:rPr lang="en-NZ" sz="1800" b="1">
                              <a:latin typeface="Cambria Math" panose="02040503050406030204" pitchFamily="18" charset="0"/>
                              <a:ea typeface="Cambria Math" panose="02040503050406030204" pitchFamily="18" charset="0"/>
                            </a:rPr>
                            <m:t>Bird</m:t>
                          </m:r>
                          <m:r>
                            <m:rPr>
                              <m:nor/>
                            </m:rPr>
                            <a:rPr lang="en-NZ" sz="1800" b="1">
                              <a:latin typeface="Cambria Math" panose="02040503050406030204" pitchFamily="18" charset="0"/>
                              <a:ea typeface="Cambria Math" panose="02040503050406030204" pitchFamily="18" charset="0"/>
                            </a:rPr>
                            <m:t>)</m:t>
                          </m:r>
                        </m:num>
                        <m:den>
                          <m:r>
                            <m:rPr>
                              <m:nor/>
                            </m:rPr>
                            <a:rPr lang="en-NZ" sz="1800" b="1">
                              <a:latin typeface="Cambria Math" panose="02040503050406030204" pitchFamily="18" charset="0"/>
                            </a:rPr>
                            <m:t>Pr</m:t>
                          </m:r>
                          <m:r>
                            <m:rPr>
                              <m:nor/>
                            </m:rPr>
                            <a:rPr lang="en-NZ" sz="1800" b="1">
                              <a:latin typeface="Cambria Math" panose="02040503050406030204" pitchFamily="18" charset="0"/>
                            </a:rPr>
                            <m:t>(</m:t>
                          </m:r>
                          <m:r>
                            <a:rPr lang="en-NZ" sz="1800" b="1" i="1" smtClean="0">
                              <a:latin typeface="Cambria Math" panose="02040503050406030204" pitchFamily="18" charset="0"/>
                            </a:rPr>
                            <m:t>𝒌</m:t>
                          </m:r>
                          <m:r>
                            <a:rPr lang="en-NZ" sz="1800" b="1" i="1" smtClean="0">
                              <a:latin typeface="Cambria Math" panose="02040503050406030204" pitchFamily="18" charset="0"/>
                            </a:rPr>
                            <m:t>/</m:t>
                          </m:r>
                          <m:r>
                            <a:rPr lang="en-NZ" sz="1800" b="1" i="1" smtClean="0">
                              <a:latin typeface="Cambria Math" panose="02040503050406030204" pitchFamily="18" charset="0"/>
                            </a:rPr>
                            <m:t>𝒏</m:t>
                          </m:r>
                          <m:r>
                            <a:rPr lang="en-NZ" sz="1800" b="1" i="1" smtClean="0">
                              <a:latin typeface="Cambria Math" panose="02040503050406030204" pitchFamily="18" charset="0"/>
                            </a:rPr>
                            <m:t> </m:t>
                          </m:r>
                          <m:r>
                            <m:rPr>
                              <m:nor/>
                            </m:rPr>
                            <a:rPr lang="en-NZ" sz="1800" b="1">
                              <a:latin typeface="Cambria Math" panose="02040503050406030204" pitchFamily="18" charset="0"/>
                            </a:rPr>
                            <m:t>say</m:t>
                          </m:r>
                          <m:r>
                            <m:rPr>
                              <m:nor/>
                            </m:rPr>
                            <a:rPr lang="en-NZ" sz="1800" b="1">
                              <a:latin typeface="Cambria Math" panose="02040503050406030204" pitchFamily="18" charset="0"/>
                            </a:rPr>
                            <m:t> </m:t>
                          </m:r>
                          <m:r>
                            <m:rPr>
                              <m:nor/>
                            </m:rPr>
                            <a:rPr lang="en-NZ" sz="1800" b="1">
                              <a:latin typeface="Cambria Math" panose="02040503050406030204" pitchFamily="18" charset="0"/>
                            </a:rPr>
                            <m:t>Bird</m:t>
                          </m:r>
                          <m:r>
                            <m:rPr>
                              <m:nor/>
                            </m:rPr>
                            <a:rPr lang="en-NZ" sz="1800" b="1">
                              <a:latin typeface="Cambria Math" panose="02040503050406030204" pitchFamily="18" charset="0"/>
                            </a:rPr>
                            <m:t>|</m:t>
                          </m:r>
                          <m:r>
                            <m:rPr>
                              <m:nor/>
                            </m:rPr>
                            <a:rPr lang="en-NZ" sz="1800" b="1">
                              <a:latin typeface="Cambria Math" panose="02040503050406030204" pitchFamily="18" charset="0"/>
                            </a:rPr>
                            <m:t>Bird</m:t>
                          </m:r>
                          <m:r>
                            <m:rPr>
                              <m:nor/>
                            </m:rPr>
                            <a:rPr lang="en-NZ" sz="1800" b="1">
                              <a:latin typeface="Cambria Math" panose="02040503050406030204" pitchFamily="18" charset="0"/>
                            </a:rPr>
                            <m:t>)</m:t>
                          </m:r>
                          <m:r>
                            <a:rPr lang="en-NZ" sz="1800" b="1" i="1" smtClean="0">
                              <a:latin typeface="Cambria Math" panose="02040503050406030204" pitchFamily="18" charset="0"/>
                              <a:ea typeface="Cambria Math" panose="02040503050406030204" pitchFamily="18" charset="0"/>
                            </a:rPr>
                            <m:t>∙</m:t>
                          </m:r>
                          <m:r>
                            <m:rPr>
                              <m:nor/>
                            </m:rPr>
                            <a:rPr lang="en-NZ" sz="1800" b="1">
                              <a:latin typeface="Cambria Math" panose="02040503050406030204" pitchFamily="18" charset="0"/>
                              <a:ea typeface="Cambria Math" panose="02040503050406030204" pitchFamily="18" charset="0"/>
                            </a:rPr>
                            <m:t>Pr</m:t>
                          </m:r>
                          <m:r>
                            <m:rPr>
                              <m:nor/>
                            </m:rPr>
                            <a:rPr lang="en-NZ" sz="1800" b="1">
                              <a:latin typeface="Cambria Math" panose="02040503050406030204" pitchFamily="18" charset="0"/>
                              <a:ea typeface="Cambria Math" panose="02040503050406030204" pitchFamily="18" charset="0"/>
                            </a:rPr>
                            <m:t>(</m:t>
                          </m:r>
                          <m:r>
                            <m:rPr>
                              <m:nor/>
                            </m:rPr>
                            <a:rPr lang="en-NZ" sz="1800" b="1">
                              <a:latin typeface="Cambria Math" panose="02040503050406030204" pitchFamily="18" charset="0"/>
                              <a:ea typeface="Cambria Math" panose="02040503050406030204" pitchFamily="18" charset="0"/>
                            </a:rPr>
                            <m:t>Bird</m:t>
                          </m:r>
                          <m:r>
                            <m:rPr>
                              <m:nor/>
                            </m:rPr>
                            <a:rPr lang="en-NZ" sz="1800" b="1">
                              <a:latin typeface="Cambria Math" panose="02040503050406030204" pitchFamily="18" charset="0"/>
                              <a:ea typeface="Cambria Math" panose="02040503050406030204" pitchFamily="18" charset="0"/>
                            </a:rPr>
                            <m:t>)</m:t>
                          </m:r>
                          <m:r>
                            <a:rPr lang="en-NZ" sz="1800" b="1" i="1" smtClean="0">
                              <a:latin typeface="Cambria Math" panose="02040503050406030204" pitchFamily="18" charset="0"/>
                              <a:ea typeface="Cambria Math" panose="02040503050406030204" pitchFamily="18" charset="0"/>
                            </a:rPr>
                            <m:t>+</m:t>
                          </m:r>
                          <m:r>
                            <m:rPr>
                              <m:nor/>
                            </m:rPr>
                            <a:rPr lang="en-NZ" sz="1800" b="1">
                              <a:latin typeface="Cambria Math" panose="02040503050406030204" pitchFamily="18" charset="0"/>
                            </a:rPr>
                            <m:t>Pr</m:t>
                          </m:r>
                          <m:r>
                            <m:rPr>
                              <m:nor/>
                            </m:rPr>
                            <a:rPr lang="en-NZ" sz="1800" b="1">
                              <a:latin typeface="Cambria Math" panose="02040503050406030204" pitchFamily="18" charset="0"/>
                            </a:rPr>
                            <m:t>(</m:t>
                          </m:r>
                          <m:r>
                            <a:rPr lang="en-NZ" sz="1800" b="1" i="1" smtClean="0">
                              <a:latin typeface="Cambria Math" panose="02040503050406030204" pitchFamily="18" charset="0"/>
                            </a:rPr>
                            <m:t>𝒌</m:t>
                          </m:r>
                          <m:r>
                            <a:rPr lang="en-NZ" sz="1800" b="1" i="1" smtClean="0">
                              <a:latin typeface="Cambria Math" panose="02040503050406030204" pitchFamily="18" charset="0"/>
                            </a:rPr>
                            <m:t>/</m:t>
                          </m:r>
                          <m:r>
                            <a:rPr lang="en-NZ" sz="1800" b="1" i="1" smtClean="0">
                              <a:latin typeface="Cambria Math" panose="02040503050406030204" pitchFamily="18" charset="0"/>
                            </a:rPr>
                            <m:t>𝒏</m:t>
                          </m:r>
                          <m:r>
                            <a:rPr lang="en-NZ" sz="1800" b="1" i="1" smtClean="0">
                              <a:latin typeface="Cambria Math" panose="02040503050406030204" pitchFamily="18" charset="0"/>
                            </a:rPr>
                            <m:t> </m:t>
                          </m:r>
                          <m:r>
                            <m:rPr>
                              <m:nor/>
                            </m:rPr>
                            <a:rPr lang="en-NZ" sz="1800" b="1">
                              <a:latin typeface="Cambria Math" panose="02040503050406030204" pitchFamily="18" charset="0"/>
                            </a:rPr>
                            <m:t>say</m:t>
                          </m:r>
                          <m:r>
                            <m:rPr>
                              <m:nor/>
                            </m:rPr>
                            <a:rPr lang="en-NZ" sz="1800" b="1">
                              <a:latin typeface="Cambria Math" panose="02040503050406030204" pitchFamily="18" charset="0"/>
                            </a:rPr>
                            <m:t> </m:t>
                          </m:r>
                          <m:r>
                            <m:rPr>
                              <m:nor/>
                            </m:rPr>
                            <a:rPr lang="en-NZ" sz="1800" b="1">
                              <a:latin typeface="Cambria Math" panose="02040503050406030204" pitchFamily="18" charset="0"/>
                            </a:rPr>
                            <m:t>Bird</m:t>
                          </m:r>
                          <m:r>
                            <m:rPr>
                              <m:nor/>
                            </m:rPr>
                            <a:rPr lang="en-NZ" sz="1800" b="1">
                              <a:latin typeface="Cambria Math" panose="02040503050406030204" pitchFamily="18" charset="0"/>
                            </a:rPr>
                            <m:t>|</m:t>
                          </m:r>
                          <m:r>
                            <m:rPr>
                              <m:nor/>
                            </m:rPr>
                            <a:rPr lang="en-NZ" sz="1800" b="1">
                              <a:latin typeface="Cambria Math" panose="02040503050406030204" pitchFamily="18" charset="0"/>
                            </a:rPr>
                            <m:t>Plane</m:t>
                          </m:r>
                          <m:r>
                            <m:rPr>
                              <m:nor/>
                            </m:rPr>
                            <a:rPr lang="en-NZ" sz="1800" b="1">
                              <a:latin typeface="Cambria Math" panose="02040503050406030204" pitchFamily="18" charset="0"/>
                            </a:rPr>
                            <m:t>)</m:t>
                          </m:r>
                          <m:r>
                            <a:rPr lang="en-NZ" sz="1800" b="1" i="1" smtClean="0">
                              <a:latin typeface="Cambria Math" panose="02040503050406030204" pitchFamily="18" charset="0"/>
                              <a:ea typeface="Cambria Math" panose="02040503050406030204" pitchFamily="18" charset="0"/>
                            </a:rPr>
                            <m:t>∙</m:t>
                          </m:r>
                          <m:r>
                            <m:rPr>
                              <m:nor/>
                            </m:rPr>
                            <a:rPr lang="en-NZ" sz="1800" b="1">
                              <a:latin typeface="Cambria Math" panose="02040503050406030204" pitchFamily="18" charset="0"/>
                              <a:ea typeface="Cambria Math" panose="02040503050406030204" pitchFamily="18" charset="0"/>
                            </a:rPr>
                            <m:t>Pr</m:t>
                          </m:r>
                          <m:r>
                            <m:rPr>
                              <m:nor/>
                            </m:rPr>
                            <a:rPr lang="en-NZ" sz="1800" b="1">
                              <a:latin typeface="Cambria Math" panose="02040503050406030204" pitchFamily="18" charset="0"/>
                              <a:ea typeface="Cambria Math" panose="02040503050406030204" pitchFamily="18" charset="0"/>
                            </a:rPr>
                            <m:t>(</m:t>
                          </m:r>
                          <m:r>
                            <m:rPr>
                              <m:nor/>
                            </m:rPr>
                            <a:rPr lang="en-NZ" sz="1800" b="1">
                              <a:latin typeface="Cambria Math" panose="02040503050406030204" pitchFamily="18" charset="0"/>
                              <a:ea typeface="Cambria Math" panose="02040503050406030204" pitchFamily="18" charset="0"/>
                            </a:rPr>
                            <m:t>Plane</m:t>
                          </m:r>
                          <m:r>
                            <m:rPr>
                              <m:nor/>
                            </m:rPr>
                            <a:rPr lang="en-NZ" sz="1800" b="1">
                              <a:latin typeface="Cambria Math" panose="02040503050406030204" pitchFamily="18" charset="0"/>
                              <a:ea typeface="Cambria Math" panose="02040503050406030204" pitchFamily="18" charset="0"/>
                            </a:rPr>
                            <m:t>)</m:t>
                          </m:r>
                        </m:den>
                      </m:f>
                    </m:oMath>
                  </m:oMathPara>
                </a14:m>
                <a:endParaRPr lang="en-NZ" sz="2000" b="1" dirty="0"/>
              </a:p>
            </p:txBody>
          </p:sp>
        </mc:Choice>
        <mc:Fallback xmlns="">
          <p:sp>
            <p:nvSpPr>
              <p:cNvPr id="3" name="Content Placeholder 2">
                <a:extLst>
                  <a:ext uri="{FF2B5EF4-FFF2-40B4-BE49-F238E27FC236}">
                    <a16:creationId xmlns:a16="http://schemas.microsoft.com/office/drawing/2014/main" id="{2C26C975-1077-4A9C-A6DC-013F12991996}"/>
                  </a:ext>
                </a:extLst>
              </p:cNvPr>
              <p:cNvSpPr>
                <a:spLocks noGrp="1" noRot="1" noChangeAspect="1" noMove="1" noResize="1" noEditPoints="1" noAdjustHandles="1" noChangeArrowheads="1" noChangeShapeType="1" noTextEdit="1"/>
              </p:cNvSpPr>
              <p:nvPr>
                <p:ph sz="half" idx="1"/>
              </p:nvPr>
            </p:nvSpPr>
            <p:spPr>
              <a:xfrm>
                <a:off x="1263102" y="2854432"/>
                <a:ext cx="9665796" cy="1149136"/>
              </a:xfrm>
              <a:blipFill>
                <a:blip r:embed="rId3"/>
                <a:stretch>
                  <a:fillRect/>
                </a:stretch>
              </a:blipFill>
            </p:spPr>
            <p:txBody>
              <a:bodyPr/>
              <a:lstStyle/>
              <a:p>
                <a:r>
                  <a:rPr lang="en-NZ">
                    <a:noFill/>
                  </a:rPr>
                  <a:t> </a:t>
                </a:r>
              </a:p>
            </p:txBody>
          </p:sp>
        </mc:Fallback>
      </mc:AlternateContent>
      <p:pic>
        <p:nvPicPr>
          <p:cNvPr id="1026" name="Picture 2" descr="Thomas Bayes.gif">
            <a:extLst>
              <a:ext uri="{FF2B5EF4-FFF2-40B4-BE49-F238E27FC236}">
                <a16:creationId xmlns:a16="http://schemas.microsoft.com/office/drawing/2014/main" id="{104A6EED-0404-490B-9AC1-53F78A45E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3316" y="207341"/>
            <a:ext cx="214312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D84949-FD10-4DDB-9FE5-44F19E5B2A07}"/>
              </a:ext>
            </a:extLst>
          </p:cNvPr>
          <p:cNvPicPr>
            <a:picLocks noChangeAspect="1"/>
          </p:cNvPicPr>
          <p:nvPr/>
        </p:nvPicPr>
        <p:blipFill rotWithShape="1">
          <a:blip r:embed="rId5"/>
          <a:srcRect b="4064"/>
          <a:stretch/>
        </p:blipFill>
        <p:spPr>
          <a:xfrm>
            <a:off x="1490616" y="4229689"/>
            <a:ext cx="2326781" cy="1709472"/>
          </a:xfrm>
          <a:prstGeom prst="rect">
            <a:avLst/>
          </a:prstGeom>
        </p:spPr>
      </p:pic>
    </p:spTree>
    <p:extLst>
      <p:ext uri="{BB962C8B-B14F-4D97-AF65-F5344CB8AC3E}">
        <p14:creationId xmlns:p14="http://schemas.microsoft.com/office/powerpoint/2010/main" val="168529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E83D-18F5-4CC1-A931-E2F60445674B}"/>
              </a:ext>
            </a:extLst>
          </p:cNvPr>
          <p:cNvSpPr>
            <a:spLocks noGrp="1"/>
          </p:cNvSpPr>
          <p:nvPr>
            <p:ph type="title"/>
          </p:nvPr>
        </p:nvSpPr>
        <p:spPr/>
        <p:txBody>
          <a:bodyPr/>
          <a:lstStyle/>
          <a:p>
            <a:r>
              <a:rPr lang="en-NZ" dirty="0"/>
              <a:t>Bayes’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26C975-1077-4A9C-A6DC-013F12991996}"/>
                  </a:ext>
                </a:extLst>
              </p:cNvPr>
              <p:cNvSpPr>
                <a:spLocks noGrp="1"/>
              </p:cNvSpPr>
              <p:nvPr>
                <p:ph sz="half" idx="1"/>
              </p:nvPr>
            </p:nvSpPr>
            <p:spPr>
              <a:xfrm>
                <a:off x="1097280" y="3971505"/>
                <a:ext cx="9665796" cy="1149136"/>
              </a:xfrm>
            </p:spPr>
            <p:txBody>
              <a:bodyPr>
                <a:normAutofit/>
              </a:bodyPr>
              <a:lstStyle/>
              <a:p>
                <a:pPr marL="0" indent="0">
                  <a:buNone/>
                </a:pPr>
                <a:endParaRPr lang="en-NZ" sz="1800" b="1" dirty="0"/>
              </a:p>
              <a:p>
                <a:pPr marL="0" indent="0">
                  <a:buNone/>
                </a:pPr>
                <a14:m>
                  <m:oMathPara xmlns:m="http://schemas.openxmlformats.org/officeDocument/2006/math">
                    <m:oMathParaPr>
                      <m:jc m:val="centerGroup"/>
                    </m:oMathParaPr>
                    <m:oMath xmlns:m="http://schemas.openxmlformats.org/officeDocument/2006/math">
                      <m:r>
                        <m:rPr>
                          <m:nor/>
                        </m:rPr>
                        <a:rPr lang="en-NZ" sz="1800" b="1">
                          <a:latin typeface="Cambria Math" panose="02040503050406030204" pitchFamily="18" charset="0"/>
                        </a:rPr>
                        <m:t>Pr</m:t>
                      </m:r>
                      <m:r>
                        <m:rPr>
                          <m:nor/>
                        </m:rPr>
                        <a:rPr lang="en-NZ" sz="1800" b="1">
                          <a:latin typeface="Cambria Math" panose="02040503050406030204" pitchFamily="18" charset="0"/>
                        </a:rPr>
                        <m:t>(</m:t>
                      </m:r>
                      <m:r>
                        <m:rPr>
                          <m:nor/>
                        </m:rPr>
                        <a:rPr lang="en-NZ" sz="1800" b="1" smtClean="0">
                          <a:solidFill>
                            <a:schemeClr val="bg1">
                              <a:lumMod val="75000"/>
                            </a:schemeClr>
                          </a:solidFill>
                          <a:latin typeface="Cambria Math" panose="02040503050406030204" pitchFamily="18" charset="0"/>
                        </a:rPr>
                        <m:t>Bird</m:t>
                      </m:r>
                      <m:r>
                        <m:rPr>
                          <m:nor/>
                        </m:rPr>
                        <a:rPr lang="en-NZ" sz="1800" b="1">
                          <a:latin typeface="Cambria Math" panose="02040503050406030204" pitchFamily="18" charset="0"/>
                        </a:rPr>
                        <m:t> </m:t>
                      </m:r>
                      <m:r>
                        <m:rPr>
                          <m:nor/>
                        </m:rPr>
                        <a:rPr lang="en-NZ" sz="1800" b="1" smtClean="0">
                          <a:solidFill>
                            <a:schemeClr val="tx1"/>
                          </a:solidFill>
                          <a:latin typeface="Cambria Math" panose="02040503050406030204" pitchFamily="18" charset="0"/>
                        </a:rPr>
                        <m:t>| </m:t>
                      </m:r>
                      <m:r>
                        <a:rPr lang="en-NZ" sz="1800" b="1" i="1" smtClean="0">
                          <a:solidFill>
                            <a:srgbClr val="FF0000"/>
                          </a:solidFill>
                          <a:latin typeface="Cambria Math" panose="02040503050406030204" pitchFamily="18" charset="0"/>
                        </a:rPr>
                        <m:t>𝒌</m:t>
                      </m:r>
                      <m:r>
                        <a:rPr lang="en-NZ" sz="1800" b="1" i="1" smtClean="0">
                          <a:solidFill>
                            <a:srgbClr val="FF0000"/>
                          </a:solidFill>
                          <a:latin typeface="Cambria Math" panose="02040503050406030204" pitchFamily="18" charset="0"/>
                        </a:rPr>
                        <m:t>/</m:t>
                      </m:r>
                      <m:r>
                        <a:rPr lang="en-NZ" sz="1800" b="1" i="1" smtClean="0">
                          <a:solidFill>
                            <a:srgbClr val="FF0000"/>
                          </a:solidFill>
                          <a:latin typeface="Cambria Math" panose="02040503050406030204" pitchFamily="18" charset="0"/>
                        </a:rPr>
                        <m:t>𝒏</m:t>
                      </m:r>
                      <m:r>
                        <a:rPr lang="en-NZ" sz="1800" b="1" i="1" smtClean="0">
                          <a:solidFill>
                            <a:srgbClr val="FF0000"/>
                          </a:solidFill>
                          <a:latin typeface="Cambria Math" panose="02040503050406030204" pitchFamily="18" charset="0"/>
                        </a:rPr>
                        <m:t> </m:t>
                      </m:r>
                      <m:r>
                        <m:rPr>
                          <m:nor/>
                        </m:rPr>
                        <a:rPr lang="en-NZ" sz="1800" b="1">
                          <a:solidFill>
                            <a:srgbClr val="FF0000"/>
                          </a:solidFill>
                          <a:latin typeface="Cambria Math" panose="02040503050406030204" pitchFamily="18" charset="0"/>
                        </a:rPr>
                        <m:t>say</m:t>
                      </m:r>
                      <m:r>
                        <m:rPr>
                          <m:nor/>
                        </m:rPr>
                        <a:rPr lang="en-NZ" sz="1800" b="1">
                          <a:solidFill>
                            <a:srgbClr val="FF0000"/>
                          </a:solidFill>
                          <a:latin typeface="Cambria Math" panose="02040503050406030204" pitchFamily="18" charset="0"/>
                        </a:rPr>
                        <m:t> </m:t>
                      </m:r>
                      <m:r>
                        <m:rPr>
                          <m:nor/>
                        </m:rPr>
                        <a:rPr lang="en-NZ" sz="1800" b="1">
                          <a:solidFill>
                            <a:srgbClr val="FF0000"/>
                          </a:solidFill>
                          <a:latin typeface="Cambria Math" panose="02040503050406030204" pitchFamily="18" charset="0"/>
                        </a:rPr>
                        <m:t>Bird</m:t>
                      </m:r>
                      <m:r>
                        <m:rPr>
                          <m:nor/>
                        </m:rPr>
                        <a:rPr lang="en-NZ" sz="1800" b="1">
                          <a:latin typeface="Cambria Math" panose="02040503050406030204" pitchFamily="18" charset="0"/>
                        </a:rPr>
                        <m:t>) = </m:t>
                      </m:r>
                      <m:f>
                        <m:fPr>
                          <m:ctrlPr>
                            <a:rPr lang="en-NZ" sz="1800" b="1" i="1" smtClean="0">
                              <a:solidFill>
                                <a:schemeClr val="bg1">
                                  <a:lumMod val="75000"/>
                                </a:schemeClr>
                              </a:solidFill>
                              <a:latin typeface="Cambria Math" panose="02040503050406030204" pitchFamily="18" charset="0"/>
                            </a:rPr>
                          </m:ctrlPr>
                        </m:fPr>
                        <m:num>
                          <m:r>
                            <m:rPr>
                              <m:nor/>
                            </m:rPr>
                            <a:rPr lang="en-NZ" sz="1800" b="1">
                              <a:solidFill>
                                <a:schemeClr val="bg1">
                                  <a:lumMod val="75000"/>
                                </a:schemeClr>
                              </a:solidFill>
                              <a:latin typeface="Cambria Math" panose="02040503050406030204" pitchFamily="18" charset="0"/>
                            </a:rPr>
                            <m:t>Pr</m:t>
                          </m:r>
                          <m:r>
                            <m:rPr>
                              <m:nor/>
                            </m:rPr>
                            <a:rPr lang="en-NZ" sz="1800" b="1">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𝒌</m:t>
                          </m:r>
                          <m:r>
                            <a:rPr lang="en-NZ" sz="1800" b="1" i="1" smtClean="0">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𝒏</m:t>
                          </m:r>
                          <m:r>
                            <a:rPr lang="en-NZ" sz="1800" b="1" i="1" smtClean="0">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say</m:t>
                          </m:r>
                          <m:r>
                            <m:rPr>
                              <m:nor/>
                            </m:rPr>
                            <a:rPr lang="en-NZ" sz="1800" b="1">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Bird</m:t>
                          </m:r>
                          <m:r>
                            <m:rPr>
                              <m:nor/>
                            </m:rPr>
                            <a:rPr lang="en-NZ" sz="1800" b="1">
                              <a:solidFill>
                                <a:schemeClr val="bg1">
                                  <a:lumMod val="75000"/>
                                </a:schemeClr>
                              </a:solidFill>
                              <a:latin typeface="Cambria Math" panose="02040503050406030204" pitchFamily="18" charset="0"/>
                            </a:rPr>
                            <m:t>|</m:t>
                          </m:r>
                          <m:r>
                            <m:rPr>
                              <m:nor/>
                            </m:rPr>
                            <a:rPr lang="en-NZ" sz="1800" b="1">
                              <a:solidFill>
                                <a:schemeClr val="bg1">
                                  <a:lumMod val="75000"/>
                                </a:schemeClr>
                              </a:solidFill>
                              <a:latin typeface="Cambria Math" panose="02040503050406030204" pitchFamily="18" charset="0"/>
                            </a:rPr>
                            <m:t>Bird</m:t>
                          </m:r>
                          <m:r>
                            <m:rPr>
                              <m:nor/>
                            </m:rPr>
                            <a:rPr lang="en-NZ" sz="1800" b="1">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ea typeface="Cambria Math" panose="02040503050406030204" pitchFamily="18" charset="0"/>
                            </a:rPr>
                            <m:t>∙</m:t>
                          </m:r>
                          <m:r>
                            <m:rPr>
                              <m:nor/>
                            </m:rPr>
                            <a:rPr lang="en-NZ" sz="1800" b="1">
                              <a:solidFill>
                                <a:schemeClr val="bg1">
                                  <a:lumMod val="75000"/>
                                </a:schemeClr>
                              </a:solidFill>
                              <a:latin typeface="Cambria Math" panose="02040503050406030204" pitchFamily="18" charset="0"/>
                              <a:ea typeface="Cambria Math" panose="02040503050406030204" pitchFamily="18" charset="0"/>
                            </a:rPr>
                            <m:t>Pr</m:t>
                          </m:r>
                          <m:r>
                            <m:rPr>
                              <m:nor/>
                            </m:rPr>
                            <a:rPr lang="en-NZ" sz="1800" b="1">
                              <a:solidFill>
                                <a:schemeClr val="bg1">
                                  <a:lumMod val="75000"/>
                                </a:schemeClr>
                              </a:solidFill>
                              <a:latin typeface="Cambria Math" panose="02040503050406030204" pitchFamily="18" charset="0"/>
                              <a:ea typeface="Cambria Math" panose="02040503050406030204" pitchFamily="18" charset="0"/>
                            </a:rPr>
                            <m:t>(</m:t>
                          </m:r>
                          <m:r>
                            <m:rPr>
                              <m:nor/>
                            </m:rPr>
                            <a:rPr lang="en-NZ" sz="1800" b="1">
                              <a:solidFill>
                                <a:schemeClr val="bg1">
                                  <a:lumMod val="75000"/>
                                </a:schemeClr>
                              </a:solidFill>
                              <a:latin typeface="Cambria Math" panose="02040503050406030204" pitchFamily="18" charset="0"/>
                              <a:ea typeface="Cambria Math" panose="02040503050406030204" pitchFamily="18" charset="0"/>
                            </a:rPr>
                            <m:t>Bird</m:t>
                          </m:r>
                          <m:r>
                            <m:rPr>
                              <m:nor/>
                            </m:rPr>
                            <a:rPr lang="en-NZ" sz="1800" b="1">
                              <a:solidFill>
                                <a:schemeClr val="bg1">
                                  <a:lumMod val="75000"/>
                                </a:schemeClr>
                              </a:solidFill>
                              <a:latin typeface="Cambria Math" panose="02040503050406030204" pitchFamily="18" charset="0"/>
                              <a:ea typeface="Cambria Math" panose="02040503050406030204" pitchFamily="18" charset="0"/>
                            </a:rPr>
                            <m:t>)</m:t>
                          </m:r>
                        </m:num>
                        <m:den>
                          <m:r>
                            <m:rPr>
                              <m:nor/>
                            </m:rPr>
                            <a:rPr lang="en-NZ" sz="1800" b="1">
                              <a:solidFill>
                                <a:schemeClr val="bg1">
                                  <a:lumMod val="75000"/>
                                </a:schemeClr>
                              </a:solidFill>
                              <a:latin typeface="Cambria Math" panose="02040503050406030204" pitchFamily="18" charset="0"/>
                            </a:rPr>
                            <m:t>Pr</m:t>
                          </m:r>
                          <m:r>
                            <m:rPr>
                              <m:nor/>
                            </m:rPr>
                            <a:rPr lang="en-NZ" sz="1800" b="1">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𝒌</m:t>
                          </m:r>
                          <m:r>
                            <a:rPr lang="en-NZ" sz="1800" b="1" i="1" smtClean="0">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𝒏</m:t>
                          </m:r>
                          <m:r>
                            <a:rPr lang="en-NZ" sz="1800" b="1" i="1" smtClean="0">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say</m:t>
                          </m:r>
                          <m:r>
                            <m:rPr>
                              <m:nor/>
                            </m:rPr>
                            <a:rPr lang="en-NZ" sz="1800" b="1">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Bird</m:t>
                          </m:r>
                          <m:r>
                            <m:rPr>
                              <m:nor/>
                            </m:rPr>
                            <a:rPr lang="en-NZ" sz="1800" b="1">
                              <a:solidFill>
                                <a:schemeClr val="bg1">
                                  <a:lumMod val="75000"/>
                                </a:schemeClr>
                              </a:solidFill>
                              <a:latin typeface="Cambria Math" panose="02040503050406030204" pitchFamily="18" charset="0"/>
                            </a:rPr>
                            <m:t>|</m:t>
                          </m:r>
                          <m:r>
                            <m:rPr>
                              <m:nor/>
                            </m:rPr>
                            <a:rPr lang="en-NZ" sz="1800" b="1">
                              <a:solidFill>
                                <a:schemeClr val="bg1">
                                  <a:lumMod val="75000"/>
                                </a:schemeClr>
                              </a:solidFill>
                              <a:latin typeface="Cambria Math" panose="02040503050406030204" pitchFamily="18" charset="0"/>
                            </a:rPr>
                            <m:t>Bird</m:t>
                          </m:r>
                          <m:r>
                            <m:rPr>
                              <m:nor/>
                            </m:rPr>
                            <a:rPr lang="en-NZ" sz="1800" b="1">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ea typeface="Cambria Math" panose="02040503050406030204" pitchFamily="18" charset="0"/>
                            </a:rPr>
                            <m:t>∙</m:t>
                          </m:r>
                          <m:r>
                            <m:rPr>
                              <m:nor/>
                            </m:rPr>
                            <a:rPr lang="en-NZ" sz="1800" b="1">
                              <a:solidFill>
                                <a:schemeClr val="bg1">
                                  <a:lumMod val="75000"/>
                                </a:schemeClr>
                              </a:solidFill>
                              <a:latin typeface="Cambria Math" panose="02040503050406030204" pitchFamily="18" charset="0"/>
                              <a:ea typeface="Cambria Math" panose="02040503050406030204" pitchFamily="18" charset="0"/>
                            </a:rPr>
                            <m:t>Pr</m:t>
                          </m:r>
                          <m:r>
                            <m:rPr>
                              <m:nor/>
                            </m:rPr>
                            <a:rPr lang="en-NZ" sz="1800" b="1">
                              <a:solidFill>
                                <a:schemeClr val="bg1">
                                  <a:lumMod val="75000"/>
                                </a:schemeClr>
                              </a:solidFill>
                              <a:latin typeface="Cambria Math" panose="02040503050406030204" pitchFamily="18" charset="0"/>
                              <a:ea typeface="Cambria Math" panose="02040503050406030204" pitchFamily="18" charset="0"/>
                            </a:rPr>
                            <m:t>(</m:t>
                          </m:r>
                          <m:r>
                            <m:rPr>
                              <m:nor/>
                            </m:rPr>
                            <a:rPr lang="en-NZ" sz="1800" b="1">
                              <a:solidFill>
                                <a:schemeClr val="bg1">
                                  <a:lumMod val="75000"/>
                                </a:schemeClr>
                              </a:solidFill>
                              <a:latin typeface="Cambria Math" panose="02040503050406030204" pitchFamily="18" charset="0"/>
                              <a:ea typeface="Cambria Math" panose="02040503050406030204" pitchFamily="18" charset="0"/>
                            </a:rPr>
                            <m:t>Bird</m:t>
                          </m:r>
                          <m:r>
                            <m:rPr>
                              <m:nor/>
                            </m:rPr>
                            <a:rPr lang="en-NZ" sz="1800" b="1">
                              <a:solidFill>
                                <a:schemeClr val="bg1">
                                  <a:lumMod val="75000"/>
                                </a:schemeClr>
                              </a:solidFill>
                              <a:latin typeface="Cambria Math" panose="02040503050406030204" pitchFamily="18" charset="0"/>
                              <a:ea typeface="Cambria Math" panose="02040503050406030204" pitchFamily="18" charset="0"/>
                            </a:rPr>
                            <m:t>)</m:t>
                          </m:r>
                          <m:r>
                            <a:rPr lang="en-NZ" sz="1800" b="1" i="1" smtClean="0">
                              <a:solidFill>
                                <a:schemeClr val="bg1">
                                  <a:lumMod val="75000"/>
                                </a:schemeClr>
                              </a:solidFill>
                              <a:latin typeface="Cambria Math" panose="02040503050406030204" pitchFamily="18" charset="0"/>
                              <a:ea typeface="Cambria Math" panose="02040503050406030204" pitchFamily="18" charset="0"/>
                            </a:rPr>
                            <m:t>+</m:t>
                          </m:r>
                          <m:r>
                            <m:rPr>
                              <m:nor/>
                            </m:rPr>
                            <a:rPr lang="en-NZ" sz="1800" b="1">
                              <a:solidFill>
                                <a:schemeClr val="bg1">
                                  <a:lumMod val="75000"/>
                                </a:schemeClr>
                              </a:solidFill>
                              <a:latin typeface="Cambria Math" panose="02040503050406030204" pitchFamily="18" charset="0"/>
                            </a:rPr>
                            <m:t>Pr</m:t>
                          </m:r>
                          <m:r>
                            <m:rPr>
                              <m:nor/>
                            </m:rPr>
                            <a:rPr lang="en-NZ" sz="1800" b="1">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𝒌</m:t>
                          </m:r>
                          <m:r>
                            <a:rPr lang="en-NZ" sz="1800" b="1" i="1" smtClean="0">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𝒏</m:t>
                          </m:r>
                          <m:r>
                            <a:rPr lang="en-NZ" sz="1800" b="1" i="1" smtClean="0">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say</m:t>
                          </m:r>
                          <m:r>
                            <m:rPr>
                              <m:nor/>
                            </m:rPr>
                            <a:rPr lang="en-NZ" sz="1800" b="1">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Bird</m:t>
                          </m:r>
                          <m:r>
                            <m:rPr>
                              <m:nor/>
                            </m:rPr>
                            <a:rPr lang="en-NZ" sz="1800" b="1">
                              <a:solidFill>
                                <a:schemeClr val="bg1">
                                  <a:lumMod val="75000"/>
                                </a:schemeClr>
                              </a:solidFill>
                              <a:latin typeface="Cambria Math" panose="02040503050406030204" pitchFamily="18" charset="0"/>
                            </a:rPr>
                            <m:t>|</m:t>
                          </m:r>
                          <m:r>
                            <m:rPr>
                              <m:nor/>
                            </m:rPr>
                            <a:rPr lang="en-NZ" sz="1800" b="1">
                              <a:solidFill>
                                <a:schemeClr val="bg1">
                                  <a:lumMod val="75000"/>
                                </a:schemeClr>
                              </a:solidFill>
                              <a:latin typeface="Cambria Math" panose="02040503050406030204" pitchFamily="18" charset="0"/>
                            </a:rPr>
                            <m:t>Plane</m:t>
                          </m:r>
                          <m:r>
                            <m:rPr>
                              <m:nor/>
                            </m:rPr>
                            <a:rPr lang="en-NZ" sz="1800" b="1">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ea typeface="Cambria Math" panose="02040503050406030204" pitchFamily="18" charset="0"/>
                            </a:rPr>
                            <m:t>∙</m:t>
                          </m:r>
                          <m:r>
                            <m:rPr>
                              <m:nor/>
                            </m:rPr>
                            <a:rPr lang="en-NZ" sz="1800" b="1">
                              <a:solidFill>
                                <a:schemeClr val="bg1">
                                  <a:lumMod val="75000"/>
                                </a:schemeClr>
                              </a:solidFill>
                              <a:latin typeface="Cambria Math" panose="02040503050406030204" pitchFamily="18" charset="0"/>
                              <a:ea typeface="Cambria Math" panose="02040503050406030204" pitchFamily="18" charset="0"/>
                            </a:rPr>
                            <m:t>Pr</m:t>
                          </m:r>
                          <m:r>
                            <m:rPr>
                              <m:nor/>
                            </m:rPr>
                            <a:rPr lang="en-NZ" sz="1800" b="1">
                              <a:solidFill>
                                <a:schemeClr val="bg1">
                                  <a:lumMod val="75000"/>
                                </a:schemeClr>
                              </a:solidFill>
                              <a:latin typeface="Cambria Math" panose="02040503050406030204" pitchFamily="18" charset="0"/>
                              <a:ea typeface="Cambria Math" panose="02040503050406030204" pitchFamily="18" charset="0"/>
                            </a:rPr>
                            <m:t>(</m:t>
                          </m:r>
                          <m:r>
                            <m:rPr>
                              <m:nor/>
                            </m:rPr>
                            <a:rPr lang="en-NZ" sz="1800" b="1">
                              <a:solidFill>
                                <a:schemeClr val="bg1">
                                  <a:lumMod val="75000"/>
                                </a:schemeClr>
                              </a:solidFill>
                              <a:latin typeface="Cambria Math" panose="02040503050406030204" pitchFamily="18" charset="0"/>
                              <a:ea typeface="Cambria Math" panose="02040503050406030204" pitchFamily="18" charset="0"/>
                            </a:rPr>
                            <m:t>Plane</m:t>
                          </m:r>
                          <m:r>
                            <m:rPr>
                              <m:nor/>
                            </m:rPr>
                            <a:rPr lang="en-NZ" sz="1800" b="1">
                              <a:solidFill>
                                <a:schemeClr val="bg1">
                                  <a:lumMod val="75000"/>
                                </a:schemeClr>
                              </a:solidFill>
                              <a:latin typeface="Cambria Math" panose="02040503050406030204" pitchFamily="18" charset="0"/>
                              <a:ea typeface="Cambria Math" panose="02040503050406030204" pitchFamily="18" charset="0"/>
                            </a:rPr>
                            <m:t>)</m:t>
                          </m:r>
                        </m:den>
                      </m:f>
                    </m:oMath>
                  </m:oMathPara>
                </a14:m>
                <a:endParaRPr lang="en-NZ" sz="2000" b="1" dirty="0"/>
              </a:p>
            </p:txBody>
          </p:sp>
        </mc:Choice>
        <mc:Fallback xmlns="">
          <p:sp>
            <p:nvSpPr>
              <p:cNvPr id="3" name="Content Placeholder 2">
                <a:extLst>
                  <a:ext uri="{FF2B5EF4-FFF2-40B4-BE49-F238E27FC236}">
                    <a16:creationId xmlns:a16="http://schemas.microsoft.com/office/drawing/2014/main" id="{2C26C975-1077-4A9C-A6DC-013F12991996}"/>
                  </a:ext>
                </a:extLst>
              </p:cNvPr>
              <p:cNvSpPr>
                <a:spLocks noGrp="1" noRot="1" noChangeAspect="1" noMove="1" noResize="1" noEditPoints="1" noAdjustHandles="1" noChangeArrowheads="1" noChangeShapeType="1" noTextEdit="1"/>
              </p:cNvSpPr>
              <p:nvPr>
                <p:ph sz="half" idx="1"/>
              </p:nvPr>
            </p:nvSpPr>
            <p:spPr>
              <a:xfrm>
                <a:off x="1097280" y="3971505"/>
                <a:ext cx="9665796" cy="1149136"/>
              </a:xfrm>
              <a:blipFill>
                <a:blip r:embed="rId3"/>
                <a:stretch>
                  <a:fillRect/>
                </a:stretch>
              </a:blipFill>
            </p:spPr>
            <p:txBody>
              <a:bodyPr/>
              <a:lstStyle/>
              <a:p>
                <a:r>
                  <a:rPr lang="en-NZ">
                    <a:noFill/>
                  </a:rPr>
                  <a:t> </a:t>
                </a:r>
              </a:p>
            </p:txBody>
          </p:sp>
        </mc:Fallback>
      </mc:AlternateContent>
      <p:pic>
        <p:nvPicPr>
          <p:cNvPr id="5" name="Picture 4">
            <a:extLst>
              <a:ext uri="{FF2B5EF4-FFF2-40B4-BE49-F238E27FC236}">
                <a16:creationId xmlns:a16="http://schemas.microsoft.com/office/drawing/2014/main" id="{5CB5E0B4-A37D-41D1-B95F-FCD8901BAE62}"/>
              </a:ext>
            </a:extLst>
          </p:cNvPr>
          <p:cNvPicPr>
            <a:picLocks noChangeAspect="1"/>
          </p:cNvPicPr>
          <p:nvPr/>
        </p:nvPicPr>
        <p:blipFill>
          <a:blip r:embed="rId4"/>
          <a:stretch>
            <a:fillRect/>
          </a:stretch>
        </p:blipFill>
        <p:spPr>
          <a:xfrm>
            <a:off x="7778336" y="102229"/>
            <a:ext cx="4231414" cy="3168872"/>
          </a:xfrm>
          <a:prstGeom prst="rect">
            <a:avLst/>
          </a:prstGeom>
        </p:spPr>
      </p:pic>
    </p:spTree>
    <p:extLst>
      <p:ext uri="{BB962C8B-B14F-4D97-AF65-F5344CB8AC3E}">
        <p14:creationId xmlns:p14="http://schemas.microsoft.com/office/powerpoint/2010/main" val="388597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E83D-18F5-4CC1-A931-E2F60445674B}"/>
              </a:ext>
            </a:extLst>
          </p:cNvPr>
          <p:cNvSpPr>
            <a:spLocks noGrp="1"/>
          </p:cNvSpPr>
          <p:nvPr>
            <p:ph type="title"/>
          </p:nvPr>
        </p:nvSpPr>
        <p:spPr/>
        <p:txBody>
          <a:bodyPr/>
          <a:lstStyle/>
          <a:p>
            <a:r>
              <a:rPr lang="en-NZ" dirty="0"/>
              <a:t>Bayes’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26C975-1077-4A9C-A6DC-013F12991996}"/>
                  </a:ext>
                </a:extLst>
              </p:cNvPr>
              <p:cNvSpPr>
                <a:spLocks noGrp="1"/>
              </p:cNvSpPr>
              <p:nvPr>
                <p:ph sz="half" idx="1"/>
              </p:nvPr>
            </p:nvSpPr>
            <p:spPr>
              <a:xfrm>
                <a:off x="1263102" y="4042209"/>
                <a:ext cx="9665796" cy="1149136"/>
              </a:xfrm>
            </p:spPr>
            <p:txBody>
              <a:bodyPr>
                <a:normAutofit/>
              </a:bodyPr>
              <a:lstStyle/>
              <a:p>
                <a:pPr marL="0" indent="0">
                  <a:buNone/>
                </a:pPr>
                <a:endParaRPr lang="en-NZ" sz="1800" b="1" dirty="0"/>
              </a:p>
              <a:p>
                <a:pPr marL="0" indent="0">
                  <a:buNone/>
                </a:pPr>
                <a14:m>
                  <m:oMathPara xmlns:m="http://schemas.openxmlformats.org/officeDocument/2006/math">
                    <m:oMathParaPr>
                      <m:jc m:val="centerGroup"/>
                    </m:oMathParaPr>
                    <m:oMath xmlns:m="http://schemas.openxmlformats.org/officeDocument/2006/math">
                      <m:r>
                        <m:rPr>
                          <m:nor/>
                        </m:rPr>
                        <a:rPr lang="en-NZ" sz="1800" b="1">
                          <a:latin typeface="Cambria Math" panose="02040503050406030204" pitchFamily="18" charset="0"/>
                        </a:rPr>
                        <m:t>Pr</m:t>
                      </m:r>
                      <m:r>
                        <m:rPr>
                          <m:nor/>
                        </m:rPr>
                        <a:rPr lang="en-NZ" sz="1800" b="1">
                          <a:latin typeface="Cambria Math" panose="02040503050406030204" pitchFamily="18" charset="0"/>
                        </a:rPr>
                        <m:t>(</m:t>
                      </m:r>
                      <m:r>
                        <m:rPr>
                          <m:nor/>
                        </m:rPr>
                        <a:rPr lang="en-NZ" sz="1800" b="1">
                          <a:latin typeface="Cambria Math" panose="02040503050406030204" pitchFamily="18" charset="0"/>
                        </a:rPr>
                        <m:t>Bird</m:t>
                      </m:r>
                      <m:r>
                        <m:rPr>
                          <m:nor/>
                        </m:rPr>
                        <a:rPr lang="en-NZ" sz="1800" b="1">
                          <a:latin typeface="Cambria Math" panose="02040503050406030204" pitchFamily="18" charset="0"/>
                        </a:rPr>
                        <m:t> | </m:t>
                      </m:r>
                      <m:r>
                        <a:rPr lang="en-NZ" sz="1800" b="1" i="1" smtClean="0">
                          <a:latin typeface="Cambria Math" panose="02040503050406030204" pitchFamily="18" charset="0"/>
                        </a:rPr>
                        <m:t>𝒌</m:t>
                      </m:r>
                      <m:r>
                        <a:rPr lang="en-NZ" sz="1800" b="1" i="1" smtClean="0">
                          <a:latin typeface="Cambria Math" panose="02040503050406030204" pitchFamily="18" charset="0"/>
                        </a:rPr>
                        <m:t>/</m:t>
                      </m:r>
                      <m:r>
                        <a:rPr lang="en-NZ" sz="1800" b="1" i="1" smtClean="0">
                          <a:latin typeface="Cambria Math" panose="02040503050406030204" pitchFamily="18" charset="0"/>
                        </a:rPr>
                        <m:t>𝒏</m:t>
                      </m:r>
                      <m:r>
                        <a:rPr lang="en-NZ" sz="1800" b="1" i="1" smtClean="0">
                          <a:latin typeface="Cambria Math" panose="02040503050406030204" pitchFamily="18" charset="0"/>
                        </a:rPr>
                        <m:t> </m:t>
                      </m:r>
                      <m:r>
                        <m:rPr>
                          <m:nor/>
                        </m:rPr>
                        <a:rPr lang="en-NZ" sz="1800" b="1">
                          <a:latin typeface="Cambria Math" panose="02040503050406030204" pitchFamily="18" charset="0"/>
                        </a:rPr>
                        <m:t>say</m:t>
                      </m:r>
                      <m:r>
                        <m:rPr>
                          <m:nor/>
                        </m:rPr>
                        <a:rPr lang="en-NZ" sz="1800" b="1">
                          <a:latin typeface="Cambria Math" panose="02040503050406030204" pitchFamily="18" charset="0"/>
                        </a:rPr>
                        <m:t> </m:t>
                      </m:r>
                      <m:r>
                        <m:rPr>
                          <m:nor/>
                        </m:rPr>
                        <a:rPr lang="en-NZ" sz="1800" b="1">
                          <a:latin typeface="Cambria Math" panose="02040503050406030204" pitchFamily="18" charset="0"/>
                        </a:rPr>
                        <m:t>Bird</m:t>
                      </m:r>
                      <m:r>
                        <m:rPr>
                          <m:nor/>
                        </m:rPr>
                        <a:rPr lang="en-NZ" sz="1800" b="1">
                          <a:latin typeface="Cambria Math" panose="02040503050406030204" pitchFamily="18" charset="0"/>
                        </a:rPr>
                        <m:t>) = </m:t>
                      </m:r>
                      <m:f>
                        <m:fPr>
                          <m:ctrlPr>
                            <a:rPr lang="en-NZ" sz="1800" b="1" i="1">
                              <a:latin typeface="Cambria Math" panose="02040503050406030204" pitchFamily="18" charset="0"/>
                            </a:rPr>
                          </m:ctrlPr>
                        </m:fPr>
                        <m:num>
                          <m:r>
                            <m:rPr>
                              <m:nor/>
                            </m:rPr>
                            <a:rPr lang="en-NZ" sz="1800" b="1" smtClean="0">
                              <a:solidFill>
                                <a:schemeClr val="bg1">
                                  <a:lumMod val="75000"/>
                                </a:schemeClr>
                              </a:solidFill>
                              <a:latin typeface="Cambria Math" panose="02040503050406030204" pitchFamily="18" charset="0"/>
                            </a:rPr>
                            <m:t>Pr</m:t>
                          </m:r>
                          <m:r>
                            <m:rPr>
                              <m:nor/>
                            </m:rPr>
                            <a:rPr lang="en-NZ" sz="1800" b="1" smtClean="0">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𝒌</m:t>
                          </m:r>
                          <m:r>
                            <a:rPr lang="en-NZ" sz="1800" b="1" i="1" smtClean="0">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𝒏</m:t>
                          </m:r>
                          <m:r>
                            <a:rPr lang="en-NZ" sz="1800" b="1" i="1" smtClean="0">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say</m:t>
                          </m:r>
                          <m:r>
                            <m:rPr>
                              <m:nor/>
                            </m:rPr>
                            <a:rPr lang="en-NZ" sz="1800" b="1">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Bird</m:t>
                          </m:r>
                          <m:r>
                            <m:rPr>
                              <m:nor/>
                            </m:rPr>
                            <a:rPr lang="en-NZ" sz="1800" b="1">
                              <a:solidFill>
                                <a:schemeClr val="bg1">
                                  <a:lumMod val="75000"/>
                                </a:schemeClr>
                              </a:solidFill>
                              <a:latin typeface="Cambria Math" panose="02040503050406030204" pitchFamily="18" charset="0"/>
                            </a:rPr>
                            <m:t>|</m:t>
                          </m:r>
                          <m:r>
                            <m:rPr>
                              <m:nor/>
                            </m:rPr>
                            <a:rPr lang="en-NZ" sz="1800" b="1">
                              <a:solidFill>
                                <a:schemeClr val="bg1">
                                  <a:lumMod val="75000"/>
                                </a:schemeClr>
                              </a:solidFill>
                              <a:latin typeface="Cambria Math" panose="02040503050406030204" pitchFamily="18" charset="0"/>
                            </a:rPr>
                            <m:t>Bird</m:t>
                          </m:r>
                          <m:r>
                            <m:rPr>
                              <m:nor/>
                            </m:rPr>
                            <a:rPr lang="en-NZ" sz="1800" b="1">
                              <a:solidFill>
                                <a:schemeClr val="bg1">
                                  <a:lumMod val="75000"/>
                                </a:schemeClr>
                              </a:solidFill>
                              <a:latin typeface="Cambria Math" panose="02040503050406030204" pitchFamily="18" charset="0"/>
                            </a:rPr>
                            <m:t>)</m:t>
                          </m:r>
                          <m:r>
                            <a:rPr lang="en-NZ" sz="1800" b="1" i="1" smtClean="0">
                              <a:latin typeface="Cambria Math" panose="02040503050406030204" pitchFamily="18" charset="0"/>
                              <a:ea typeface="Cambria Math" panose="02040503050406030204" pitchFamily="18" charset="0"/>
                            </a:rPr>
                            <m:t>∙</m:t>
                          </m:r>
                          <m:r>
                            <m:rPr>
                              <m:nor/>
                            </m:rPr>
                            <a:rPr lang="en-NZ" sz="1800" b="1" smtClean="0">
                              <a:solidFill>
                                <a:srgbClr val="FF0000"/>
                              </a:solidFill>
                              <a:latin typeface="Cambria Math" panose="02040503050406030204" pitchFamily="18" charset="0"/>
                              <a:ea typeface="Cambria Math" panose="02040503050406030204" pitchFamily="18" charset="0"/>
                            </a:rPr>
                            <m:t>Pr</m:t>
                          </m:r>
                          <m:r>
                            <m:rPr>
                              <m:nor/>
                            </m:rPr>
                            <a:rPr lang="en-NZ" sz="1800" b="1" smtClean="0">
                              <a:solidFill>
                                <a:srgbClr val="FF0000"/>
                              </a:solidFill>
                              <a:latin typeface="Cambria Math" panose="02040503050406030204" pitchFamily="18" charset="0"/>
                              <a:ea typeface="Cambria Math" panose="02040503050406030204" pitchFamily="18" charset="0"/>
                            </a:rPr>
                            <m:t>(</m:t>
                          </m:r>
                          <m:r>
                            <m:rPr>
                              <m:nor/>
                            </m:rPr>
                            <a:rPr lang="en-NZ" sz="1800" b="1" smtClean="0">
                              <a:solidFill>
                                <a:srgbClr val="FF0000"/>
                              </a:solidFill>
                              <a:latin typeface="Cambria Math" panose="02040503050406030204" pitchFamily="18" charset="0"/>
                              <a:ea typeface="Cambria Math" panose="02040503050406030204" pitchFamily="18" charset="0"/>
                            </a:rPr>
                            <m:t>Bird</m:t>
                          </m:r>
                          <m:r>
                            <m:rPr>
                              <m:nor/>
                            </m:rPr>
                            <a:rPr lang="en-NZ" sz="1800" b="1" smtClean="0">
                              <a:solidFill>
                                <a:srgbClr val="FF0000"/>
                              </a:solidFill>
                              <a:latin typeface="Cambria Math" panose="02040503050406030204" pitchFamily="18" charset="0"/>
                              <a:ea typeface="Cambria Math" panose="02040503050406030204" pitchFamily="18" charset="0"/>
                            </a:rPr>
                            <m:t>)</m:t>
                          </m:r>
                        </m:num>
                        <m:den>
                          <m:r>
                            <m:rPr>
                              <m:nor/>
                            </m:rPr>
                            <a:rPr lang="en-NZ" sz="1800" b="1" smtClean="0">
                              <a:solidFill>
                                <a:schemeClr val="bg1">
                                  <a:lumMod val="75000"/>
                                </a:schemeClr>
                              </a:solidFill>
                              <a:latin typeface="Cambria Math" panose="02040503050406030204" pitchFamily="18" charset="0"/>
                            </a:rPr>
                            <m:t>Pr</m:t>
                          </m:r>
                          <m:r>
                            <m:rPr>
                              <m:nor/>
                            </m:rPr>
                            <a:rPr lang="en-NZ" sz="1800" b="1" smtClean="0">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𝒌</m:t>
                          </m:r>
                          <m:r>
                            <a:rPr lang="en-NZ" sz="1800" b="1" i="1" smtClean="0">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𝒏</m:t>
                          </m:r>
                          <m:r>
                            <a:rPr lang="en-NZ" sz="1800" b="1" i="1" smtClean="0">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say</m:t>
                          </m:r>
                          <m:r>
                            <m:rPr>
                              <m:nor/>
                            </m:rPr>
                            <a:rPr lang="en-NZ" sz="1800" b="1">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Bird</m:t>
                          </m:r>
                          <m:r>
                            <m:rPr>
                              <m:nor/>
                            </m:rPr>
                            <a:rPr lang="en-NZ" sz="1800" b="1">
                              <a:solidFill>
                                <a:schemeClr val="bg1">
                                  <a:lumMod val="75000"/>
                                </a:schemeClr>
                              </a:solidFill>
                              <a:latin typeface="Cambria Math" panose="02040503050406030204" pitchFamily="18" charset="0"/>
                            </a:rPr>
                            <m:t>|</m:t>
                          </m:r>
                          <m:r>
                            <m:rPr>
                              <m:nor/>
                            </m:rPr>
                            <a:rPr lang="en-NZ" sz="1800" b="1">
                              <a:solidFill>
                                <a:schemeClr val="bg1">
                                  <a:lumMod val="75000"/>
                                </a:schemeClr>
                              </a:solidFill>
                              <a:latin typeface="Cambria Math" panose="02040503050406030204" pitchFamily="18" charset="0"/>
                            </a:rPr>
                            <m:t>Bird</m:t>
                          </m:r>
                          <m:r>
                            <m:rPr>
                              <m:nor/>
                            </m:rPr>
                            <a:rPr lang="en-NZ" sz="1800" b="1">
                              <a:solidFill>
                                <a:schemeClr val="bg1">
                                  <a:lumMod val="75000"/>
                                </a:schemeClr>
                              </a:solidFill>
                              <a:latin typeface="Cambria Math" panose="02040503050406030204" pitchFamily="18" charset="0"/>
                            </a:rPr>
                            <m:t>)</m:t>
                          </m:r>
                          <m:r>
                            <a:rPr lang="en-NZ" sz="1800" b="1" i="1" smtClean="0">
                              <a:latin typeface="Cambria Math" panose="02040503050406030204" pitchFamily="18" charset="0"/>
                              <a:ea typeface="Cambria Math" panose="02040503050406030204" pitchFamily="18" charset="0"/>
                            </a:rPr>
                            <m:t>∙</m:t>
                          </m:r>
                          <m:r>
                            <m:rPr>
                              <m:nor/>
                            </m:rPr>
                            <a:rPr lang="en-NZ" sz="1800" b="1" smtClean="0">
                              <a:solidFill>
                                <a:srgbClr val="FF0000"/>
                              </a:solidFill>
                              <a:latin typeface="Cambria Math" panose="02040503050406030204" pitchFamily="18" charset="0"/>
                              <a:ea typeface="Cambria Math" panose="02040503050406030204" pitchFamily="18" charset="0"/>
                            </a:rPr>
                            <m:t>Pr</m:t>
                          </m:r>
                          <m:r>
                            <m:rPr>
                              <m:nor/>
                            </m:rPr>
                            <a:rPr lang="en-NZ" sz="1800" b="1" smtClean="0">
                              <a:solidFill>
                                <a:srgbClr val="FF0000"/>
                              </a:solidFill>
                              <a:latin typeface="Cambria Math" panose="02040503050406030204" pitchFamily="18" charset="0"/>
                              <a:ea typeface="Cambria Math" panose="02040503050406030204" pitchFamily="18" charset="0"/>
                            </a:rPr>
                            <m:t>(</m:t>
                          </m:r>
                          <m:r>
                            <m:rPr>
                              <m:nor/>
                            </m:rPr>
                            <a:rPr lang="en-NZ" sz="1800" b="1" smtClean="0">
                              <a:solidFill>
                                <a:srgbClr val="FF0000"/>
                              </a:solidFill>
                              <a:latin typeface="Cambria Math" panose="02040503050406030204" pitchFamily="18" charset="0"/>
                              <a:ea typeface="Cambria Math" panose="02040503050406030204" pitchFamily="18" charset="0"/>
                            </a:rPr>
                            <m:t>Bird</m:t>
                          </m:r>
                          <m:r>
                            <m:rPr>
                              <m:nor/>
                            </m:rPr>
                            <a:rPr lang="en-NZ" sz="1800" b="1" smtClean="0">
                              <a:solidFill>
                                <a:srgbClr val="FF0000"/>
                              </a:solidFill>
                              <a:latin typeface="Cambria Math" panose="02040503050406030204" pitchFamily="18" charset="0"/>
                              <a:ea typeface="Cambria Math" panose="02040503050406030204" pitchFamily="18" charset="0"/>
                            </a:rPr>
                            <m:t>) </m:t>
                          </m:r>
                          <m:r>
                            <a:rPr lang="en-NZ" sz="1800" b="1" i="1" smtClean="0">
                              <a:latin typeface="Cambria Math" panose="02040503050406030204" pitchFamily="18" charset="0"/>
                              <a:ea typeface="Cambria Math" panose="02040503050406030204" pitchFamily="18" charset="0"/>
                            </a:rPr>
                            <m:t>+</m:t>
                          </m:r>
                          <m:r>
                            <m:rPr>
                              <m:nor/>
                            </m:rPr>
                            <a:rPr lang="en-NZ" sz="1800" b="1" smtClean="0">
                              <a:solidFill>
                                <a:schemeClr val="bg1">
                                  <a:lumMod val="75000"/>
                                </a:schemeClr>
                              </a:solidFill>
                              <a:latin typeface="Cambria Math" panose="02040503050406030204" pitchFamily="18" charset="0"/>
                            </a:rPr>
                            <m:t>Pr</m:t>
                          </m:r>
                          <m:r>
                            <m:rPr>
                              <m:nor/>
                            </m:rPr>
                            <a:rPr lang="en-NZ" sz="1800" b="1" smtClean="0">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𝒌</m:t>
                          </m:r>
                          <m:r>
                            <a:rPr lang="en-NZ" sz="1800" b="1" i="1" smtClean="0">
                              <a:solidFill>
                                <a:schemeClr val="bg1">
                                  <a:lumMod val="75000"/>
                                </a:schemeClr>
                              </a:solidFill>
                              <a:latin typeface="Cambria Math" panose="02040503050406030204" pitchFamily="18" charset="0"/>
                            </a:rPr>
                            <m:t>/</m:t>
                          </m:r>
                          <m:r>
                            <a:rPr lang="en-NZ" sz="1800" b="1" i="1" smtClean="0">
                              <a:solidFill>
                                <a:schemeClr val="bg1">
                                  <a:lumMod val="75000"/>
                                </a:schemeClr>
                              </a:solidFill>
                              <a:latin typeface="Cambria Math" panose="02040503050406030204" pitchFamily="18" charset="0"/>
                            </a:rPr>
                            <m:t>𝒏</m:t>
                          </m:r>
                          <m:r>
                            <a:rPr lang="en-NZ" sz="1800" b="1" i="1" smtClean="0">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say</m:t>
                          </m:r>
                          <m:r>
                            <m:rPr>
                              <m:nor/>
                            </m:rPr>
                            <a:rPr lang="en-NZ" sz="1800" b="1">
                              <a:solidFill>
                                <a:schemeClr val="bg1">
                                  <a:lumMod val="75000"/>
                                </a:schemeClr>
                              </a:solidFill>
                              <a:latin typeface="Cambria Math" panose="02040503050406030204" pitchFamily="18" charset="0"/>
                            </a:rPr>
                            <m:t> </m:t>
                          </m:r>
                          <m:r>
                            <m:rPr>
                              <m:nor/>
                            </m:rPr>
                            <a:rPr lang="en-NZ" sz="1800" b="1">
                              <a:solidFill>
                                <a:schemeClr val="bg1">
                                  <a:lumMod val="75000"/>
                                </a:schemeClr>
                              </a:solidFill>
                              <a:latin typeface="Cambria Math" panose="02040503050406030204" pitchFamily="18" charset="0"/>
                            </a:rPr>
                            <m:t>Bird</m:t>
                          </m:r>
                          <m:r>
                            <m:rPr>
                              <m:nor/>
                            </m:rPr>
                            <a:rPr lang="en-NZ" sz="1800" b="1">
                              <a:solidFill>
                                <a:schemeClr val="bg1">
                                  <a:lumMod val="75000"/>
                                </a:schemeClr>
                              </a:solidFill>
                              <a:latin typeface="Cambria Math" panose="02040503050406030204" pitchFamily="18" charset="0"/>
                            </a:rPr>
                            <m:t>|</m:t>
                          </m:r>
                          <m:r>
                            <m:rPr>
                              <m:nor/>
                            </m:rPr>
                            <a:rPr lang="en-NZ" sz="1800" b="1">
                              <a:solidFill>
                                <a:schemeClr val="bg1">
                                  <a:lumMod val="75000"/>
                                </a:schemeClr>
                              </a:solidFill>
                              <a:latin typeface="Cambria Math" panose="02040503050406030204" pitchFamily="18" charset="0"/>
                            </a:rPr>
                            <m:t>Plane</m:t>
                          </m:r>
                          <m:r>
                            <m:rPr>
                              <m:nor/>
                            </m:rPr>
                            <a:rPr lang="en-NZ" sz="1800" b="1">
                              <a:solidFill>
                                <a:schemeClr val="bg1">
                                  <a:lumMod val="75000"/>
                                </a:schemeClr>
                              </a:solidFill>
                              <a:latin typeface="Cambria Math" panose="02040503050406030204" pitchFamily="18" charset="0"/>
                            </a:rPr>
                            <m:t>)</m:t>
                          </m:r>
                          <m:r>
                            <a:rPr lang="en-NZ" sz="1800" b="1" i="1" smtClean="0">
                              <a:latin typeface="Cambria Math" panose="02040503050406030204" pitchFamily="18" charset="0"/>
                              <a:ea typeface="Cambria Math" panose="02040503050406030204" pitchFamily="18" charset="0"/>
                            </a:rPr>
                            <m:t>∙</m:t>
                          </m:r>
                          <m:r>
                            <m:rPr>
                              <m:nor/>
                            </m:rPr>
                            <a:rPr lang="en-NZ" sz="1800" b="1" smtClean="0">
                              <a:solidFill>
                                <a:srgbClr val="FF0000"/>
                              </a:solidFill>
                              <a:latin typeface="Cambria Math" panose="02040503050406030204" pitchFamily="18" charset="0"/>
                              <a:ea typeface="Cambria Math" panose="02040503050406030204" pitchFamily="18" charset="0"/>
                            </a:rPr>
                            <m:t>Pr</m:t>
                          </m:r>
                          <m:r>
                            <m:rPr>
                              <m:nor/>
                            </m:rPr>
                            <a:rPr lang="en-NZ" sz="1800" b="1" smtClean="0">
                              <a:solidFill>
                                <a:srgbClr val="FF0000"/>
                              </a:solidFill>
                              <a:latin typeface="Cambria Math" panose="02040503050406030204" pitchFamily="18" charset="0"/>
                              <a:ea typeface="Cambria Math" panose="02040503050406030204" pitchFamily="18" charset="0"/>
                            </a:rPr>
                            <m:t>(</m:t>
                          </m:r>
                          <m:r>
                            <m:rPr>
                              <m:nor/>
                            </m:rPr>
                            <a:rPr lang="en-NZ" sz="1800" b="1" smtClean="0">
                              <a:solidFill>
                                <a:srgbClr val="FF0000"/>
                              </a:solidFill>
                              <a:latin typeface="Cambria Math" panose="02040503050406030204" pitchFamily="18" charset="0"/>
                              <a:ea typeface="Cambria Math" panose="02040503050406030204" pitchFamily="18" charset="0"/>
                            </a:rPr>
                            <m:t>Plane</m:t>
                          </m:r>
                          <m:r>
                            <m:rPr>
                              <m:nor/>
                            </m:rPr>
                            <a:rPr lang="en-NZ" sz="1800" b="1" smtClean="0">
                              <a:solidFill>
                                <a:srgbClr val="FF0000"/>
                              </a:solidFill>
                              <a:latin typeface="Cambria Math" panose="02040503050406030204" pitchFamily="18" charset="0"/>
                              <a:ea typeface="Cambria Math" panose="02040503050406030204" pitchFamily="18" charset="0"/>
                            </a:rPr>
                            <m:t>)</m:t>
                          </m:r>
                        </m:den>
                      </m:f>
                    </m:oMath>
                  </m:oMathPara>
                </a14:m>
                <a:endParaRPr lang="en-NZ" sz="2000" b="1" dirty="0"/>
              </a:p>
            </p:txBody>
          </p:sp>
        </mc:Choice>
        <mc:Fallback xmlns="">
          <p:sp>
            <p:nvSpPr>
              <p:cNvPr id="3" name="Content Placeholder 2">
                <a:extLst>
                  <a:ext uri="{FF2B5EF4-FFF2-40B4-BE49-F238E27FC236}">
                    <a16:creationId xmlns:a16="http://schemas.microsoft.com/office/drawing/2014/main" id="{2C26C975-1077-4A9C-A6DC-013F12991996}"/>
                  </a:ext>
                </a:extLst>
              </p:cNvPr>
              <p:cNvSpPr>
                <a:spLocks noGrp="1" noRot="1" noChangeAspect="1" noMove="1" noResize="1" noEditPoints="1" noAdjustHandles="1" noChangeArrowheads="1" noChangeShapeType="1" noTextEdit="1"/>
              </p:cNvSpPr>
              <p:nvPr>
                <p:ph sz="half" idx="1"/>
              </p:nvPr>
            </p:nvSpPr>
            <p:spPr>
              <a:xfrm>
                <a:off x="1263102" y="4042209"/>
                <a:ext cx="9665796" cy="1149136"/>
              </a:xfrm>
              <a:blipFill>
                <a:blip r:embed="rId3"/>
                <a:stretch>
                  <a:fillRect/>
                </a:stretch>
              </a:blipFill>
            </p:spPr>
            <p:txBody>
              <a:bodyPr/>
              <a:lstStyle/>
              <a:p>
                <a:r>
                  <a:rPr lang="en-NZ">
                    <a:noFill/>
                  </a:rPr>
                  <a:t> </a:t>
                </a:r>
              </a:p>
            </p:txBody>
          </p:sp>
        </mc:Fallback>
      </mc:AlternateContent>
      <p:pic>
        <p:nvPicPr>
          <p:cNvPr id="8" name="Picture 7">
            <a:extLst>
              <a:ext uri="{FF2B5EF4-FFF2-40B4-BE49-F238E27FC236}">
                <a16:creationId xmlns:a16="http://schemas.microsoft.com/office/drawing/2014/main" id="{501680BD-EB2A-4EF0-9899-6616F297E9DC}"/>
              </a:ext>
            </a:extLst>
          </p:cNvPr>
          <p:cNvPicPr>
            <a:picLocks noChangeAspect="1"/>
          </p:cNvPicPr>
          <p:nvPr/>
        </p:nvPicPr>
        <p:blipFill>
          <a:blip r:embed="rId4"/>
          <a:stretch>
            <a:fillRect/>
          </a:stretch>
        </p:blipFill>
        <p:spPr>
          <a:xfrm>
            <a:off x="7880071" y="0"/>
            <a:ext cx="4101397" cy="3298234"/>
          </a:xfrm>
          <a:prstGeom prst="rect">
            <a:avLst/>
          </a:prstGeom>
        </p:spPr>
      </p:pic>
    </p:spTree>
    <p:extLst>
      <p:ext uri="{BB962C8B-B14F-4D97-AF65-F5344CB8AC3E}">
        <p14:creationId xmlns:p14="http://schemas.microsoft.com/office/powerpoint/2010/main" val="315727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E83D-18F5-4CC1-A931-E2F60445674B}"/>
              </a:ext>
            </a:extLst>
          </p:cNvPr>
          <p:cNvSpPr>
            <a:spLocks noGrp="1"/>
          </p:cNvSpPr>
          <p:nvPr>
            <p:ph type="title"/>
          </p:nvPr>
        </p:nvSpPr>
        <p:spPr/>
        <p:txBody>
          <a:bodyPr/>
          <a:lstStyle/>
          <a:p>
            <a:r>
              <a:rPr lang="en-NZ" dirty="0"/>
              <a:t>Bayes’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26C975-1077-4A9C-A6DC-013F12991996}"/>
                  </a:ext>
                </a:extLst>
              </p:cNvPr>
              <p:cNvSpPr>
                <a:spLocks noGrp="1"/>
              </p:cNvSpPr>
              <p:nvPr>
                <p:ph sz="half" idx="1"/>
              </p:nvPr>
            </p:nvSpPr>
            <p:spPr>
              <a:xfrm>
                <a:off x="1263102" y="4277879"/>
                <a:ext cx="9665796" cy="1149136"/>
              </a:xfrm>
            </p:spPr>
            <p:txBody>
              <a:bodyPr>
                <a:normAutofit/>
              </a:bodyPr>
              <a:lstStyle/>
              <a:p>
                <a:pPr marL="0" indent="0">
                  <a:buNone/>
                </a:pPr>
                <a:endParaRPr lang="en-NZ" sz="1800" b="1"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nor/>
                        </m:rPr>
                        <a:rPr lang="en-NZ" sz="1800" b="1">
                          <a:solidFill>
                            <a:schemeClr val="tx1"/>
                          </a:solidFill>
                          <a:latin typeface="Cambria Math" panose="02040503050406030204" pitchFamily="18" charset="0"/>
                        </a:rPr>
                        <m:t>Pr</m:t>
                      </m:r>
                      <m:r>
                        <m:rPr>
                          <m:nor/>
                        </m:rPr>
                        <a:rPr lang="en-NZ" sz="1800" b="1">
                          <a:solidFill>
                            <a:schemeClr val="tx1"/>
                          </a:solidFill>
                          <a:latin typeface="Cambria Math" panose="02040503050406030204" pitchFamily="18" charset="0"/>
                        </a:rPr>
                        <m:t>(</m:t>
                      </m:r>
                      <m:r>
                        <m:rPr>
                          <m:nor/>
                        </m:rPr>
                        <a:rPr lang="en-NZ" sz="1800" b="1">
                          <a:solidFill>
                            <a:schemeClr val="tx1"/>
                          </a:solidFill>
                          <a:latin typeface="Cambria Math" panose="02040503050406030204" pitchFamily="18" charset="0"/>
                        </a:rPr>
                        <m:t>Bird</m:t>
                      </m:r>
                      <m:r>
                        <m:rPr>
                          <m:nor/>
                        </m:rPr>
                        <a:rPr lang="en-NZ" sz="1800" b="1">
                          <a:solidFill>
                            <a:schemeClr val="tx1"/>
                          </a:solidFill>
                          <a:latin typeface="Cambria Math" panose="02040503050406030204" pitchFamily="18" charset="0"/>
                        </a:rPr>
                        <m:t> | </m:t>
                      </m:r>
                      <m:r>
                        <a:rPr lang="en-NZ" sz="1800" b="1" i="1" smtClean="0">
                          <a:solidFill>
                            <a:schemeClr val="tx1"/>
                          </a:solidFill>
                          <a:latin typeface="Cambria Math" panose="02040503050406030204" pitchFamily="18" charset="0"/>
                        </a:rPr>
                        <m:t>𝒌</m:t>
                      </m:r>
                      <m:r>
                        <a:rPr lang="en-NZ" sz="1800" b="1" i="1" smtClean="0">
                          <a:solidFill>
                            <a:schemeClr val="tx1"/>
                          </a:solidFill>
                          <a:latin typeface="Cambria Math" panose="02040503050406030204" pitchFamily="18" charset="0"/>
                        </a:rPr>
                        <m:t>/</m:t>
                      </m:r>
                      <m:r>
                        <a:rPr lang="en-NZ" sz="1800" b="1" i="1" smtClean="0">
                          <a:solidFill>
                            <a:schemeClr val="tx1"/>
                          </a:solidFill>
                          <a:latin typeface="Cambria Math" panose="02040503050406030204" pitchFamily="18" charset="0"/>
                        </a:rPr>
                        <m:t>𝒏</m:t>
                      </m:r>
                      <m:r>
                        <a:rPr lang="en-NZ" sz="1800" b="1" i="1" smtClean="0">
                          <a:solidFill>
                            <a:schemeClr val="tx1"/>
                          </a:solidFill>
                          <a:latin typeface="Cambria Math" panose="02040503050406030204" pitchFamily="18" charset="0"/>
                        </a:rPr>
                        <m:t> </m:t>
                      </m:r>
                      <m:r>
                        <m:rPr>
                          <m:nor/>
                        </m:rPr>
                        <a:rPr lang="en-NZ" sz="1800" b="1">
                          <a:solidFill>
                            <a:schemeClr val="tx1"/>
                          </a:solidFill>
                          <a:latin typeface="Cambria Math" panose="02040503050406030204" pitchFamily="18" charset="0"/>
                        </a:rPr>
                        <m:t>say</m:t>
                      </m:r>
                      <m:r>
                        <m:rPr>
                          <m:nor/>
                        </m:rPr>
                        <a:rPr lang="en-NZ" sz="1800" b="1">
                          <a:solidFill>
                            <a:schemeClr val="tx1"/>
                          </a:solidFill>
                          <a:latin typeface="Cambria Math" panose="02040503050406030204" pitchFamily="18" charset="0"/>
                        </a:rPr>
                        <m:t> </m:t>
                      </m:r>
                      <m:r>
                        <m:rPr>
                          <m:nor/>
                        </m:rPr>
                        <a:rPr lang="en-NZ" sz="1800" b="1">
                          <a:solidFill>
                            <a:schemeClr val="tx1"/>
                          </a:solidFill>
                          <a:latin typeface="Cambria Math" panose="02040503050406030204" pitchFamily="18" charset="0"/>
                        </a:rPr>
                        <m:t>Bird</m:t>
                      </m:r>
                      <m:r>
                        <m:rPr>
                          <m:nor/>
                        </m:rPr>
                        <a:rPr lang="en-NZ" sz="1800" b="1">
                          <a:solidFill>
                            <a:schemeClr val="tx1"/>
                          </a:solidFill>
                          <a:latin typeface="Cambria Math" panose="02040503050406030204" pitchFamily="18" charset="0"/>
                        </a:rPr>
                        <m:t>) = </m:t>
                      </m:r>
                      <m:f>
                        <m:fPr>
                          <m:ctrlPr>
                            <a:rPr lang="en-NZ" sz="1800" b="1" i="1">
                              <a:solidFill>
                                <a:schemeClr val="tx1"/>
                              </a:solidFill>
                              <a:latin typeface="Cambria Math" panose="02040503050406030204" pitchFamily="18" charset="0"/>
                            </a:rPr>
                          </m:ctrlPr>
                        </m:fPr>
                        <m:num>
                          <m:r>
                            <m:rPr>
                              <m:nor/>
                            </m:rPr>
                            <a:rPr lang="en-NZ" sz="1800" b="1" smtClean="0">
                              <a:solidFill>
                                <a:srgbClr val="FF0000"/>
                              </a:solidFill>
                              <a:latin typeface="Cambria Math" panose="02040503050406030204" pitchFamily="18" charset="0"/>
                            </a:rPr>
                            <m:t>Pr</m:t>
                          </m:r>
                          <m:r>
                            <m:rPr>
                              <m:nor/>
                            </m:rPr>
                            <a:rPr lang="en-NZ" sz="1800" b="1" smtClean="0">
                              <a:solidFill>
                                <a:srgbClr val="FF0000"/>
                              </a:solidFill>
                              <a:latin typeface="Cambria Math" panose="02040503050406030204" pitchFamily="18" charset="0"/>
                            </a:rPr>
                            <m:t>(</m:t>
                          </m:r>
                          <m:r>
                            <a:rPr lang="en-NZ" sz="1800" b="1" i="1" smtClean="0">
                              <a:solidFill>
                                <a:srgbClr val="FF0000"/>
                              </a:solidFill>
                              <a:latin typeface="Cambria Math" panose="02040503050406030204" pitchFamily="18" charset="0"/>
                            </a:rPr>
                            <m:t>𝒌</m:t>
                          </m:r>
                          <m:r>
                            <a:rPr lang="en-NZ" sz="1800" b="1" i="1" smtClean="0">
                              <a:solidFill>
                                <a:srgbClr val="FF0000"/>
                              </a:solidFill>
                              <a:latin typeface="Cambria Math" panose="02040503050406030204" pitchFamily="18" charset="0"/>
                            </a:rPr>
                            <m:t>/</m:t>
                          </m:r>
                          <m:r>
                            <a:rPr lang="en-NZ" sz="1800" b="1" i="1" smtClean="0">
                              <a:solidFill>
                                <a:srgbClr val="FF0000"/>
                              </a:solidFill>
                              <a:latin typeface="Cambria Math" panose="02040503050406030204" pitchFamily="18" charset="0"/>
                            </a:rPr>
                            <m:t>𝒏</m:t>
                          </m:r>
                          <m:r>
                            <a:rPr lang="en-NZ" sz="1800" b="1" i="1" smtClean="0">
                              <a:solidFill>
                                <a:srgbClr val="FF0000"/>
                              </a:solidFill>
                              <a:latin typeface="Cambria Math" panose="02040503050406030204" pitchFamily="18" charset="0"/>
                            </a:rPr>
                            <m:t> </m:t>
                          </m:r>
                          <m:r>
                            <m:rPr>
                              <m:nor/>
                            </m:rPr>
                            <a:rPr lang="en-NZ" sz="1800" b="1">
                              <a:solidFill>
                                <a:srgbClr val="FF0000"/>
                              </a:solidFill>
                              <a:latin typeface="Cambria Math" panose="02040503050406030204" pitchFamily="18" charset="0"/>
                            </a:rPr>
                            <m:t>say</m:t>
                          </m:r>
                          <m:r>
                            <m:rPr>
                              <m:nor/>
                            </m:rPr>
                            <a:rPr lang="en-NZ" sz="1800" b="1">
                              <a:solidFill>
                                <a:srgbClr val="FF0000"/>
                              </a:solidFill>
                              <a:latin typeface="Cambria Math" panose="02040503050406030204" pitchFamily="18" charset="0"/>
                            </a:rPr>
                            <m:t> </m:t>
                          </m:r>
                          <m:r>
                            <m:rPr>
                              <m:nor/>
                            </m:rPr>
                            <a:rPr lang="en-NZ" sz="1800" b="1">
                              <a:solidFill>
                                <a:srgbClr val="FF0000"/>
                              </a:solidFill>
                              <a:latin typeface="Cambria Math" panose="02040503050406030204" pitchFamily="18" charset="0"/>
                            </a:rPr>
                            <m:t>Bird</m:t>
                          </m:r>
                          <m:r>
                            <m:rPr>
                              <m:nor/>
                            </m:rPr>
                            <a:rPr lang="en-NZ" sz="1800" b="1">
                              <a:solidFill>
                                <a:srgbClr val="FF0000"/>
                              </a:solidFill>
                              <a:latin typeface="Cambria Math" panose="02040503050406030204" pitchFamily="18" charset="0"/>
                            </a:rPr>
                            <m:t>|</m:t>
                          </m:r>
                          <m:r>
                            <m:rPr>
                              <m:nor/>
                            </m:rPr>
                            <a:rPr lang="en-NZ" sz="1800" b="1">
                              <a:solidFill>
                                <a:srgbClr val="FF0000"/>
                              </a:solidFill>
                              <a:latin typeface="Cambria Math" panose="02040503050406030204" pitchFamily="18" charset="0"/>
                            </a:rPr>
                            <m:t>Bird</m:t>
                          </m:r>
                          <m:r>
                            <m:rPr>
                              <m:nor/>
                            </m:rPr>
                            <a:rPr lang="en-NZ" sz="1800" b="1">
                              <a:solidFill>
                                <a:srgbClr val="FF0000"/>
                              </a:solidFill>
                              <a:latin typeface="Cambria Math" panose="02040503050406030204" pitchFamily="18" charset="0"/>
                            </a:rPr>
                            <m:t>)</m:t>
                          </m:r>
                          <m:r>
                            <a:rPr lang="en-NZ" sz="1800" b="1" i="1" smtClean="0">
                              <a:solidFill>
                                <a:schemeClr val="tx1"/>
                              </a:solidFill>
                              <a:latin typeface="Cambria Math" panose="02040503050406030204" pitchFamily="18" charset="0"/>
                              <a:ea typeface="Cambria Math" panose="02040503050406030204" pitchFamily="18" charset="0"/>
                            </a:rPr>
                            <m:t>∙</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Pr</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Bird</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m:t>
                          </m:r>
                        </m:num>
                        <m:den>
                          <m:r>
                            <m:rPr>
                              <m:nor/>
                            </m:rPr>
                            <a:rPr lang="en-NZ" sz="1800" b="1" smtClean="0">
                              <a:solidFill>
                                <a:srgbClr val="FF0000"/>
                              </a:solidFill>
                              <a:latin typeface="Cambria Math" panose="02040503050406030204" pitchFamily="18" charset="0"/>
                            </a:rPr>
                            <m:t>Pr</m:t>
                          </m:r>
                          <m:r>
                            <m:rPr>
                              <m:nor/>
                            </m:rPr>
                            <a:rPr lang="en-NZ" sz="1800" b="1" smtClean="0">
                              <a:solidFill>
                                <a:srgbClr val="FF0000"/>
                              </a:solidFill>
                              <a:latin typeface="Cambria Math" panose="02040503050406030204" pitchFamily="18" charset="0"/>
                            </a:rPr>
                            <m:t>(</m:t>
                          </m:r>
                          <m:r>
                            <a:rPr lang="en-NZ" sz="1800" b="1" i="1" smtClean="0">
                              <a:solidFill>
                                <a:srgbClr val="FF0000"/>
                              </a:solidFill>
                              <a:latin typeface="Cambria Math" panose="02040503050406030204" pitchFamily="18" charset="0"/>
                            </a:rPr>
                            <m:t>𝒌</m:t>
                          </m:r>
                          <m:r>
                            <a:rPr lang="en-NZ" sz="1800" b="1" i="1" smtClean="0">
                              <a:solidFill>
                                <a:srgbClr val="FF0000"/>
                              </a:solidFill>
                              <a:latin typeface="Cambria Math" panose="02040503050406030204" pitchFamily="18" charset="0"/>
                            </a:rPr>
                            <m:t>/</m:t>
                          </m:r>
                          <m:r>
                            <a:rPr lang="en-NZ" sz="1800" b="1" i="1" smtClean="0">
                              <a:solidFill>
                                <a:srgbClr val="FF0000"/>
                              </a:solidFill>
                              <a:latin typeface="Cambria Math" panose="02040503050406030204" pitchFamily="18" charset="0"/>
                            </a:rPr>
                            <m:t>𝒏</m:t>
                          </m:r>
                          <m:r>
                            <a:rPr lang="en-NZ" sz="1800" b="1" i="1" smtClean="0">
                              <a:solidFill>
                                <a:srgbClr val="FF0000"/>
                              </a:solidFill>
                              <a:latin typeface="Cambria Math" panose="02040503050406030204" pitchFamily="18" charset="0"/>
                            </a:rPr>
                            <m:t> </m:t>
                          </m:r>
                          <m:r>
                            <m:rPr>
                              <m:nor/>
                            </m:rPr>
                            <a:rPr lang="en-NZ" sz="1800" b="1">
                              <a:solidFill>
                                <a:srgbClr val="FF0000"/>
                              </a:solidFill>
                              <a:latin typeface="Cambria Math" panose="02040503050406030204" pitchFamily="18" charset="0"/>
                            </a:rPr>
                            <m:t>say</m:t>
                          </m:r>
                          <m:r>
                            <m:rPr>
                              <m:nor/>
                            </m:rPr>
                            <a:rPr lang="en-NZ" sz="1800" b="1">
                              <a:solidFill>
                                <a:srgbClr val="FF0000"/>
                              </a:solidFill>
                              <a:latin typeface="Cambria Math" panose="02040503050406030204" pitchFamily="18" charset="0"/>
                            </a:rPr>
                            <m:t> </m:t>
                          </m:r>
                          <m:r>
                            <m:rPr>
                              <m:nor/>
                            </m:rPr>
                            <a:rPr lang="en-NZ" sz="1800" b="1">
                              <a:solidFill>
                                <a:srgbClr val="FF0000"/>
                              </a:solidFill>
                              <a:latin typeface="Cambria Math" panose="02040503050406030204" pitchFamily="18" charset="0"/>
                            </a:rPr>
                            <m:t>Bird</m:t>
                          </m:r>
                          <m:r>
                            <m:rPr>
                              <m:nor/>
                            </m:rPr>
                            <a:rPr lang="en-NZ" sz="1800" b="1">
                              <a:solidFill>
                                <a:srgbClr val="FF0000"/>
                              </a:solidFill>
                              <a:latin typeface="Cambria Math" panose="02040503050406030204" pitchFamily="18" charset="0"/>
                            </a:rPr>
                            <m:t>|</m:t>
                          </m:r>
                          <m:r>
                            <m:rPr>
                              <m:nor/>
                            </m:rPr>
                            <a:rPr lang="en-NZ" sz="1800" b="1">
                              <a:solidFill>
                                <a:srgbClr val="FF0000"/>
                              </a:solidFill>
                              <a:latin typeface="Cambria Math" panose="02040503050406030204" pitchFamily="18" charset="0"/>
                            </a:rPr>
                            <m:t>Bird</m:t>
                          </m:r>
                          <m:r>
                            <m:rPr>
                              <m:nor/>
                            </m:rPr>
                            <a:rPr lang="en-NZ" sz="1800" b="1">
                              <a:solidFill>
                                <a:srgbClr val="FF0000"/>
                              </a:solidFill>
                              <a:latin typeface="Cambria Math" panose="02040503050406030204" pitchFamily="18" charset="0"/>
                            </a:rPr>
                            <m:t>)</m:t>
                          </m:r>
                          <m:r>
                            <a:rPr lang="en-NZ" sz="1800" b="1" i="1" smtClean="0">
                              <a:solidFill>
                                <a:schemeClr val="tx1"/>
                              </a:solidFill>
                              <a:latin typeface="Cambria Math" panose="02040503050406030204" pitchFamily="18" charset="0"/>
                              <a:ea typeface="Cambria Math" panose="02040503050406030204" pitchFamily="18" charset="0"/>
                            </a:rPr>
                            <m:t>∙</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Pr</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Bird</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 </m:t>
                          </m:r>
                          <m:r>
                            <a:rPr lang="en-NZ" sz="1800" b="1" i="1" smtClean="0">
                              <a:solidFill>
                                <a:schemeClr val="tx1"/>
                              </a:solidFill>
                              <a:latin typeface="Cambria Math" panose="02040503050406030204" pitchFamily="18" charset="0"/>
                              <a:ea typeface="Cambria Math" panose="02040503050406030204" pitchFamily="18" charset="0"/>
                            </a:rPr>
                            <m:t>+</m:t>
                          </m:r>
                          <m:r>
                            <m:rPr>
                              <m:nor/>
                            </m:rPr>
                            <a:rPr lang="en-NZ" sz="1800" b="1" smtClean="0">
                              <a:solidFill>
                                <a:srgbClr val="FF0000"/>
                              </a:solidFill>
                              <a:latin typeface="Cambria Math" panose="02040503050406030204" pitchFamily="18" charset="0"/>
                            </a:rPr>
                            <m:t>Pr</m:t>
                          </m:r>
                          <m:r>
                            <m:rPr>
                              <m:nor/>
                            </m:rPr>
                            <a:rPr lang="en-NZ" sz="1800" b="1" smtClean="0">
                              <a:solidFill>
                                <a:srgbClr val="FF0000"/>
                              </a:solidFill>
                              <a:latin typeface="Cambria Math" panose="02040503050406030204" pitchFamily="18" charset="0"/>
                            </a:rPr>
                            <m:t>(</m:t>
                          </m:r>
                          <m:r>
                            <a:rPr lang="en-NZ" sz="1800" b="1" i="1" smtClean="0">
                              <a:solidFill>
                                <a:srgbClr val="FF0000"/>
                              </a:solidFill>
                              <a:latin typeface="Cambria Math" panose="02040503050406030204" pitchFamily="18" charset="0"/>
                            </a:rPr>
                            <m:t>𝒌</m:t>
                          </m:r>
                          <m:r>
                            <a:rPr lang="en-NZ" sz="1800" b="1" i="1" smtClean="0">
                              <a:solidFill>
                                <a:srgbClr val="FF0000"/>
                              </a:solidFill>
                              <a:latin typeface="Cambria Math" panose="02040503050406030204" pitchFamily="18" charset="0"/>
                            </a:rPr>
                            <m:t>/</m:t>
                          </m:r>
                          <m:r>
                            <a:rPr lang="en-NZ" sz="1800" b="1" i="1" smtClean="0">
                              <a:solidFill>
                                <a:srgbClr val="FF0000"/>
                              </a:solidFill>
                              <a:latin typeface="Cambria Math" panose="02040503050406030204" pitchFamily="18" charset="0"/>
                            </a:rPr>
                            <m:t>𝒏</m:t>
                          </m:r>
                          <m:r>
                            <a:rPr lang="en-NZ" sz="1800" b="1" i="1" smtClean="0">
                              <a:solidFill>
                                <a:srgbClr val="FF0000"/>
                              </a:solidFill>
                              <a:latin typeface="Cambria Math" panose="02040503050406030204" pitchFamily="18" charset="0"/>
                            </a:rPr>
                            <m:t> </m:t>
                          </m:r>
                          <m:r>
                            <m:rPr>
                              <m:nor/>
                            </m:rPr>
                            <a:rPr lang="en-NZ" sz="1800" b="1">
                              <a:solidFill>
                                <a:srgbClr val="FF0000"/>
                              </a:solidFill>
                              <a:latin typeface="Cambria Math" panose="02040503050406030204" pitchFamily="18" charset="0"/>
                            </a:rPr>
                            <m:t>say</m:t>
                          </m:r>
                          <m:r>
                            <m:rPr>
                              <m:nor/>
                            </m:rPr>
                            <a:rPr lang="en-NZ" sz="1800" b="1">
                              <a:solidFill>
                                <a:srgbClr val="FF0000"/>
                              </a:solidFill>
                              <a:latin typeface="Cambria Math" panose="02040503050406030204" pitchFamily="18" charset="0"/>
                            </a:rPr>
                            <m:t> </m:t>
                          </m:r>
                          <m:r>
                            <m:rPr>
                              <m:nor/>
                            </m:rPr>
                            <a:rPr lang="en-NZ" sz="1800" b="1">
                              <a:solidFill>
                                <a:srgbClr val="FF0000"/>
                              </a:solidFill>
                              <a:latin typeface="Cambria Math" panose="02040503050406030204" pitchFamily="18" charset="0"/>
                            </a:rPr>
                            <m:t>Bird</m:t>
                          </m:r>
                          <m:r>
                            <m:rPr>
                              <m:nor/>
                            </m:rPr>
                            <a:rPr lang="en-NZ" sz="1800" b="1">
                              <a:solidFill>
                                <a:srgbClr val="FF0000"/>
                              </a:solidFill>
                              <a:latin typeface="Cambria Math" panose="02040503050406030204" pitchFamily="18" charset="0"/>
                            </a:rPr>
                            <m:t>|</m:t>
                          </m:r>
                          <m:r>
                            <m:rPr>
                              <m:nor/>
                            </m:rPr>
                            <a:rPr lang="en-NZ" sz="1800" b="1">
                              <a:solidFill>
                                <a:srgbClr val="FF0000"/>
                              </a:solidFill>
                              <a:latin typeface="Cambria Math" panose="02040503050406030204" pitchFamily="18" charset="0"/>
                            </a:rPr>
                            <m:t>Plane</m:t>
                          </m:r>
                          <m:r>
                            <m:rPr>
                              <m:nor/>
                            </m:rPr>
                            <a:rPr lang="en-NZ" sz="1800" b="1">
                              <a:solidFill>
                                <a:srgbClr val="FF0000"/>
                              </a:solidFill>
                              <a:latin typeface="Cambria Math" panose="02040503050406030204" pitchFamily="18" charset="0"/>
                            </a:rPr>
                            <m:t>)</m:t>
                          </m:r>
                          <m:r>
                            <a:rPr lang="en-NZ" sz="1800" b="1" i="1" smtClean="0">
                              <a:solidFill>
                                <a:schemeClr val="tx1"/>
                              </a:solidFill>
                              <a:latin typeface="Cambria Math" panose="02040503050406030204" pitchFamily="18" charset="0"/>
                              <a:ea typeface="Cambria Math" panose="02040503050406030204" pitchFamily="18" charset="0"/>
                            </a:rPr>
                            <m:t>∙</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Pr</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Plane</m:t>
                          </m:r>
                          <m:r>
                            <m:rPr>
                              <m:nor/>
                            </m:rPr>
                            <a:rPr lang="en-NZ" sz="1800" b="1" smtClean="0">
                              <a:solidFill>
                                <a:schemeClr val="bg1">
                                  <a:lumMod val="75000"/>
                                </a:schemeClr>
                              </a:solidFill>
                              <a:latin typeface="Cambria Math" panose="02040503050406030204" pitchFamily="18" charset="0"/>
                              <a:ea typeface="Cambria Math" panose="02040503050406030204" pitchFamily="18" charset="0"/>
                            </a:rPr>
                            <m:t>)</m:t>
                          </m:r>
                        </m:den>
                      </m:f>
                    </m:oMath>
                  </m:oMathPara>
                </a14:m>
                <a:endParaRPr lang="en-NZ" sz="2000" b="1" dirty="0"/>
              </a:p>
            </p:txBody>
          </p:sp>
        </mc:Choice>
        <mc:Fallback xmlns="">
          <p:sp>
            <p:nvSpPr>
              <p:cNvPr id="3" name="Content Placeholder 2">
                <a:extLst>
                  <a:ext uri="{FF2B5EF4-FFF2-40B4-BE49-F238E27FC236}">
                    <a16:creationId xmlns:a16="http://schemas.microsoft.com/office/drawing/2014/main" id="{2C26C975-1077-4A9C-A6DC-013F12991996}"/>
                  </a:ext>
                </a:extLst>
              </p:cNvPr>
              <p:cNvSpPr>
                <a:spLocks noGrp="1" noRot="1" noChangeAspect="1" noMove="1" noResize="1" noEditPoints="1" noAdjustHandles="1" noChangeArrowheads="1" noChangeShapeType="1" noTextEdit="1"/>
              </p:cNvSpPr>
              <p:nvPr>
                <p:ph sz="half" idx="1"/>
              </p:nvPr>
            </p:nvSpPr>
            <p:spPr>
              <a:xfrm>
                <a:off x="1263102" y="4277879"/>
                <a:ext cx="9665796" cy="1149136"/>
              </a:xfrm>
              <a:blipFill>
                <a:blip r:embed="rId3"/>
                <a:stretch>
                  <a:fillRect/>
                </a:stretch>
              </a:blipFill>
            </p:spPr>
            <p:txBody>
              <a:bodyPr/>
              <a:lstStyle/>
              <a:p>
                <a:r>
                  <a:rPr lang="en-NZ">
                    <a:noFill/>
                  </a:rPr>
                  <a:t> </a:t>
                </a:r>
              </a:p>
            </p:txBody>
          </p:sp>
        </mc:Fallback>
      </mc:AlternateContent>
      <p:pic>
        <p:nvPicPr>
          <p:cNvPr id="6" name="Picture 5">
            <a:extLst>
              <a:ext uri="{FF2B5EF4-FFF2-40B4-BE49-F238E27FC236}">
                <a16:creationId xmlns:a16="http://schemas.microsoft.com/office/drawing/2014/main" id="{AF96C914-D89F-43E7-B86E-AA4B3BEBD768}"/>
              </a:ext>
            </a:extLst>
          </p:cNvPr>
          <p:cNvPicPr>
            <a:picLocks noChangeAspect="1"/>
          </p:cNvPicPr>
          <p:nvPr/>
        </p:nvPicPr>
        <p:blipFill>
          <a:blip r:embed="rId4"/>
          <a:stretch>
            <a:fillRect/>
          </a:stretch>
        </p:blipFill>
        <p:spPr>
          <a:xfrm>
            <a:off x="8207336" y="106177"/>
            <a:ext cx="3918043" cy="3117789"/>
          </a:xfrm>
          <a:prstGeom prst="rect">
            <a:avLst/>
          </a:prstGeom>
        </p:spPr>
      </p:pic>
    </p:spTree>
    <p:extLst>
      <p:ext uri="{BB962C8B-B14F-4D97-AF65-F5344CB8AC3E}">
        <p14:creationId xmlns:p14="http://schemas.microsoft.com/office/powerpoint/2010/main" val="298343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E83D-18F5-4CC1-A931-E2F60445674B}"/>
              </a:ext>
            </a:extLst>
          </p:cNvPr>
          <p:cNvSpPr>
            <a:spLocks noGrp="1"/>
          </p:cNvSpPr>
          <p:nvPr>
            <p:ph type="title"/>
          </p:nvPr>
        </p:nvSpPr>
        <p:spPr/>
        <p:txBody>
          <a:bodyPr>
            <a:normAutofit/>
          </a:bodyPr>
          <a:lstStyle/>
          <a:p>
            <a:r>
              <a:rPr lang="en-NZ" sz="4000" dirty="0"/>
              <a:t>Special case 1– all users have the same accuracy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26C975-1077-4A9C-A6DC-013F12991996}"/>
                  </a:ext>
                </a:extLst>
              </p:cNvPr>
              <p:cNvSpPr>
                <a:spLocks noGrp="1"/>
              </p:cNvSpPr>
              <p:nvPr>
                <p:ph idx="1"/>
              </p:nvPr>
            </p:nvSpPr>
            <p:spPr/>
            <p:txBody>
              <a:bodyPr>
                <a:normAutofit/>
              </a:bodyPr>
              <a:lstStyle/>
              <a:p>
                <a:pPr marL="0" indent="0">
                  <a:buNone/>
                </a:pPr>
                <a:endParaRPr lang="en-NZ" sz="1600" dirty="0"/>
              </a:p>
              <a:p>
                <a:pPr lvl="1"/>
                <a:r>
                  <a:rPr lang="en-NZ" sz="2000" dirty="0"/>
                  <a:t>Classify an image as a bird if </a:t>
                </a:r>
                <a14:m>
                  <m:oMath xmlns:m="http://schemas.openxmlformats.org/officeDocument/2006/math">
                    <m:r>
                      <m:rPr>
                        <m:nor/>
                      </m:rPr>
                      <a:rPr lang="en-NZ" sz="2000">
                        <a:latin typeface="Cambria Math" panose="02040503050406030204" pitchFamily="18" charset="0"/>
                      </a:rPr>
                      <m:t>Pr</m:t>
                    </m:r>
                    <m:r>
                      <m:rPr>
                        <m:nor/>
                      </m:rPr>
                      <a:rPr lang="en-NZ" sz="2000">
                        <a:latin typeface="Cambria Math" panose="02040503050406030204" pitchFamily="18" charset="0"/>
                      </a:rPr>
                      <m:t>(</m:t>
                    </m:r>
                    <m:r>
                      <m:rPr>
                        <m:nor/>
                      </m:rPr>
                      <a:rPr lang="en-NZ" sz="2000">
                        <a:latin typeface="Cambria Math" panose="02040503050406030204" pitchFamily="18" charset="0"/>
                      </a:rPr>
                      <m:t>Bird</m:t>
                    </m:r>
                    <m:r>
                      <m:rPr>
                        <m:nor/>
                      </m:rPr>
                      <a:rPr lang="en-NZ" sz="2000">
                        <a:latin typeface="Cambria Math" panose="02040503050406030204" pitchFamily="18" charset="0"/>
                      </a:rPr>
                      <m:t> | </m:t>
                    </m:r>
                    <m:r>
                      <a:rPr lang="en-NZ" sz="2000" i="1">
                        <a:latin typeface="Cambria Math" panose="02040503050406030204" pitchFamily="18" charset="0"/>
                      </a:rPr>
                      <m:t>𝑘</m:t>
                    </m:r>
                    <m:r>
                      <a:rPr lang="en-NZ" sz="2000" i="1">
                        <a:latin typeface="Cambria Math" panose="02040503050406030204" pitchFamily="18" charset="0"/>
                      </a:rPr>
                      <m:t>/</m:t>
                    </m:r>
                    <m:r>
                      <a:rPr lang="en-NZ" sz="2000" i="1">
                        <a:latin typeface="Cambria Math" panose="02040503050406030204" pitchFamily="18" charset="0"/>
                      </a:rPr>
                      <m:t>𝑛</m:t>
                    </m:r>
                    <m:r>
                      <a:rPr lang="en-NZ" sz="2000" i="1">
                        <a:latin typeface="Cambria Math" panose="02040503050406030204" pitchFamily="18" charset="0"/>
                      </a:rPr>
                      <m:t> </m:t>
                    </m:r>
                    <m:r>
                      <m:rPr>
                        <m:nor/>
                      </m:rPr>
                      <a:rPr lang="en-NZ" sz="2000">
                        <a:latin typeface="Cambria Math" panose="02040503050406030204" pitchFamily="18" charset="0"/>
                      </a:rPr>
                      <m:t>say</m:t>
                    </m:r>
                    <m:r>
                      <m:rPr>
                        <m:nor/>
                      </m:rPr>
                      <a:rPr lang="en-NZ" sz="2000">
                        <a:latin typeface="Cambria Math" panose="02040503050406030204" pitchFamily="18" charset="0"/>
                      </a:rPr>
                      <m:t> </m:t>
                    </m:r>
                    <m:r>
                      <m:rPr>
                        <m:nor/>
                      </m:rPr>
                      <a:rPr lang="en-NZ" sz="2000">
                        <a:latin typeface="Cambria Math" panose="02040503050406030204" pitchFamily="18" charset="0"/>
                      </a:rPr>
                      <m:t>Bird</m:t>
                    </m:r>
                    <m:r>
                      <m:rPr>
                        <m:nor/>
                      </m:rPr>
                      <a:rPr lang="en-NZ" sz="2000">
                        <a:latin typeface="Cambria Math" panose="02040503050406030204" pitchFamily="18" charset="0"/>
                      </a:rPr>
                      <m:t>)</m:t>
                    </m:r>
                    <m:r>
                      <a:rPr lang="en-NZ" sz="2000" i="1">
                        <a:latin typeface="Cambria Math" panose="02040503050406030204" pitchFamily="18" charset="0"/>
                        <a:ea typeface="Cambria Math" panose="02040503050406030204" pitchFamily="18" charset="0"/>
                      </a:rPr>
                      <m:t>≥</m:t>
                    </m:r>
                    <m:r>
                      <m:rPr>
                        <m:nor/>
                      </m:rPr>
                      <a:rPr lang="en-NZ" sz="2000">
                        <a:latin typeface="Cambria Math" panose="02040503050406030204" pitchFamily="18" charset="0"/>
                        <a:ea typeface="Cambria Math" panose="02040503050406030204" pitchFamily="18" charset="0"/>
                      </a:rPr>
                      <m:t>0.5</m:t>
                    </m:r>
                  </m:oMath>
                </a14:m>
                <a:r>
                  <a:rPr lang="en-NZ" sz="2000" dirty="0"/>
                  <a:t> or</a:t>
                </a:r>
              </a:p>
              <a:p>
                <a:pPr lvl="1"/>
                <a:endParaRPr lang="en-NZ" sz="2000" dirty="0"/>
              </a:p>
              <a:p>
                <a:pPr marL="201168" lvl="1" indent="0">
                  <a:buNone/>
                </a:pPr>
                <a14:m>
                  <m:oMathPara xmlns:m="http://schemas.openxmlformats.org/officeDocument/2006/math">
                    <m:oMathParaPr>
                      <m:jc m:val="centerGroup"/>
                    </m:oMathParaPr>
                    <m:oMath xmlns:m="http://schemas.openxmlformats.org/officeDocument/2006/math">
                      <m:r>
                        <a:rPr lang="en-NZ" sz="2000" i="1">
                          <a:latin typeface="Cambria Math" panose="02040503050406030204" pitchFamily="18" charset="0"/>
                        </a:rPr>
                        <m:t>𝑘</m:t>
                      </m:r>
                      <m:r>
                        <a:rPr lang="en-NZ" sz="2000" i="1">
                          <a:latin typeface="Cambria Math" panose="02040503050406030204" pitchFamily="18" charset="0"/>
                        </a:rPr>
                        <m:t> ≥</m:t>
                      </m:r>
                      <m:f>
                        <m:fPr>
                          <m:ctrlPr>
                            <a:rPr lang="en-NZ" sz="2000" i="1" smtClean="0">
                              <a:latin typeface="Cambria Math" panose="02040503050406030204" pitchFamily="18" charset="0"/>
                              <a:ea typeface="Cambria Math" panose="02040503050406030204" pitchFamily="18" charset="0"/>
                            </a:rPr>
                          </m:ctrlPr>
                        </m:fPr>
                        <m:num>
                          <m:r>
                            <a:rPr lang="en-NZ" sz="2000" i="1">
                              <a:latin typeface="Cambria Math" panose="02040503050406030204" pitchFamily="18" charset="0"/>
                              <a:ea typeface="Cambria Math" panose="02040503050406030204" pitchFamily="18" charset="0"/>
                            </a:rPr>
                            <m:t>𝑛</m:t>
                          </m:r>
                        </m:num>
                        <m:den>
                          <m:r>
                            <a:rPr lang="en-NZ" sz="2000" i="1">
                              <a:latin typeface="Cambria Math" panose="02040503050406030204" pitchFamily="18" charset="0"/>
                              <a:ea typeface="Cambria Math" panose="02040503050406030204" pitchFamily="18" charset="0"/>
                            </a:rPr>
                            <m:t>2</m:t>
                          </m:r>
                        </m:den>
                      </m:f>
                      <m:r>
                        <a:rPr lang="en-NZ" sz="2000" i="1">
                          <a:latin typeface="Cambria Math" panose="02040503050406030204" pitchFamily="18" charset="0"/>
                        </a:rPr>
                        <m:t>− </m:t>
                      </m:r>
                      <m:f>
                        <m:fPr>
                          <m:ctrlPr>
                            <a:rPr lang="en-NZ" sz="2000" i="1">
                              <a:latin typeface="Cambria Math" panose="02040503050406030204" pitchFamily="18" charset="0"/>
                            </a:rPr>
                          </m:ctrlPr>
                        </m:fPr>
                        <m:num>
                          <m:r>
                            <a:rPr lang="en-NZ" sz="2000" i="1">
                              <a:latin typeface="Cambria Math" panose="02040503050406030204" pitchFamily="18" charset="0"/>
                            </a:rPr>
                            <m:t>1</m:t>
                          </m:r>
                        </m:num>
                        <m:den>
                          <m:r>
                            <a:rPr lang="en-NZ" sz="2000" i="1">
                              <a:latin typeface="Cambria Math" panose="02040503050406030204" pitchFamily="18" charset="0"/>
                            </a:rPr>
                            <m:t>2</m:t>
                          </m:r>
                        </m:den>
                      </m:f>
                      <m:f>
                        <m:fPr>
                          <m:ctrlPr>
                            <a:rPr lang="en-NZ" sz="2000" i="1">
                              <a:latin typeface="Cambria Math" panose="02040503050406030204" pitchFamily="18" charset="0"/>
                            </a:rPr>
                          </m:ctrlPr>
                        </m:fPr>
                        <m:num>
                          <m:r>
                            <m:rPr>
                              <m:nor/>
                            </m:rPr>
                            <a:rPr lang="en-NZ" sz="2000">
                              <a:latin typeface="Cambria Math" panose="02040503050406030204" pitchFamily="18" charset="0"/>
                            </a:rPr>
                            <m:t>log</m:t>
                          </m:r>
                          <m:d>
                            <m:dPr>
                              <m:ctrlPr>
                                <a:rPr lang="en-NZ" sz="2000" i="1">
                                  <a:latin typeface="Cambria Math" panose="02040503050406030204" pitchFamily="18" charset="0"/>
                                </a:rPr>
                              </m:ctrlPr>
                            </m:dPr>
                            <m:e>
                              <m:f>
                                <m:fPr>
                                  <m:ctrlPr>
                                    <a:rPr lang="en-NZ" sz="2000" i="1">
                                      <a:latin typeface="Cambria Math" panose="02040503050406030204" pitchFamily="18" charset="0"/>
                                    </a:rPr>
                                  </m:ctrlPr>
                                </m:fPr>
                                <m:num>
                                  <m:sSub>
                                    <m:sSubPr>
                                      <m:ctrlPr>
                                        <a:rPr lang="en-NZ" sz="2000" i="1">
                                          <a:latin typeface="Cambria Math" panose="02040503050406030204" pitchFamily="18" charset="0"/>
                                        </a:rPr>
                                      </m:ctrlPr>
                                    </m:sSubPr>
                                    <m:e>
                                      <m:r>
                                        <a:rPr lang="en-NZ" sz="2000" i="1">
                                          <a:latin typeface="Cambria Math" panose="02040503050406030204" pitchFamily="18" charset="0"/>
                                          <a:ea typeface="Cambria Math" panose="02040503050406030204" pitchFamily="18" charset="0"/>
                                        </a:rPr>
                                        <m:t>𝜌</m:t>
                                      </m:r>
                                    </m:e>
                                    <m:sub>
                                      <m:r>
                                        <a:rPr lang="en-NZ" sz="2000" i="1">
                                          <a:latin typeface="Cambria Math" panose="02040503050406030204" pitchFamily="18" charset="0"/>
                                        </a:rPr>
                                        <m:t>𝐵</m:t>
                                      </m:r>
                                    </m:sub>
                                  </m:sSub>
                                </m:num>
                                <m:den>
                                  <m:r>
                                    <a:rPr lang="en-NZ" sz="2000" i="1">
                                      <a:latin typeface="Cambria Math" panose="02040503050406030204" pitchFamily="18" charset="0"/>
                                    </a:rPr>
                                    <m:t>1−</m:t>
                                  </m:r>
                                  <m:sSub>
                                    <m:sSubPr>
                                      <m:ctrlPr>
                                        <a:rPr lang="en-NZ" sz="2000" i="1">
                                          <a:latin typeface="Cambria Math" panose="02040503050406030204" pitchFamily="18" charset="0"/>
                                        </a:rPr>
                                      </m:ctrlPr>
                                    </m:sSubPr>
                                    <m:e>
                                      <m:r>
                                        <a:rPr lang="en-NZ" sz="2000" i="1">
                                          <a:latin typeface="Cambria Math" panose="02040503050406030204" pitchFamily="18" charset="0"/>
                                          <a:ea typeface="Cambria Math" panose="02040503050406030204" pitchFamily="18" charset="0"/>
                                        </a:rPr>
                                        <m:t>𝜌</m:t>
                                      </m:r>
                                    </m:e>
                                    <m:sub>
                                      <m:r>
                                        <a:rPr lang="en-NZ" sz="2000" i="1">
                                          <a:latin typeface="Cambria Math" panose="02040503050406030204" pitchFamily="18" charset="0"/>
                                        </a:rPr>
                                        <m:t>𝐵</m:t>
                                      </m:r>
                                    </m:sub>
                                  </m:sSub>
                                </m:den>
                              </m:f>
                            </m:e>
                          </m:d>
                        </m:num>
                        <m:den>
                          <m:r>
                            <m:rPr>
                              <m:nor/>
                            </m:rPr>
                            <a:rPr lang="en-NZ" sz="2000">
                              <a:latin typeface="Cambria Math" panose="02040503050406030204" pitchFamily="18" charset="0"/>
                            </a:rPr>
                            <m:t>log</m:t>
                          </m:r>
                          <m:d>
                            <m:dPr>
                              <m:ctrlPr>
                                <a:rPr lang="en-NZ" sz="2000" i="1">
                                  <a:latin typeface="Cambria Math" panose="02040503050406030204" pitchFamily="18" charset="0"/>
                                </a:rPr>
                              </m:ctrlPr>
                            </m:dPr>
                            <m:e>
                              <m:f>
                                <m:fPr>
                                  <m:ctrlPr>
                                    <a:rPr lang="en-NZ" sz="2000" i="1">
                                      <a:latin typeface="Cambria Math" panose="02040503050406030204" pitchFamily="18" charset="0"/>
                                    </a:rPr>
                                  </m:ctrlPr>
                                </m:fPr>
                                <m:num>
                                  <m:r>
                                    <a:rPr lang="en-NZ" sz="2000" i="1">
                                      <a:latin typeface="Cambria Math" panose="02040503050406030204" pitchFamily="18" charset="0"/>
                                      <a:ea typeface="Cambria Math" panose="02040503050406030204" pitchFamily="18" charset="0"/>
                                    </a:rPr>
                                    <m:t>𝜃</m:t>
                                  </m:r>
                                </m:num>
                                <m:den>
                                  <m:r>
                                    <a:rPr lang="en-NZ" sz="2000" i="1">
                                      <a:latin typeface="Cambria Math" panose="02040503050406030204" pitchFamily="18" charset="0"/>
                                    </a:rPr>
                                    <m:t>1−</m:t>
                                  </m:r>
                                  <m:r>
                                    <a:rPr lang="en-NZ" sz="2000" i="1">
                                      <a:latin typeface="Cambria Math" panose="02040503050406030204" pitchFamily="18" charset="0"/>
                                      <a:ea typeface="Cambria Math" panose="02040503050406030204" pitchFamily="18" charset="0"/>
                                    </a:rPr>
                                    <m:t>𝜃</m:t>
                                  </m:r>
                                </m:den>
                              </m:f>
                            </m:e>
                          </m:d>
                        </m:den>
                      </m:f>
                    </m:oMath>
                  </m:oMathPara>
                </a14:m>
                <a:endParaRPr lang="en-NZ" sz="2000" dirty="0">
                  <a:ea typeface="Cambria Math" panose="02040503050406030204" pitchFamily="18" charset="0"/>
                </a:endParaRPr>
              </a:p>
              <a:p>
                <a:pPr marL="201168" lvl="1" indent="0">
                  <a:buNone/>
                </a:pPr>
                <a:endParaRPr lang="en-NZ" dirty="0"/>
              </a:p>
            </p:txBody>
          </p:sp>
        </mc:Choice>
        <mc:Fallback xmlns="">
          <p:sp>
            <p:nvSpPr>
              <p:cNvPr id="3" name="Content Placeholder 2">
                <a:extLst>
                  <a:ext uri="{FF2B5EF4-FFF2-40B4-BE49-F238E27FC236}">
                    <a16:creationId xmlns:a16="http://schemas.microsoft.com/office/drawing/2014/main" id="{2C26C975-1077-4A9C-A6DC-013F12991996}"/>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D6189F2-268E-436F-A9BF-0571AE82F12D}"/>
                  </a:ext>
                </a:extLst>
              </p:cNvPr>
              <p:cNvSpPr txBox="1"/>
              <p:nvPr/>
            </p:nvSpPr>
            <p:spPr>
              <a:xfrm>
                <a:off x="1598146" y="4250824"/>
                <a:ext cx="8783273" cy="1846659"/>
              </a:xfrm>
              <a:prstGeom prst="rect">
                <a:avLst/>
              </a:prstGeom>
              <a:noFill/>
            </p:spPr>
            <p:txBody>
              <a:bodyPr wrap="square" rtlCol="0">
                <a:spAutoFit/>
              </a:bodyPr>
              <a:lstStyle/>
              <a:p>
                <a:r>
                  <a:rPr lang="en-NZ" sz="2400" b="1" dirty="0"/>
                  <a:t>Decision threshold is a function of</a:t>
                </a:r>
              </a:p>
              <a:p>
                <a:pPr marL="285750" indent="-285750">
                  <a:buFont typeface="Arial" panose="020B0604020202020204" pitchFamily="34" charset="0"/>
                  <a:buChar char="•"/>
                </a:pPr>
                <a:r>
                  <a:rPr lang="en-NZ" sz="2400" b="1" dirty="0"/>
                  <a:t>number of users </a:t>
                </a:r>
                <a14:m>
                  <m:oMath xmlns:m="http://schemas.openxmlformats.org/officeDocument/2006/math">
                    <m:r>
                      <a:rPr lang="en-NZ" sz="2400" b="1">
                        <a:latin typeface="Cambria Math" panose="02040503050406030204" pitchFamily="18" charset="0"/>
                        <a:ea typeface="Cambria Math" panose="02040503050406030204" pitchFamily="18" charset="0"/>
                      </a:rPr>
                      <m:t>−</m:t>
                    </m:r>
                    <m:r>
                      <m:rPr>
                        <m:sty m:val="p"/>
                      </m:rPr>
                      <a:rPr lang="en-NZ" sz="2400" b="0" i="0" smtClean="0">
                        <a:latin typeface="Cambria Math" panose="02040503050406030204" pitchFamily="18" charset="0"/>
                        <a:ea typeface="Cambria Math" panose="02040503050406030204" pitchFamily="18" charset="0"/>
                      </a:rPr>
                      <m:t>n</m:t>
                    </m:r>
                  </m:oMath>
                </a14:m>
                <a:endParaRPr lang="en-NZ" sz="2400" dirty="0"/>
              </a:p>
              <a:p>
                <a:pPr marL="285750" indent="-285750">
                  <a:buFont typeface="Arial" panose="020B0604020202020204" pitchFamily="34" charset="0"/>
                  <a:buChar char="•"/>
                </a:pPr>
                <a:r>
                  <a:rPr lang="en-NZ" sz="2400" b="1" dirty="0"/>
                  <a:t>user accuracy </a:t>
                </a:r>
                <a14:m>
                  <m:oMath xmlns:m="http://schemas.openxmlformats.org/officeDocument/2006/math">
                    <m:r>
                      <a:rPr lang="en-NZ" sz="2400" b="1" i="0" smtClean="0">
                        <a:latin typeface="Cambria Math" panose="02040503050406030204" pitchFamily="18" charset="0"/>
                        <a:ea typeface="Cambria Math" panose="02040503050406030204" pitchFamily="18" charset="0"/>
                      </a:rPr>
                      <m:t>− </m:t>
                    </m:r>
                    <m:r>
                      <a:rPr lang="en-NZ" sz="2400" i="1">
                        <a:latin typeface="Cambria Math" panose="02040503050406030204" pitchFamily="18" charset="0"/>
                        <a:ea typeface="Cambria Math" panose="02040503050406030204" pitchFamily="18" charset="0"/>
                      </a:rPr>
                      <m:t>𝜃</m:t>
                    </m:r>
                  </m:oMath>
                </a14:m>
                <a:endParaRPr lang="en-NZ" sz="2400" b="1" dirty="0"/>
              </a:p>
              <a:p>
                <a:pPr marL="285750" indent="-285750">
                  <a:buFont typeface="Arial" panose="020B0604020202020204" pitchFamily="34" charset="0"/>
                  <a:buChar char="•"/>
                </a:pPr>
                <a:r>
                  <a:rPr lang="en-NZ" sz="2400" b="1" dirty="0"/>
                  <a:t>class prevalence </a:t>
                </a:r>
                <a14:m>
                  <m:oMath xmlns:m="http://schemas.openxmlformats.org/officeDocument/2006/math">
                    <m:sSub>
                      <m:sSubPr>
                        <m:ctrlPr>
                          <a:rPr lang="en-NZ" sz="2400" i="1">
                            <a:latin typeface="Cambria Math" panose="02040503050406030204" pitchFamily="18" charset="0"/>
                          </a:rPr>
                        </m:ctrlPr>
                      </m:sSubPr>
                      <m:e>
                        <m:r>
                          <a:rPr lang="en-NZ" sz="2400" b="0" i="1" smtClean="0">
                            <a:latin typeface="Cambria Math" panose="02040503050406030204" pitchFamily="18" charset="0"/>
                          </a:rPr>
                          <m:t>− </m:t>
                        </m:r>
                        <m:r>
                          <a:rPr lang="en-NZ" sz="2400" i="1">
                            <a:latin typeface="Cambria Math" panose="02040503050406030204" pitchFamily="18" charset="0"/>
                            <a:ea typeface="Cambria Math" panose="02040503050406030204" pitchFamily="18" charset="0"/>
                          </a:rPr>
                          <m:t>𝜌</m:t>
                        </m:r>
                      </m:e>
                      <m:sub>
                        <m:r>
                          <a:rPr lang="en-NZ" sz="2400" i="1">
                            <a:latin typeface="Cambria Math" panose="02040503050406030204" pitchFamily="18" charset="0"/>
                          </a:rPr>
                          <m:t>𝐵</m:t>
                        </m:r>
                      </m:sub>
                    </m:sSub>
                  </m:oMath>
                </a14:m>
                <a:endParaRPr lang="en-NZ" b="1" dirty="0"/>
              </a:p>
              <a:p>
                <a:endParaRPr lang="en-NZ" dirty="0"/>
              </a:p>
            </p:txBody>
          </p:sp>
        </mc:Choice>
        <mc:Fallback xmlns="">
          <p:sp>
            <p:nvSpPr>
              <p:cNvPr id="7" name="TextBox 6">
                <a:extLst>
                  <a:ext uri="{FF2B5EF4-FFF2-40B4-BE49-F238E27FC236}">
                    <a16:creationId xmlns:a16="http://schemas.microsoft.com/office/drawing/2014/main" id="{4D6189F2-268E-436F-A9BF-0571AE82F12D}"/>
                  </a:ext>
                </a:extLst>
              </p:cNvPr>
              <p:cNvSpPr txBox="1">
                <a:spLocks noRot="1" noChangeAspect="1" noMove="1" noResize="1" noEditPoints="1" noAdjustHandles="1" noChangeArrowheads="1" noChangeShapeType="1" noTextEdit="1"/>
              </p:cNvSpPr>
              <p:nvPr/>
            </p:nvSpPr>
            <p:spPr>
              <a:xfrm>
                <a:off x="1598146" y="4250824"/>
                <a:ext cx="8783273" cy="1846659"/>
              </a:xfrm>
              <a:prstGeom prst="rect">
                <a:avLst/>
              </a:prstGeom>
              <a:blipFill>
                <a:blip r:embed="rId4"/>
                <a:stretch>
                  <a:fillRect l="-1041" t="-2640"/>
                </a:stretch>
              </a:blipFill>
            </p:spPr>
            <p:txBody>
              <a:bodyPr/>
              <a:lstStyle/>
              <a:p>
                <a:r>
                  <a:rPr lang="en-NZ">
                    <a:noFill/>
                  </a:rPr>
                  <a:t> </a:t>
                </a:r>
              </a:p>
            </p:txBody>
          </p:sp>
        </mc:Fallback>
      </mc:AlternateContent>
      <p:sp>
        <p:nvSpPr>
          <p:cNvPr id="8" name="Rectangle 7">
            <a:extLst>
              <a:ext uri="{FF2B5EF4-FFF2-40B4-BE49-F238E27FC236}">
                <a16:creationId xmlns:a16="http://schemas.microsoft.com/office/drawing/2014/main" id="{574E0C21-ED44-42D4-BB75-569A1E125E39}"/>
              </a:ext>
            </a:extLst>
          </p:cNvPr>
          <p:cNvSpPr/>
          <p:nvPr/>
        </p:nvSpPr>
        <p:spPr>
          <a:xfrm>
            <a:off x="4675077" y="2850633"/>
            <a:ext cx="792469" cy="9389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FEF90E79-4963-4D5F-95E8-C1A481A29D93}"/>
              </a:ext>
            </a:extLst>
          </p:cNvPr>
          <p:cNvSpPr txBox="1"/>
          <p:nvPr/>
        </p:nvSpPr>
        <p:spPr>
          <a:xfrm>
            <a:off x="8082532" y="3417063"/>
            <a:ext cx="3649974" cy="400110"/>
          </a:xfrm>
          <a:prstGeom prst="rect">
            <a:avLst/>
          </a:prstGeom>
          <a:solidFill>
            <a:srgbClr val="FF0000"/>
          </a:solidFill>
        </p:spPr>
        <p:txBody>
          <a:bodyPr wrap="none" rtlCol="0">
            <a:spAutoFit/>
          </a:bodyPr>
          <a:lstStyle/>
          <a:p>
            <a:r>
              <a:rPr lang="en-NZ" sz="2000" b="1" dirty="0"/>
              <a:t>Majority vote decision threshold</a:t>
            </a:r>
          </a:p>
        </p:txBody>
      </p:sp>
    </p:spTree>
    <p:extLst>
      <p:ext uri="{BB962C8B-B14F-4D97-AF65-F5344CB8AC3E}">
        <p14:creationId xmlns:p14="http://schemas.microsoft.com/office/powerpoint/2010/main" val="403731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8821E20-49A7-4A2C-9C12-E7261ED4046F}"/>
              </a:ext>
            </a:extLst>
          </p:cNvPr>
          <p:cNvPicPr>
            <a:picLocks noChangeAspect="1"/>
          </p:cNvPicPr>
          <p:nvPr/>
        </p:nvPicPr>
        <p:blipFill rotWithShape="1">
          <a:blip r:embed="rId3">
            <a:extLst>
              <a:ext uri="{28A0092B-C50C-407E-A947-70E740481C1C}">
                <a14:useLocalDpi xmlns:a14="http://schemas.microsoft.com/office/drawing/2010/main" val="0"/>
              </a:ext>
            </a:extLst>
          </a:blip>
          <a:srcRect t="47699"/>
          <a:stretch/>
        </p:blipFill>
        <p:spPr>
          <a:xfrm>
            <a:off x="1770492" y="1737360"/>
            <a:ext cx="9117469" cy="385891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6C0AA58-D216-427B-81CF-808636853A24}"/>
                  </a:ext>
                </a:extLst>
              </p:cNvPr>
              <p:cNvSpPr/>
              <p:nvPr/>
            </p:nvSpPr>
            <p:spPr>
              <a:xfrm>
                <a:off x="2947366" y="5450052"/>
                <a:ext cx="2426818" cy="944041"/>
              </a:xfrm>
              <a:prstGeom prst="rect">
                <a:avLst/>
              </a:prstGeom>
            </p:spPr>
            <p:txBody>
              <a:bodyPr wrap="none">
                <a:spAutoFit/>
              </a:bodyPr>
              <a:lstStyle/>
              <a:p>
                <a:pPr marL="201168" lvl="1" indent="0">
                  <a:buNone/>
                </a:pPr>
                <a14:m>
                  <m:oMathPara xmlns:m="http://schemas.openxmlformats.org/officeDocument/2006/math">
                    <m:oMathParaPr>
                      <m:jc m:val="centerGroup"/>
                    </m:oMathParaPr>
                    <m:oMath xmlns:m="http://schemas.openxmlformats.org/officeDocument/2006/math">
                      <m:r>
                        <a:rPr lang="en-NZ" sz="1500" b="1" i="1" smtClean="0">
                          <a:solidFill>
                            <a:schemeClr val="bg1">
                              <a:lumMod val="50000"/>
                            </a:schemeClr>
                          </a:solidFill>
                          <a:latin typeface="Cambria Math" panose="02040503050406030204" pitchFamily="18" charset="0"/>
                        </a:rPr>
                        <m:t>𝒌</m:t>
                      </m:r>
                      <m:r>
                        <a:rPr lang="en-NZ" sz="1500" b="1" i="1" smtClean="0">
                          <a:solidFill>
                            <a:schemeClr val="bg1">
                              <a:lumMod val="50000"/>
                            </a:schemeClr>
                          </a:solidFill>
                          <a:latin typeface="Cambria Math" panose="02040503050406030204" pitchFamily="18" charset="0"/>
                        </a:rPr>
                        <m:t> ≥</m:t>
                      </m:r>
                      <m:f>
                        <m:fPr>
                          <m:ctrlPr>
                            <a:rPr lang="en-NZ" sz="1500" b="1" i="1">
                              <a:solidFill>
                                <a:schemeClr val="bg1">
                                  <a:lumMod val="50000"/>
                                </a:schemeClr>
                              </a:solidFill>
                              <a:latin typeface="Cambria Math" panose="02040503050406030204" pitchFamily="18" charset="0"/>
                              <a:ea typeface="Cambria Math" panose="02040503050406030204" pitchFamily="18" charset="0"/>
                            </a:rPr>
                          </m:ctrlPr>
                        </m:fPr>
                        <m:num>
                          <m:r>
                            <a:rPr lang="en-NZ" sz="1500" b="1" i="1">
                              <a:solidFill>
                                <a:schemeClr val="bg1">
                                  <a:lumMod val="50000"/>
                                </a:schemeClr>
                              </a:solidFill>
                              <a:latin typeface="Cambria Math" panose="02040503050406030204" pitchFamily="18" charset="0"/>
                              <a:ea typeface="Cambria Math" panose="02040503050406030204" pitchFamily="18" charset="0"/>
                            </a:rPr>
                            <m:t>𝒏</m:t>
                          </m:r>
                        </m:num>
                        <m:den>
                          <m:r>
                            <a:rPr lang="en-NZ" sz="1500" b="1" i="1">
                              <a:solidFill>
                                <a:schemeClr val="bg1">
                                  <a:lumMod val="50000"/>
                                </a:schemeClr>
                              </a:solidFill>
                              <a:latin typeface="Cambria Math" panose="02040503050406030204" pitchFamily="18" charset="0"/>
                              <a:ea typeface="Cambria Math" panose="02040503050406030204" pitchFamily="18" charset="0"/>
                            </a:rPr>
                            <m:t>𝟐</m:t>
                          </m:r>
                        </m:den>
                      </m:f>
                      <m:r>
                        <a:rPr lang="en-NZ" sz="1500" b="1" i="1">
                          <a:solidFill>
                            <a:schemeClr val="bg1">
                              <a:lumMod val="50000"/>
                            </a:schemeClr>
                          </a:solidFill>
                          <a:latin typeface="Cambria Math" panose="02040503050406030204" pitchFamily="18" charset="0"/>
                        </a:rPr>
                        <m:t>− </m:t>
                      </m:r>
                      <m:f>
                        <m:fPr>
                          <m:ctrlPr>
                            <a:rPr lang="en-NZ" sz="1500" b="1" i="1">
                              <a:solidFill>
                                <a:schemeClr val="bg1">
                                  <a:lumMod val="50000"/>
                                </a:schemeClr>
                              </a:solidFill>
                              <a:latin typeface="Cambria Math" panose="02040503050406030204" pitchFamily="18" charset="0"/>
                            </a:rPr>
                          </m:ctrlPr>
                        </m:fPr>
                        <m:num>
                          <m:r>
                            <a:rPr lang="en-NZ" sz="1500" b="1" i="1">
                              <a:solidFill>
                                <a:schemeClr val="bg1">
                                  <a:lumMod val="50000"/>
                                </a:schemeClr>
                              </a:solidFill>
                              <a:latin typeface="Cambria Math" panose="02040503050406030204" pitchFamily="18" charset="0"/>
                            </a:rPr>
                            <m:t>𝟏</m:t>
                          </m:r>
                        </m:num>
                        <m:den>
                          <m:r>
                            <a:rPr lang="en-NZ" sz="1500" b="1" i="1">
                              <a:solidFill>
                                <a:schemeClr val="bg1">
                                  <a:lumMod val="50000"/>
                                </a:schemeClr>
                              </a:solidFill>
                              <a:latin typeface="Cambria Math" panose="02040503050406030204" pitchFamily="18" charset="0"/>
                            </a:rPr>
                            <m:t>𝟐</m:t>
                          </m:r>
                        </m:den>
                      </m:f>
                      <m:f>
                        <m:fPr>
                          <m:ctrlPr>
                            <a:rPr lang="en-NZ" sz="1500" b="1" i="1">
                              <a:solidFill>
                                <a:schemeClr val="bg1">
                                  <a:lumMod val="50000"/>
                                </a:schemeClr>
                              </a:solidFill>
                              <a:latin typeface="Cambria Math" panose="02040503050406030204" pitchFamily="18" charset="0"/>
                            </a:rPr>
                          </m:ctrlPr>
                        </m:fPr>
                        <m:num>
                          <m:r>
                            <m:rPr>
                              <m:nor/>
                            </m:rPr>
                            <a:rPr lang="en-NZ" sz="1500" b="1" smtClean="0">
                              <a:solidFill>
                                <a:srgbClr val="FF0000"/>
                              </a:solidFill>
                              <a:latin typeface="Cambria Math" panose="02040503050406030204" pitchFamily="18" charset="0"/>
                            </a:rPr>
                            <m:t>log</m:t>
                          </m:r>
                          <m:d>
                            <m:dPr>
                              <m:ctrlPr>
                                <a:rPr lang="en-NZ" sz="1500" b="1" i="1">
                                  <a:solidFill>
                                    <a:srgbClr val="FF0000"/>
                                  </a:solidFill>
                                  <a:latin typeface="Cambria Math" panose="02040503050406030204" pitchFamily="18" charset="0"/>
                                </a:rPr>
                              </m:ctrlPr>
                            </m:dPr>
                            <m:e>
                              <m:f>
                                <m:fPr>
                                  <m:ctrlPr>
                                    <a:rPr lang="en-NZ" sz="1500" b="1" i="1">
                                      <a:solidFill>
                                        <a:srgbClr val="FF0000"/>
                                      </a:solidFill>
                                      <a:latin typeface="Cambria Math" panose="02040503050406030204" pitchFamily="18" charset="0"/>
                                    </a:rPr>
                                  </m:ctrlPr>
                                </m:fPr>
                                <m:num>
                                  <m:sSub>
                                    <m:sSubPr>
                                      <m:ctrlPr>
                                        <a:rPr lang="en-NZ" sz="1500" b="1" i="1">
                                          <a:solidFill>
                                            <a:srgbClr val="FF0000"/>
                                          </a:solidFill>
                                          <a:latin typeface="Cambria Math" panose="02040503050406030204" pitchFamily="18" charset="0"/>
                                        </a:rPr>
                                      </m:ctrlPr>
                                    </m:sSubPr>
                                    <m:e>
                                      <m:r>
                                        <a:rPr lang="en-NZ" sz="1500" b="1" i="1">
                                          <a:solidFill>
                                            <a:srgbClr val="FF0000"/>
                                          </a:solidFill>
                                          <a:latin typeface="Cambria Math" panose="02040503050406030204" pitchFamily="18" charset="0"/>
                                          <a:ea typeface="Cambria Math" panose="02040503050406030204" pitchFamily="18" charset="0"/>
                                        </a:rPr>
                                        <m:t>𝝆</m:t>
                                      </m:r>
                                    </m:e>
                                    <m:sub>
                                      <m:r>
                                        <a:rPr lang="en-NZ" sz="1500" b="1" i="1">
                                          <a:solidFill>
                                            <a:srgbClr val="FF0000"/>
                                          </a:solidFill>
                                          <a:latin typeface="Cambria Math" panose="02040503050406030204" pitchFamily="18" charset="0"/>
                                        </a:rPr>
                                        <m:t>𝑩</m:t>
                                      </m:r>
                                    </m:sub>
                                  </m:sSub>
                                </m:num>
                                <m:den>
                                  <m:r>
                                    <a:rPr lang="en-NZ" sz="1500" b="1" i="1">
                                      <a:solidFill>
                                        <a:srgbClr val="FF0000"/>
                                      </a:solidFill>
                                      <a:latin typeface="Cambria Math" panose="02040503050406030204" pitchFamily="18" charset="0"/>
                                    </a:rPr>
                                    <m:t>𝟏</m:t>
                                  </m:r>
                                  <m:r>
                                    <a:rPr lang="en-NZ" sz="1500" b="1" i="1">
                                      <a:solidFill>
                                        <a:srgbClr val="FF0000"/>
                                      </a:solidFill>
                                      <a:latin typeface="Cambria Math" panose="02040503050406030204" pitchFamily="18" charset="0"/>
                                    </a:rPr>
                                    <m:t>−</m:t>
                                  </m:r>
                                  <m:sSub>
                                    <m:sSubPr>
                                      <m:ctrlPr>
                                        <a:rPr lang="en-NZ" sz="1500" b="1" i="1">
                                          <a:solidFill>
                                            <a:srgbClr val="FF0000"/>
                                          </a:solidFill>
                                          <a:latin typeface="Cambria Math" panose="02040503050406030204" pitchFamily="18" charset="0"/>
                                        </a:rPr>
                                      </m:ctrlPr>
                                    </m:sSubPr>
                                    <m:e>
                                      <m:r>
                                        <a:rPr lang="en-NZ" sz="1500" b="1" i="1">
                                          <a:solidFill>
                                            <a:srgbClr val="FF0000"/>
                                          </a:solidFill>
                                          <a:latin typeface="Cambria Math" panose="02040503050406030204" pitchFamily="18" charset="0"/>
                                          <a:ea typeface="Cambria Math" panose="02040503050406030204" pitchFamily="18" charset="0"/>
                                        </a:rPr>
                                        <m:t>𝝆</m:t>
                                      </m:r>
                                    </m:e>
                                    <m:sub>
                                      <m:r>
                                        <a:rPr lang="en-NZ" sz="1500" b="1" i="1">
                                          <a:solidFill>
                                            <a:srgbClr val="FF0000"/>
                                          </a:solidFill>
                                          <a:latin typeface="Cambria Math" panose="02040503050406030204" pitchFamily="18" charset="0"/>
                                        </a:rPr>
                                        <m:t>𝑩</m:t>
                                      </m:r>
                                    </m:sub>
                                  </m:sSub>
                                </m:den>
                              </m:f>
                            </m:e>
                          </m:d>
                        </m:num>
                        <m:den>
                          <m:r>
                            <m:rPr>
                              <m:nor/>
                            </m:rPr>
                            <a:rPr lang="en-NZ" sz="1500" b="1">
                              <a:solidFill>
                                <a:schemeClr val="bg1">
                                  <a:lumMod val="50000"/>
                                </a:schemeClr>
                              </a:solidFill>
                              <a:latin typeface="Cambria Math" panose="02040503050406030204" pitchFamily="18" charset="0"/>
                            </a:rPr>
                            <m:t>log</m:t>
                          </m:r>
                          <m:d>
                            <m:dPr>
                              <m:ctrlPr>
                                <a:rPr lang="en-NZ" sz="1500" b="1" i="1">
                                  <a:solidFill>
                                    <a:schemeClr val="bg1">
                                      <a:lumMod val="50000"/>
                                    </a:schemeClr>
                                  </a:solidFill>
                                  <a:latin typeface="Cambria Math" panose="02040503050406030204" pitchFamily="18" charset="0"/>
                                </a:rPr>
                              </m:ctrlPr>
                            </m:dPr>
                            <m:e>
                              <m:f>
                                <m:fPr>
                                  <m:ctrlPr>
                                    <a:rPr lang="en-NZ" sz="1500" b="1" i="1">
                                      <a:solidFill>
                                        <a:schemeClr val="bg1">
                                          <a:lumMod val="50000"/>
                                        </a:schemeClr>
                                      </a:solidFill>
                                      <a:latin typeface="Cambria Math" panose="02040503050406030204" pitchFamily="18" charset="0"/>
                                    </a:rPr>
                                  </m:ctrlPr>
                                </m:fPr>
                                <m:num>
                                  <m:r>
                                    <a:rPr lang="en-NZ" sz="1500" b="1" i="1">
                                      <a:solidFill>
                                        <a:schemeClr val="bg1">
                                          <a:lumMod val="50000"/>
                                        </a:schemeClr>
                                      </a:solidFill>
                                      <a:latin typeface="Cambria Math" panose="02040503050406030204" pitchFamily="18" charset="0"/>
                                      <a:ea typeface="Cambria Math" panose="02040503050406030204" pitchFamily="18" charset="0"/>
                                    </a:rPr>
                                    <m:t>𝜽</m:t>
                                  </m:r>
                                </m:num>
                                <m:den>
                                  <m:r>
                                    <a:rPr lang="en-NZ" sz="1500" b="1" i="1">
                                      <a:solidFill>
                                        <a:schemeClr val="bg1">
                                          <a:lumMod val="50000"/>
                                        </a:schemeClr>
                                      </a:solidFill>
                                      <a:latin typeface="Cambria Math" panose="02040503050406030204" pitchFamily="18" charset="0"/>
                                    </a:rPr>
                                    <m:t>𝟏</m:t>
                                  </m:r>
                                  <m:r>
                                    <a:rPr lang="en-NZ" sz="1500" b="1" i="1">
                                      <a:solidFill>
                                        <a:schemeClr val="bg1">
                                          <a:lumMod val="50000"/>
                                        </a:schemeClr>
                                      </a:solidFill>
                                      <a:latin typeface="Cambria Math" panose="02040503050406030204" pitchFamily="18" charset="0"/>
                                    </a:rPr>
                                    <m:t>−</m:t>
                                  </m:r>
                                  <m:r>
                                    <a:rPr lang="en-NZ" sz="1500" b="1" i="1">
                                      <a:solidFill>
                                        <a:schemeClr val="bg1">
                                          <a:lumMod val="50000"/>
                                        </a:schemeClr>
                                      </a:solidFill>
                                      <a:latin typeface="Cambria Math" panose="02040503050406030204" pitchFamily="18" charset="0"/>
                                      <a:ea typeface="Cambria Math" panose="02040503050406030204" pitchFamily="18" charset="0"/>
                                    </a:rPr>
                                    <m:t>𝜽</m:t>
                                  </m:r>
                                </m:den>
                              </m:f>
                            </m:e>
                          </m:d>
                        </m:den>
                      </m:f>
                    </m:oMath>
                  </m:oMathPara>
                </a14:m>
                <a:endParaRPr lang="en-NZ" sz="1500" b="1" dirty="0">
                  <a:ea typeface="Cambria Math" panose="02040503050406030204" pitchFamily="18" charset="0"/>
                </a:endParaRPr>
              </a:p>
            </p:txBody>
          </p:sp>
        </mc:Choice>
        <mc:Fallback xmlns="">
          <p:sp>
            <p:nvSpPr>
              <p:cNvPr id="8" name="Rectangle 7">
                <a:extLst>
                  <a:ext uri="{FF2B5EF4-FFF2-40B4-BE49-F238E27FC236}">
                    <a16:creationId xmlns:a16="http://schemas.microsoft.com/office/drawing/2014/main" id="{16C0AA58-D216-427B-81CF-808636853A24}"/>
                  </a:ext>
                </a:extLst>
              </p:cNvPr>
              <p:cNvSpPr>
                <a:spLocks noRot="1" noChangeAspect="1" noMove="1" noResize="1" noEditPoints="1" noAdjustHandles="1" noChangeArrowheads="1" noChangeShapeType="1" noTextEdit="1"/>
              </p:cNvSpPr>
              <p:nvPr/>
            </p:nvSpPr>
            <p:spPr>
              <a:xfrm>
                <a:off x="2947366" y="5450052"/>
                <a:ext cx="2426818" cy="944041"/>
              </a:xfrm>
              <a:prstGeom prst="rect">
                <a:avLst/>
              </a:prstGeom>
              <a:blipFill>
                <a:blip r:embed="rId4"/>
                <a:stretch>
                  <a:fillRect/>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C7291F5-F45A-4009-8BB4-EA6960BA12FC}"/>
                  </a:ext>
                </a:extLst>
              </p:cNvPr>
              <p:cNvSpPr/>
              <p:nvPr/>
            </p:nvSpPr>
            <p:spPr>
              <a:xfrm>
                <a:off x="7624630" y="5392133"/>
                <a:ext cx="2426818" cy="944041"/>
              </a:xfrm>
              <a:prstGeom prst="rect">
                <a:avLst/>
              </a:prstGeom>
            </p:spPr>
            <p:txBody>
              <a:bodyPr wrap="none">
                <a:spAutoFit/>
              </a:bodyPr>
              <a:lstStyle/>
              <a:p>
                <a:pPr marL="201168" lvl="1" indent="0">
                  <a:buNone/>
                </a:pPr>
                <a14:m>
                  <m:oMathPara xmlns:m="http://schemas.openxmlformats.org/officeDocument/2006/math">
                    <m:oMathParaPr>
                      <m:jc m:val="centerGroup"/>
                    </m:oMathParaPr>
                    <m:oMath xmlns:m="http://schemas.openxmlformats.org/officeDocument/2006/math">
                      <m:r>
                        <a:rPr lang="en-NZ" sz="1500" b="1" i="1" smtClean="0">
                          <a:solidFill>
                            <a:schemeClr val="bg1">
                              <a:lumMod val="50000"/>
                            </a:schemeClr>
                          </a:solidFill>
                          <a:latin typeface="Cambria Math" panose="02040503050406030204" pitchFamily="18" charset="0"/>
                        </a:rPr>
                        <m:t>𝒌</m:t>
                      </m:r>
                      <m:r>
                        <a:rPr lang="en-NZ" sz="1500" b="1" i="1" smtClean="0">
                          <a:solidFill>
                            <a:schemeClr val="bg1">
                              <a:lumMod val="50000"/>
                            </a:schemeClr>
                          </a:solidFill>
                          <a:latin typeface="Cambria Math" panose="02040503050406030204" pitchFamily="18" charset="0"/>
                        </a:rPr>
                        <m:t> ≥</m:t>
                      </m:r>
                      <m:f>
                        <m:fPr>
                          <m:ctrlPr>
                            <a:rPr lang="en-NZ" sz="1500" b="1" i="1">
                              <a:solidFill>
                                <a:schemeClr val="bg1">
                                  <a:lumMod val="50000"/>
                                </a:schemeClr>
                              </a:solidFill>
                              <a:latin typeface="Cambria Math" panose="02040503050406030204" pitchFamily="18" charset="0"/>
                              <a:ea typeface="Cambria Math" panose="02040503050406030204" pitchFamily="18" charset="0"/>
                            </a:rPr>
                          </m:ctrlPr>
                        </m:fPr>
                        <m:num>
                          <m:r>
                            <a:rPr lang="en-NZ" sz="1500" b="1" i="1">
                              <a:solidFill>
                                <a:schemeClr val="bg1">
                                  <a:lumMod val="50000"/>
                                </a:schemeClr>
                              </a:solidFill>
                              <a:latin typeface="Cambria Math" panose="02040503050406030204" pitchFamily="18" charset="0"/>
                              <a:ea typeface="Cambria Math" panose="02040503050406030204" pitchFamily="18" charset="0"/>
                            </a:rPr>
                            <m:t>𝒏</m:t>
                          </m:r>
                        </m:num>
                        <m:den>
                          <m:r>
                            <a:rPr lang="en-NZ" sz="1500" b="1" i="1">
                              <a:solidFill>
                                <a:schemeClr val="bg1">
                                  <a:lumMod val="50000"/>
                                </a:schemeClr>
                              </a:solidFill>
                              <a:latin typeface="Cambria Math" panose="02040503050406030204" pitchFamily="18" charset="0"/>
                              <a:ea typeface="Cambria Math" panose="02040503050406030204" pitchFamily="18" charset="0"/>
                            </a:rPr>
                            <m:t>𝟐</m:t>
                          </m:r>
                        </m:den>
                      </m:f>
                      <m:r>
                        <a:rPr lang="en-NZ" sz="1500" b="1" i="1">
                          <a:solidFill>
                            <a:schemeClr val="bg1">
                              <a:lumMod val="50000"/>
                            </a:schemeClr>
                          </a:solidFill>
                          <a:latin typeface="Cambria Math" panose="02040503050406030204" pitchFamily="18" charset="0"/>
                        </a:rPr>
                        <m:t>− </m:t>
                      </m:r>
                      <m:f>
                        <m:fPr>
                          <m:ctrlPr>
                            <a:rPr lang="en-NZ" sz="1500" b="1" i="1">
                              <a:solidFill>
                                <a:schemeClr val="bg1">
                                  <a:lumMod val="50000"/>
                                </a:schemeClr>
                              </a:solidFill>
                              <a:latin typeface="Cambria Math" panose="02040503050406030204" pitchFamily="18" charset="0"/>
                            </a:rPr>
                          </m:ctrlPr>
                        </m:fPr>
                        <m:num>
                          <m:r>
                            <a:rPr lang="en-NZ" sz="1500" b="1" i="1">
                              <a:solidFill>
                                <a:schemeClr val="bg1">
                                  <a:lumMod val="50000"/>
                                </a:schemeClr>
                              </a:solidFill>
                              <a:latin typeface="Cambria Math" panose="02040503050406030204" pitchFamily="18" charset="0"/>
                            </a:rPr>
                            <m:t>𝟏</m:t>
                          </m:r>
                        </m:num>
                        <m:den>
                          <m:r>
                            <a:rPr lang="en-NZ" sz="1500" b="1" i="1">
                              <a:solidFill>
                                <a:schemeClr val="bg1">
                                  <a:lumMod val="50000"/>
                                </a:schemeClr>
                              </a:solidFill>
                              <a:latin typeface="Cambria Math" panose="02040503050406030204" pitchFamily="18" charset="0"/>
                            </a:rPr>
                            <m:t>𝟐</m:t>
                          </m:r>
                        </m:den>
                      </m:f>
                      <m:f>
                        <m:fPr>
                          <m:ctrlPr>
                            <a:rPr lang="en-NZ" sz="1500" b="1" i="1" smtClean="0">
                              <a:solidFill>
                                <a:schemeClr val="bg1">
                                  <a:lumMod val="50000"/>
                                </a:schemeClr>
                              </a:solidFill>
                              <a:latin typeface="Cambria Math" panose="02040503050406030204" pitchFamily="18" charset="0"/>
                            </a:rPr>
                          </m:ctrlPr>
                        </m:fPr>
                        <m:num>
                          <m:r>
                            <m:rPr>
                              <m:nor/>
                            </m:rPr>
                            <a:rPr lang="en-NZ" sz="1500" b="1" smtClean="0">
                              <a:solidFill>
                                <a:schemeClr val="bg1">
                                  <a:lumMod val="50000"/>
                                </a:schemeClr>
                              </a:solidFill>
                              <a:latin typeface="Cambria Math" panose="02040503050406030204" pitchFamily="18" charset="0"/>
                            </a:rPr>
                            <m:t>log</m:t>
                          </m:r>
                          <m:d>
                            <m:dPr>
                              <m:ctrlPr>
                                <a:rPr lang="en-NZ" sz="1500" b="1" i="1">
                                  <a:solidFill>
                                    <a:schemeClr val="bg1">
                                      <a:lumMod val="50000"/>
                                    </a:schemeClr>
                                  </a:solidFill>
                                  <a:latin typeface="Cambria Math" panose="02040503050406030204" pitchFamily="18" charset="0"/>
                                </a:rPr>
                              </m:ctrlPr>
                            </m:dPr>
                            <m:e>
                              <m:f>
                                <m:fPr>
                                  <m:ctrlPr>
                                    <a:rPr lang="en-NZ" sz="1500" b="1" i="1">
                                      <a:solidFill>
                                        <a:schemeClr val="bg1">
                                          <a:lumMod val="50000"/>
                                        </a:schemeClr>
                                      </a:solidFill>
                                      <a:latin typeface="Cambria Math" panose="02040503050406030204" pitchFamily="18" charset="0"/>
                                    </a:rPr>
                                  </m:ctrlPr>
                                </m:fPr>
                                <m:num>
                                  <m:sSub>
                                    <m:sSubPr>
                                      <m:ctrlPr>
                                        <a:rPr lang="en-NZ" sz="1500" b="1" i="1">
                                          <a:solidFill>
                                            <a:schemeClr val="bg1">
                                              <a:lumMod val="50000"/>
                                            </a:schemeClr>
                                          </a:solidFill>
                                          <a:latin typeface="Cambria Math" panose="02040503050406030204" pitchFamily="18" charset="0"/>
                                        </a:rPr>
                                      </m:ctrlPr>
                                    </m:sSubPr>
                                    <m:e>
                                      <m:r>
                                        <a:rPr lang="en-NZ" sz="1500" b="1" i="1">
                                          <a:solidFill>
                                            <a:schemeClr val="bg1">
                                              <a:lumMod val="50000"/>
                                            </a:schemeClr>
                                          </a:solidFill>
                                          <a:latin typeface="Cambria Math" panose="02040503050406030204" pitchFamily="18" charset="0"/>
                                          <a:ea typeface="Cambria Math" panose="02040503050406030204" pitchFamily="18" charset="0"/>
                                        </a:rPr>
                                        <m:t>𝝆</m:t>
                                      </m:r>
                                    </m:e>
                                    <m:sub>
                                      <m:r>
                                        <a:rPr lang="en-NZ" sz="1500" b="1" i="1">
                                          <a:solidFill>
                                            <a:schemeClr val="bg1">
                                              <a:lumMod val="50000"/>
                                            </a:schemeClr>
                                          </a:solidFill>
                                          <a:latin typeface="Cambria Math" panose="02040503050406030204" pitchFamily="18" charset="0"/>
                                        </a:rPr>
                                        <m:t>𝑩</m:t>
                                      </m:r>
                                    </m:sub>
                                  </m:sSub>
                                </m:num>
                                <m:den>
                                  <m:r>
                                    <a:rPr lang="en-NZ" sz="1500" b="1" i="1">
                                      <a:solidFill>
                                        <a:schemeClr val="bg1">
                                          <a:lumMod val="50000"/>
                                        </a:schemeClr>
                                      </a:solidFill>
                                      <a:latin typeface="Cambria Math" panose="02040503050406030204" pitchFamily="18" charset="0"/>
                                    </a:rPr>
                                    <m:t>𝟏</m:t>
                                  </m:r>
                                  <m:r>
                                    <a:rPr lang="en-NZ" sz="1500" b="1" i="1">
                                      <a:solidFill>
                                        <a:schemeClr val="bg1">
                                          <a:lumMod val="50000"/>
                                        </a:schemeClr>
                                      </a:solidFill>
                                      <a:latin typeface="Cambria Math" panose="02040503050406030204" pitchFamily="18" charset="0"/>
                                    </a:rPr>
                                    <m:t>−</m:t>
                                  </m:r>
                                  <m:sSub>
                                    <m:sSubPr>
                                      <m:ctrlPr>
                                        <a:rPr lang="en-NZ" sz="1500" b="1" i="1">
                                          <a:solidFill>
                                            <a:schemeClr val="bg1">
                                              <a:lumMod val="50000"/>
                                            </a:schemeClr>
                                          </a:solidFill>
                                          <a:latin typeface="Cambria Math" panose="02040503050406030204" pitchFamily="18" charset="0"/>
                                        </a:rPr>
                                      </m:ctrlPr>
                                    </m:sSubPr>
                                    <m:e>
                                      <m:r>
                                        <a:rPr lang="en-NZ" sz="1500" b="1" i="1">
                                          <a:solidFill>
                                            <a:schemeClr val="bg1">
                                              <a:lumMod val="50000"/>
                                            </a:schemeClr>
                                          </a:solidFill>
                                          <a:latin typeface="Cambria Math" panose="02040503050406030204" pitchFamily="18" charset="0"/>
                                          <a:ea typeface="Cambria Math" panose="02040503050406030204" pitchFamily="18" charset="0"/>
                                        </a:rPr>
                                        <m:t>𝝆</m:t>
                                      </m:r>
                                    </m:e>
                                    <m:sub>
                                      <m:r>
                                        <a:rPr lang="en-NZ" sz="1500" b="1" i="1">
                                          <a:solidFill>
                                            <a:schemeClr val="bg1">
                                              <a:lumMod val="50000"/>
                                            </a:schemeClr>
                                          </a:solidFill>
                                          <a:latin typeface="Cambria Math" panose="02040503050406030204" pitchFamily="18" charset="0"/>
                                        </a:rPr>
                                        <m:t>𝑩</m:t>
                                      </m:r>
                                    </m:sub>
                                  </m:sSub>
                                </m:den>
                              </m:f>
                            </m:e>
                          </m:d>
                        </m:num>
                        <m:den>
                          <m:r>
                            <m:rPr>
                              <m:nor/>
                            </m:rPr>
                            <a:rPr lang="en-NZ" sz="1500" b="1" smtClean="0">
                              <a:solidFill>
                                <a:srgbClr val="FF0000"/>
                              </a:solidFill>
                              <a:latin typeface="Cambria Math" panose="02040503050406030204" pitchFamily="18" charset="0"/>
                            </a:rPr>
                            <m:t>log</m:t>
                          </m:r>
                          <m:d>
                            <m:dPr>
                              <m:ctrlPr>
                                <a:rPr lang="en-NZ" sz="1500" b="1" i="1">
                                  <a:solidFill>
                                    <a:srgbClr val="FF0000"/>
                                  </a:solidFill>
                                  <a:latin typeface="Cambria Math" panose="02040503050406030204" pitchFamily="18" charset="0"/>
                                </a:rPr>
                              </m:ctrlPr>
                            </m:dPr>
                            <m:e>
                              <m:f>
                                <m:fPr>
                                  <m:ctrlPr>
                                    <a:rPr lang="en-NZ" sz="1500" b="1" i="1">
                                      <a:solidFill>
                                        <a:srgbClr val="FF0000"/>
                                      </a:solidFill>
                                      <a:latin typeface="Cambria Math" panose="02040503050406030204" pitchFamily="18" charset="0"/>
                                    </a:rPr>
                                  </m:ctrlPr>
                                </m:fPr>
                                <m:num>
                                  <m:r>
                                    <a:rPr lang="en-NZ" sz="1500" b="1" i="1">
                                      <a:solidFill>
                                        <a:srgbClr val="FF0000"/>
                                      </a:solidFill>
                                      <a:latin typeface="Cambria Math" panose="02040503050406030204" pitchFamily="18" charset="0"/>
                                      <a:ea typeface="Cambria Math" panose="02040503050406030204" pitchFamily="18" charset="0"/>
                                    </a:rPr>
                                    <m:t>𝜽</m:t>
                                  </m:r>
                                </m:num>
                                <m:den>
                                  <m:r>
                                    <a:rPr lang="en-NZ" sz="1500" b="1" i="1">
                                      <a:solidFill>
                                        <a:srgbClr val="FF0000"/>
                                      </a:solidFill>
                                      <a:latin typeface="Cambria Math" panose="02040503050406030204" pitchFamily="18" charset="0"/>
                                    </a:rPr>
                                    <m:t>𝟏</m:t>
                                  </m:r>
                                  <m:r>
                                    <a:rPr lang="en-NZ" sz="1500" b="1" i="1">
                                      <a:solidFill>
                                        <a:srgbClr val="FF0000"/>
                                      </a:solidFill>
                                      <a:latin typeface="Cambria Math" panose="02040503050406030204" pitchFamily="18" charset="0"/>
                                    </a:rPr>
                                    <m:t>−</m:t>
                                  </m:r>
                                  <m:r>
                                    <a:rPr lang="en-NZ" sz="1500" b="1" i="1">
                                      <a:solidFill>
                                        <a:srgbClr val="FF0000"/>
                                      </a:solidFill>
                                      <a:latin typeface="Cambria Math" panose="02040503050406030204" pitchFamily="18" charset="0"/>
                                      <a:ea typeface="Cambria Math" panose="02040503050406030204" pitchFamily="18" charset="0"/>
                                    </a:rPr>
                                    <m:t>𝜽</m:t>
                                  </m:r>
                                </m:den>
                              </m:f>
                            </m:e>
                          </m:d>
                        </m:den>
                      </m:f>
                    </m:oMath>
                  </m:oMathPara>
                </a14:m>
                <a:endParaRPr lang="en-NZ" sz="1500" b="1" dirty="0">
                  <a:ea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EC7291F5-F45A-4009-8BB4-EA6960BA12FC}"/>
                  </a:ext>
                </a:extLst>
              </p:cNvPr>
              <p:cNvSpPr>
                <a:spLocks noRot="1" noChangeAspect="1" noMove="1" noResize="1" noEditPoints="1" noAdjustHandles="1" noChangeArrowheads="1" noChangeShapeType="1" noTextEdit="1"/>
              </p:cNvSpPr>
              <p:nvPr/>
            </p:nvSpPr>
            <p:spPr>
              <a:xfrm>
                <a:off x="7624630" y="5392133"/>
                <a:ext cx="2426818" cy="944041"/>
              </a:xfrm>
              <a:prstGeom prst="rect">
                <a:avLst/>
              </a:prstGeom>
              <a:blipFill>
                <a:blip r:embed="rId5"/>
                <a:stretch>
                  <a:fillRect/>
                </a:stretch>
              </a:blipFill>
            </p:spPr>
            <p:txBody>
              <a:bodyPr/>
              <a:lstStyle/>
              <a:p>
                <a:r>
                  <a:rPr lang="en-NZ">
                    <a:noFill/>
                  </a:rPr>
                  <a:t> </a:t>
                </a:r>
              </a:p>
            </p:txBody>
          </p:sp>
        </mc:Fallback>
      </mc:AlternateContent>
      <p:sp>
        <p:nvSpPr>
          <p:cNvPr id="2" name="Title 1">
            <a:extLst>
              <a:ext uri="{FF2B5EF4-FFF2-40B4-BE49-F238E27FC236}">
                <a16:creationId xmlns:a16="http://schemas.microsoft.com/office/drawing/2014/main" id="{1533A6B5-ED10-43E5-8BC4-268F5F52EEAC}"/>
              </a:ext>
            </a:extLst>
          </p:cNvPr>
          <p:cNvSpPr>
            <a:spLocks noGrp="1"/>
          </p:cNvSpPr>
          <p:nvPr>
            <p:ph type="title"/>
          </p:nvPr>
        </p:nvSpPr>
        <p:spPr/>
        <p:txBody>
          <a:bodyPr/>
          <a:lstStyle/>
          <a:p>
            <a:r>
              <a:rPr lang="en-NZ" dirty="0"/>
              <a:t>Bayes vs. Majority vote classification accuracy</a:t>
            </a:r>
          </a:p>
        </p:txBody>
      </p:sp>
    </p:spTree>
    <p:extLst>
      <p:ext uri="{BB962C8B-B14F-4D97-AF65-F5344CB8AC3E}">
        <p14:creationId xmlns:p14="http://schemas.microsoft.com/office/powerpoint/2010/main" val="792278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3C6F-6E26-4F49-B02A-84D36521F24A}"/>
              </a:ext>
            </a:extLst>
          </p:cNvPr>
          <p:cNvSpPr>
            <a:spLocks noGrp="1"/>
          </p:cNvSpPr>
          <p:nvPr>
            <p:ph type="title"/>
          </p:nvPr>
        </p:nvSpPr>
        <p:spPr/>
        <p:txBody>
          <a:bodyPr/>
          <a:lstStyle/>
          <a:p>
            <a:r>
              <a:rPr lang="en-NZ" dirty="0"/>
              <a:t>Conclusion so far</a:t>
            </a:r>
          </a:p>
        </p:txBody>
      </p:sp>
      <p:sp>
        <p:nvSpPr>
          <p:cNvPr id="7" name="Content Placeholder 6">
            <a:extLst>
              <a:ext uri="{FF2B5EF4-FFF2-40B4-BE49-F238E27FC236}">
                <a16:creationId xmlns:a16="http://schemas.microsoft.com/office/drawing/2014/main" id="{EC8BF66F-D4C7-469A-80A8-1DF14283BBD3}"/>
              </a:ext>
            </a:extLst>
          </p:cNvPr>
          <p:cNvSpPr>
            <a:spLocks noGrp="1"/>
          </p:cNvSpPr>
          <p:nvPr>
            <p:ph idx="1"/>
          </p:nvPr>
        </p:nvSpPr>
        <p:spPr/>
        <p:txBody>
          <a:bodyPr/>
          <a:lstStyle/>
          <a:p>
            <a:r>
              <a:rPr lang="en-NZ" sz="2800" dirty="0"/>
              <a:t>Bayes formula always has the same or higher classification accuracy compared to majority vote </a:t>
            </a:r>
          </a:p>
          <a:p>
            <a:endParaRPr lang="en-NZ" dirty="0"/>
          </a:p>
          <a:p>
            <a:r>
              <a:rPr lang="en-NZ" sz="3200" b="1" dirty="0"/>
              <a:t>But…</a:t>
            </a:r>
          </a:p>
          <a:p>
            <a:r>
              <a:rPr lang="en-NZ" sz="2800" dirty="0"/>
              <a:t>We need to know</a:t>
            </a:r>
          </a:p>
          <a:p>
            <a:pPr lvl="1"/>
            <a:r>
              <a:rPr lang="en-NZ" sz="2400" dirty="0"/>
              <a:t>Class prevalence</a:t>
            </a:r>
          </a:p>
          <a:p>
            <a:pPr lvl="1"/>
            <a:r>
              <a:rPr lang="en-NZ" sz="2400" dirty="0"/>
              <a:t>User accuracy</a:t>
            </a:r>
          </a:p>
        </p:txBody>
      </p:sp>
    </p:spTree>
    <p:extLst>
      <p:ext uri="{BB962C8B-B14F-4D97-AF65-F5344CB8AC3E}">
        <p14:creationId xmlns:p14="http://schemas.microsoft.com/office/powerpoint/2010/main" val="215381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3C6F-6E26-4F49-B02A-84D36521F24A}"/>
              </a:ext>
            </a:extLst>
          </p:cNvPr>
          <p:cNvSpPr>
            <a:spLocks noGrp="1"/>
          </p:cNvSpPr>
          <p:nvPr>
            <p:ph type="title"/>
          </p:nvPr>
        </p:nvSpPr>
        <p:spPr/>
        <p:txBody>
          <a:bodyPr/>
          <a:lstStyle/>
          <a:p>
            <a:r>
              <a:rPr lang="en-NZ" dirty="0"/>
              <a:t>Conclusion so far</a:t>
            </a:r>
          </a:p>
        </p:txBody>
      </p:sp>
      <p:sp>
        <p:nvSpPr>
          <p:cNvPr id="7" name="Content Placeholder 6">
            <a:extLst>
              <a:ext uri="{FF2B5EF4-FFF2-40B4-BE49-F238E27FC236}">
                <a16:creationId xmlns:a16="http://schemas.microsoft.com/office/drawing/2014/main" id="{EC8BF66F-D4C7-469A-80A8-1DF14283BBD3}"/>
              </a:ext>
            </a:extLst>
          </p:cNvPr>
          <p:cNvSpPr>
            <a:spLocks noGrp="1"/>
          </p:cNvSpPr>
          <p:nvPr>
            <p:ph idx="1"/>
          </p:nvPr>
        </p:nvSpPr>
        <p:spPr/>
        <p:txBody>
          <a:bodyPr/>
          <a:lstStyle/>
          <a:p>
            <a:r>
              <a:rPr lang="en-NZ" sz="2800" dirty="0"/>
              <a:t>Bayes formula always has the same or higher classification accuracy compared to majority vote </a:t>
            </a:r>
          </a:p>
          <a:p>
            <a:endParaRPr lang="en-NZ" dirty="0"/>
          </a:p>
          <a:p>
            <a:r>
              <a:rPr lang="en-NZ" sz="3200" b="1" dirty="0"/>
              <a:t>But…</a:t>
            </a:r>
          </a:p>
          <a:p>
            <a:r>
              <a:rPr lang="en-NZ" sz="2800" dirty="0"/>
              <a:t>We need to know</a:t>
            </a:r>
          </a:p>
          <a:p>
            <a:pPr lvl="1"/>
            <a:r>
              <a:rPr lang="en-NZ" sz="2400" strike="sngStrike" dirty="0"/>
              <a:t>Class prevalence</a:t>
            </a:r>
            <a:r>
              <a:rPr lang="en-NZ" sz="2400" dirty="0"/>
              <a:t>  </a:t>
            </a:r>
            <a:r>
              <a:rPr lang="en-NZ" sz="2400" b="1" dirty="0">
                <a:solidFill>
                  <a:srgbClr val="FF0000"/>
                </a:solidFill>
              </a:rPr>
              <a:t>Assume we know this</a:t>
            </a:r>
          </a:p>
          <a:p>
            <a:pPr lvl="1"/>
            <a:r>
              <a:rPr lang="en-NZ" sz="2400" dirty="0"/>
              <a:t>User accuracy</a:t>
            </a:r>
          </a:p>
        </p:txBody>
      </p:sp>
    </p:spTree>
    <p:extLst>
      <p:ext uri="{BB962C8B-B14F-4D97-AF65-F5344CB8AC3E}">
        <p14:creationId xmlns:p14="http://schemas.microsoft.com/office/powerpoint/2010/main" val="78078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D736A0E4-1526-474C-BD72-9E95E047A017}"/>
              </a:ext>
            </a:extLst>
          </p:cNvPr>
          <p:cNvPicPr>
            <a:picLocks noChangeAspect="1"/>
          </p:cNvPicPr>
          <p:nvPr/>
        </p:nvPicPr>
        <p:blipFill>
          <a:blip r:embed="rId3"/>
          <a:stretch>
            <a:fillRect/>
          </a:stretch>
        </p:blipFill>
        <p:spPr>
          <a:xfrm>
            <a:off x="1236905" y="2025791"/>
            <a:ext cx="4496006" cy="3747957"/>
          </a:xfrm>
          <a:prstGeom prst="rect">
            <a:avLst/>
          </a:prstGeom>
        </p:spPr>
      </p:pic>
      <p:sp>
        <p:nvSpPr>
          <p:cNvPr id="2" name="Title 1">
            <a:extLst>
              <a:ext uri="{FF2B5EF4-FFF2-40B4-BE49-F238E27FC236}">
                <a16:creationId xmlns:a16="http://schemas.microsoft.com/office/drawing/2014/main" id="{669812FA-224B-40FC-9A8F-B094E1E1D0A2}"/>
              </a:ext>
            </a:extLst>
          </p:cNvPr>
          <p:cNvSpPr>
            <a:spLocks noGrp="1"/>
          </p:cNvSpPr>
          <p:nvPr>
            <p:ph type="title"/>
          </p:nvPr>
        </p:nvSpPr>
        <p:spPr>
          <a:xfrm>
            <a:off x="1097280" y="286603"/>
            <a:ext cx="10058400" cy="1450757"/>
          </a:xfrm>
        </p:spPr>
        <p:txBody>
          <a:bodyPr/>
          <a:lstStyle/>
          <a:p>
            <a:pPr algn="ctr"/>
            <a:r>
              <a:rPr lang="en-NZ" dirty="0"/>
              <a:t>Estimating user accuracy – testing stage</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0C832C37-1047-41C1-98A9-790A79259C70}"/>
                  </a:ext>
                </a:extLst>
              </p:cNvPr>
              <p:cNvSpPr>
                <a:spLocks noGrp="1"/>
              </p:cNvSpPr>
              <p:nvPr>
                <p:ph sz="half" idx="2"/>
              </p:nvPr>
            </p:nvSpPr>
            <p:spPr>
              <a:xfrm>
                <a:off x="6459091" y="3127780"/>
                <a:ext cx="4937760" cy="2320912"/>
              </a:xfrm>
            </p:spPr>
            <p:txBody>
              <a:bodyPr/>
              <a:lstStyle/>
              <a:p>
                <a14:m>
                  <m:oMath xmlns:m="http://schemas.openxmlformats.org/officeDocument/2006/math">
                    <m:sSub>
                      <m:sSubPr>
                        <m:ctrlPr>
                          <a:rPr lang="en-NZ" sz="2800" i="1" smtClean="0">
                            <a:latin typeface="Cambria Math" panose="02040503050406030204" pitchFamily="18" charset="0"/>
                          </a:rPr>
                        </m:ctrlPr>
                      </m:sSubPr>
                      <m:e>
                        <m:acc>
                          <m:accPr>
                            <m:chr m:val="̂"/>
                            <m:ctrlPr>
                              <a:rPr lang="en-NZ" sz="2800" i="1" smtClean="0">
                                <a:latin typeface="Cambria Math" panose="02040503050406030204" pitchFamily="18" charset="0"/>
                              </a:rPr>
                            </m:ctrlPr>
                          </m:accPr>
                          <m:e>
                            <m:r>
                              <a:rPr lang="en-NZ" sz="2800" i="1" smtClean="0">
                                <a:latin typeface="Cambria Math" panose="02040503050406030204" pitchFamily="18" charset="0"/>
                                <a:ea typeface="Cambria Math" panose="02040503050406030204" pitchFamily="18" charset="0"/>
                              </a:rPr>
                              <m:t>𝜃</m:t>
                            </m:r>
                          </m:e>
                        </m:acc>
                      </m:e>
                      <m:sub>
                        <m:r>
                          <a:rPr lang="en-NZ" sz="2800" b="0" i="1" smtClean="0">
                            <a:latin typeface="Cambria Math" panose="02040503050406030204" pitchFamily="18" charset="0"/>
                          </a:rPr>
                          <m:t>𝑖</m:t>
                        </m:r>
                      </m:sub>
                    </m:sSub>
                    <m:r>
                      <a:rPr lang="en-NZ" sz="2800" b="0" i="1" smtClean="0">
                        <a:latin typeface="Cambria Math" panose="02040503050406030204" pitchFamily="18" charset="0"/>
                      </a:rPr>
                      <m:t>=</m:t>
                    </m:r>
                    <m:f>
                      <m:fPr>
                        <m:ctrlPr>
                          <a:rPr lang="en-NZ" sz="2800" b="0" i="1" smtClean="0">
                            <a:latin typeface="Cambria Math" panose="02040503050406030204" pitchFamily="18" charset="0"/>
                          </a:rPr>
                        </m:ctrlPr>
                      </m:fPr>
                      <m:num>
                        <m:sSub>
                          <m:sSubPr>
                            <m:ctrlPr>
                              <a:rPr lang="en-NZ" sz="2800" b="0" i="1" smtClean="0">
                                <a:latin typeface="Cambria Math" panose="02040503050406030204" pitchFamily="18" charset="0"/>
                              </a:rPr>
                            </m:ctrlPr>
                          </m:sSubPr>
                          <m:e>
                            <m:r>
                              <a:rPr lang="en-NZ" sz="2800" b="0" i="1" smtClean="0">
                                <a:latin typeface="Cambria Math" panose="02040503050406030204" pitchFamily="18" charset="0"/>
                                <a:ea typeface="Cambria Math" panose="02040503050406030204" pitchFamily="18" charset="0"/>
                              </a:rPr>
                              <m:t>𝛼</m:t>
                            </m:r>
                          </m:e>
                          <m:sub>
                            <m:r>
                              <a:rPr lang="en-NZ" sz="2800" b="0" i="1" smtClean="0">
                                <a:latin typeface="Cambria Math" panose="02040503050406030204" pitchFamily="18" charset="0"/>
                              </a:rPr>
                              <m:t>𝑖</m:t>
                            </m:r>
                          </m:sub>
                        </m:sSub>
                        <m:r>
                          <a:rPr lang="en-NZ" sz="2800" b="0" i="1" smtClean="0">
                            <a:latin typeface="Cambria Math" panose="02040503050406030204" pitchFamily="18" charset="0"/>
                          </a:rPr>
                          <m:t>           + #</m:t>
                        </m:r>
                        <m:r>
                          <m:rPr>
                            <m:nor/>
                          </m:rPr>
                          <a:rPr lang="en-NZ" sz="2800" b="0" i="0" smtClean="0">
                            <a:latin typeface="Cambria Math" panose="02040503050406030204" pitchFamily="18" charset="0"/>
                          </a:rPr>
                          <m:t>correct</m:t>
                        </m:r>
                      </m:num>
                      <m:den>
                        <m:sSub>
                          <m:sSubPr>
                            <m:ctrlPr>
                              <a:rPr lang="en-NZ" sz="2800" b="0" i="1" smtClean="0">
                                <a:latin typeface="Cambria Math" panose="02040503050406030204" pitchFamily="18" charset="0"/>
                              </a:rPr>
                            </m:ctrlPr>
                          </m:sSubPr>
                          <m:e>
                            <m:sSub>
                              <m:sSubPr>
                                <m:ctrlPr>
                                  <a:rPr lang="en-NZ" sz="2800" i="1">
                                    <a:latin typeface="Cambria Math" panose="02040503050406030204" pitchFamily="18" charset="0"/>
                                  </a:rPr>
                                </m:ctrlPr>
                              </m:sSubPr>
                              <m:e>
                                <m:r>
                                  <a:rPr lang="en-NZ" sz="2800" i="1">
                                    <a:latin typeface="Cambria Math" panose="02040503050406030204" pitchFamily="18" charset="0"/>
                                    <a:ea typeface="Cambria Math" panose="02040503050406030204" pitchFamily="18" charset="0"/>
                                  </a:rPr>
                                  <m:t>𝛼</m:t>
                                </m:r>
                              </m:e>
                              <m:sub>
                                <m:r>
                                  <a:rPr lang="en-NZ" sz="2800" i="1">
                                    <a:latin typeface="Cambria Math" panose="02040503050406030204" pitchFamily="18" charset="0"/>
                                  </a:rPr>
                                  <m:t>𝑖</m:t>
                                </m:r>
                              </m:sub>
                            </m:sSub>
                            <m:r>
                              <a:rPr lang="en-NZ" sz="2800" i="1">
                                <a:latin typeface="Cambria Math" panose="02040503050406030204" pitchFamily="18" charset="0"/>
                              </a:rPr>
                              <m:t>+</m:t>
                            </m:r>
                            <m:r>
                              <a:rPr lang="en-NZ" sz="2800" b="0" i="1" smtClean="0">
                                <a:latin typeface="Cambria Math" panose="02040503050406030204" pitchFamily="18" charset="0"/>
                                <a:ea typeface="Cambria Math" panose="02040503050406030204" pitchFamily="18" charset="0"/>
                              </a:rPr>
                              <m:t>𝛽</m:t>
                            </m:r>
                          </m:e>
                          <m:sub>
                            <m:r>
                              <a:rPr lang="en-NZ" sz="2800" b="0" i="1" smtClean="0">
                                <a:latin typeface="Cambria Math" panose="02040503050406030204" pitchFamily="18" charset="0"/>
                              </a:rPr>
                              <m:t>𝑖</m:t>
                            </m:r>
                          </m:sub>
                        </m:sSub>
                        <m:r>
                          <a:rPr lang="en-NZ" sz="2800" b="0" i="1" smtClean="0">
                            <a:latin typeface="Cambria Math" panose="02040503050406030204" pitchFamily="18" charset="0"/>
                          </a:rPr>
                          <m:t>   + #</m:t>
                        </m:r>
                        <m:r>
                          <m:rPr>
                            <m:nor/>
                          </m:rPr>
                          <a:rPr lang="en-NZ" sz="2800" b="0" i="0" smtClean="0">
                            <a:latin typeface="Cambria Math" panose="02040503050406030204" pitchFamily="18" charset="0"/>
                          </a:rPr>
                          <m:t>images</m:t>
                        </m:r>
                      </m:den>
                    </m:f>
                  </m:oMath>
                </a14:m>
                <a:endParaRPr lang="en-NZ" dirty="0"/>
              </a:p>
            </p:txBody>
          </p:sp>
        </mc:Choice>
        <mc:Fallback xmlns="">
          <p:sp>
            <p:nvSpPr>
              <p:cNvPr id="9" name="Content Placeholder 8">
                <a:extLst>
                  <a:ext uri="{FF2B5EF4-FFF2-40B4-BE49-F238E27FC236}">
                    <a16:creationId xmlns:a16="http://schemas.microsoft.com/office/drawing/2014/main" id="{0C832C37-1047-41C1-98A9-790A79259C70}"/>
                  </a:ext>
                </a:extLst>
              </p:cNvPr>
              <p:cNvSpPr>
                <a:spLocks noGrp="1" noRot="1" noChangeAspect="1" noMove="1" noResize="1" noEditPoints="1" noAdjustHandles="1" noChangeArrowheads="1" noChangeShapeType="1" noTextEdit="1"/>
              </p:cNvSpPr>
              <p:nvPr>
                <p:ph sz="half" idx="2"/>
              </p:nvPr>
            </p:nvSpPr>
            <p:spPr>
              <a:xfrm>
                <a:off x="6459091" y="3127780"/>
                <a:ext cx="4937760" cy="2320912"/>
              </a:xfrm>
              <a:blipFill>
                <a:blip r:embed="rId4"/>
                <a:stretch>
                  <a:fillRect/>
                </a:stretch>
              </a:blipFill>
            </p:spPr>
            <p:txBody>
              <a:bodyPr/>
              <a:lstStyle/>
              <a:p>
                <a:r>
                  <a:rPr lang="en-NZ">
                    <a:noFill/>
                  </a:rPr>
                  <a:t> </a:t>
                </a:r>
              </a:p>
            </p:txBody>
          </p:sp>
        </mc:Fallback>
      </mc:AlternateContent>
      <p:pic>
        <p:nvPicPr>
          <p:cNvPr id="14" name="Picture 13">
            <a:extLst>
              <a:ext uri="{FF2B5EF4-FFF2-40B4-BE49-F238E27FC236}">
                <a16:creationId xmlns:a16="http://schemas.microsoft.com/office/drawing/2014/main" id="{99AE2EBA-344C-4AA2-883C-BB65A0D49DA1}"/>
              </a:ext>
            </a:extLst>
          </p:cNvPr>
          <p:cNvPicPr>
            <a:picLocks noChangeAspect="1"/>
          </p:cNvPicPr>
          <p:nvPr/>
        </p:nvPicPr>
        <p:blipFill>
          <a:blip r:embed="rId5"/>
          <a:stretch>
            <a:fillRect/>
          </a:stretch>
        </p:blipFill>
        <p:spPr>
          <a:xfrm>
            <a:off x="537981" y="4977099"/>
            <a:ext cx="995019" cy="1003523"/>
          </a:xfrm>
          <a:prstGeom prst="rect">
            <a:avLst/>
          </a:prstGeom>
        </p:spPr>
      </p:pic>
      <p:cxnSp>
        <p:nvCxnSpPr>
          <p:cNvPr id="19" name="Straight Arrow Connector 18">
            <a:extLst>
              <a:ext uri="{FF2B5EF4-FFF2-40B4-BE49-F238E27FC236}">
                <a16:creationId xmlns:a16="http://schemas.microsoft.com/office/drawing/2014/main" id="{57E1FF47-A79D-4CCD-84D1-C7FEDF348CB0}"/>
              </a:ext>
            </a:extLst>
          </p:cNvPr>
          <p:cNvCxnSpPr>
            <a:cxnSpLocks/>
          </p:cNvCxnSpPr>
          <p:nvPr/>
        </p:nvCxnSpPr>
        <p:spPr>
          <a:xfrm flipV="1">
            <a:off x="7627072" y="4223559"/>
            <a:ext cx="0" cy="424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1B15367-087A-4DCE-BD42-DF13105F99AC}"/>
              </a:ext>
            </a:extLst>
          </p:cNvPr>
          <p:cNvSpPr txBox="1"/>
          <p:nvPr/>
        </p:nvSpPr>
        <p:spPr>
          <a:xfrm>
            <a:off x="7169873" y="4726173"/>
            <a:ext cx="914399" cy="461665"/>
          </a:xfrm>
          <a:prstGeom prst="rect">
            <a:avLst/>
          </a:prstGeom>
          <a:noFill/>
        </p:spPr>
        <p:txBody>
          <a:bodyPr wrap="square" rtlCol="0">
            <a:spAutoFit/>
          </a:bodyPr>
          <a:lstStyle/>
          <a:p>
            <a:r>
              <a:rPr lang="en-NZ" sz="2400" b="1" dirty="0">
                <a:solidFill>
                  <a:schemeClr val="accent1"/>
                </a:solidFill>
              </a:rPr>
              <a:t>Prior</a:t>
            </a:r>
          </a:p>
        </p:txBody>
      </p:sp>
      <p:cxnSp>
        <p:nvCxnSpPr>
          <p:cNvPr id="23" name="Straight Arrow Connector 22">
            <a:extLst>
              <a:ext uri="{FF2B5EF4-FFF2-40B4-BE49-F238E27FC236}">
                <a16:creationId xmlns:a16="http://schemas.microsoft.com/office/drawing/2014/main" id="{EEAB758F-0763-4E7D-8010-25EE32B4629A}"/>
              </a:ext>
            </a:extLst>
          </p:cNvPr>
          <p:cNvCxnSpPr>
            <a:cxnSpLocks/>
          </p:cNvCxnSpPr>
          <p:nvPr/>
        </p:nvCxnSpPr>
        <p:spPr>
          <a:xfrm flipV="1">
            <a:off x="9250054" y="4223559"/>
            <a:ext cx="0" cy="49220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8120EA6-5AFE-415E-BB7D-9D14CD47AA32}"/>
              </a:ext>
            </a:extLst>
          </p:cNvPr>
          <p:cNvSpPr txBox="1"/>
          <p:nvPr/>
        </p:nvSpPr>
        <p:spPr>
          <a:xfrm>
            <a:off x="8401959" y="4732763"/>
            <a:ext cx="2183245" cy="461665"/>
          </a:xfrm>
          <a:prstGeom prst="rect">
            <a:avLst/>
          </a:prstGeom>
          <a:noFill/>
          <a:ln>
            <a:noFill/>
          </a:ln>
        </p:spPr>
        <p:txBody>
          <a:bodyPr wrap="square" rtlCol="0">
            <a:spAutoFit/>
          </a:bodyPr>
          <a:lstStyle/>
          <a:p>
            <a:r>
              <a:rPr lang="en-NZ" sz="2400" b="1" dirty="0">
                <a:solidFill>
                  <a:srgbClr val="0070C0"/>
                </a:solidFill>
              </a:rPr>
              <a:t>User responses</a:t>
            </a:r>
          </a:p>
        </p:txBody>
      </p:sp>
      <p:sp>
        <p:nvSpPr>
          <p:cNvPr id="27" name="Rectangle 26">
            <a:extLst>
              <a:ext uri="{FF2B5EF4-FFF2-40B4-BE49-F238E27FC236}">
                <a16:creationId xmlns:a16="http://schemas.microsoft.com/office/drawing/2014/main" id="{8777E2B0-F9ED-4467-B636-5BC98FC8FA29}"/>
              </a:ext>
            </a:extLst>
          </p:cNvPr>
          <p:cNvSpPr/>
          <p:nvPr/>
        </p:nvSpPr>
        <p:spPr>
          <a:xfrm>
            <a:off x="7245285" y="3110779"/>
            <a:ext cx="914395" cy="737209"/>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Z"/>
          </a:p>
        </p:txBody>
      </p:sp>
      <p:sp>
        <p:nvSpPr>
          <p:cNvPr id="28" name="Rectangle 27">
            <a:extLst>
              <a:ext uri="{FF2B5EF4-FFF2-40B4-BE49-F238E27FC236}">
                <a16:creationId xmlns:a16="http://schemas.microsoft.com/office/drawing/2014/main" id="{BA92C834-59AB-4A5F-B040-76E565442715}"/>
              </a:ext>
            </a:extLst>
          </p:cNvPr>
          <p:cNvSpPr/>
          <p:nvPr/>
        </p:nvSpPr>
        <p:spPr>
          <a:xfrm>
            <a:off x="8401959" y="3123427"/>
            <a:ext cx="1407418" cy="737209"/>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Z"/>
          </a:p>
        </p:txBody>
      </p:sp>
    </p:spTree>
    <p:extLst>
      <p:ext uri="{BB962C8B-B14F-4D97-AF65-F5344CB8AC3E}">
        <p14:creationId xmlns:p14="http://schemas.microsoft.com/office/powerpoint/2010/main" val="33756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FB2A-1AC4-41CB-8D2D-FA62312B968A}"/>
              </a:ext>
            </a:extLst>
          </p:cNvPr>
          <p:cNvSpPr>
            <a:spLocks noGrp="1"/>
          </p:cNvSpPr>
          <p:nvPr>
            <p:ph type="title"/>
          </p:nvPr>
        </p:nvSpPr>
        <p:spPr>
          <a:xfrm>
            <a:off x="1097280" y="286603"/>
            <a:ext cx="10058400" cy="1450757"/>
          </a:xfrm>
        </p:spPr>
        <p:txBody>
          <a:bodyPr/>
          <a:lstStyle/>
          <a:p>
            <a:r>
              <a:rPr lang="en-NZ" dirty="0"/>
              <a:t>Trade-off between estimating user accuracy and classifying images</a:t>
            </a:r>
          </a:p>
        </p:txBody>
      </p:sp>
      <p:pic>
        <p:nvPicPr>
          <p:cNvPr id="5" name="Picture 4">
            <a:extLst>
              <a:ext uri="{FF2B5EF4-FFF2-40B4-BE49-F238E27FC236}">
                <a16:creationId xmlns:a16="http://schemas.microsoft.com/office/drawing/2014/main" id="{94190651-DBC8-4701-B38B-4554E6A56E4A}"/>
              </a:ext>
            </a:extLst>
          </p:cNvPr>
          <p:cNvPicPr>
            <a:picLocks noChangeAspect="1"/>
          </p:cNvPicPr>
          <p:nvPr/>
        </p:nvPicPr>
        <p:blipFill>
          <a:blip r:embed="rId3"/>
          <a:stretch>
            <a:fillRect/>
          </a:stretch>
        </p:blipFill>
        <p:spPr>
          <a:xfrm>
            <a:off x="3703619" y="2028333"/>
            <a:ext cx="4845721" cy="4211323"/>
          </a:xfrm>
          <a:prstGeom prst="rect">
            <a:avLst/>
          </a:prstGeom>
        </p:spPr>
      </p:pic>
      <p:sp>
        <p:nvSpPr>
          <p:cNvPr id="6" name="TextBox 5">
            <a:extLst>
              <a:ext uri="{FF2B5EF4-FFF2-40B4-BE49-F238E27FC236}">
                <a16:creationId xmlns:a16="http://schemas.microsoft.com/office/drawing/2014/main" id="{28BFC268-967C-4E61-B9A7-3876853F51B4}"/>
              </a:ext>
            </a:extLst>
          </p:cNvPr>
          <p:cNvSpPr txBox="1"/>
          <p:nvPr/>
        </p:nvSpPr>
        <p:spPr>
          <a:xfrm>
            <a:off x="4335386" y="5939280"/>
            <a:ext cx="3582186" cy="369332"/>
          </a:xfrm>
          <a:prstGeom prst="rect">
            <a:avLst/>
          </a:prstGeom>
          <a:solidFill>
            <a:schemeClr val="bg1"/>
          </a:solidFill>
        </p:spPr>
        <p:txBody>
          <a:bodyPr wrap="square" rtlCol="0">
            <a:spAutoFit/>
          </a:bodyPr>
          <a:lstStyle/>
          <a:p>
            <a:r>
              <a:rPr lang="en-NZ" dirty="0"/>
              <a:t>Images per user – in testing stage</a:t>
            </a:r>
          </a:p>
        </p:txBody>
      </p:sp>
      <p:sp>
        <p:nvSpPr>
          <p:cNvPr id="7" name="TextBox 6">
            <a:extLst>
              <a:ext uri="{FF2B5EF4-FFF2-40B4-BE49-F238E27FC236}">
                <a16:creationId xmlns:a16="http://schemas.microsoft.com/office/drawing/2014/main" id="{F36A4815-6906-4C4E-AA27-B23DDFECDB78}"/>
              </a:ext>
            </a:extLst>
          </p:cNvPr>
          <p:cNvSpPr txBox="1"/>
          <p:nvPr/>
        </p:nvSpPr>
        <p:spPr>
          <a:xfrm>
            <a:off x="2357328" y="3122236"/>
            <a:ext cx="1563108" cy="1477328"/>
          </a:xfrm>
          <a:prstGeom prst="rect">
            <a:avLst/>
          </a:prstGeom>
          <a:solidFill>
            <a:schemeClr val="bg1"/>
          </a:solidFill>
        </p:spPr>
        <p:txBody>
          <a:bodyPr wrap="square" rtlCol="0">
            <a:spAutoFit/>
          </a:bodyPr>
          <a:lstStyle/>
          <a:p>
            <a:r>
              <a:rPr lang="en-NZ" dirty="0"/>
              <a:t>User responses per image – in classification stage</a:t>
            </a:r>
          </a:p>
        </p:txBody>
      </p:sp>
      <p:sp>
        <p:nvSpPr>
          <p:cNvPr id="8" name="TextBox 7">
            <a:extLst>
              <a:ext uri="{FF2B5EF4-FFF2-40B4-BE49-F238E27FC236}">
                <a16:creationId xmlns:a16="http://schemas.microsoft.com/office/drawing/2014/main" id="{B976A816-F20E-4E68-91B1-42DF222437AE}"/>
              </a:ext>
            </a:extLst>
          </p:cNvPr>
          <p:cNvSpPr txBox="1"/>
          <p:nvPr/>
        </p:nvSpPr>
        <p:spPr>
          <a:xfrm>
            <a:off x="7607505" y="1959377"/>
            <a:ext cx="2288126" cy="369332"/>
          </a:xfrm>
          <a:prstGeom prst="rect">
            <a:avLst/>
          </a:prstGeom>
          <a:solidFill>
            <a:schemeClr val="bg1"/>
          </a:solidFill>
        </p:spPr>
        <p:txBody>
          <a:bodyPr wrap="square" rtlCol="0">
            <a:spAutoFit/>
          </a:bodyPr>
          <a:lstStyle/>
          <a:p>
            <a:r>
              <a:rPr lang="en-NZ" dirty="0"/>
              <a:t>Classification accuracy</a:t>
            </a:r>
          </a:p>
        </p:txBody>
      </p:sp>
    </p:spTree>
    <p:extLst>
      <p:ext uri="{BB962C8B-B14F-4D97-AF65-F5344CB8AC3E}">
        <p14:creationId xmlns:p14="http://schemas.microsoft.com/office/powerpoint/2010/main" val="32755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is citizen science?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9498" y="2193087"/>
            <a:ext cx="3300910" cy="332071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922" y="2622465"/>
            <a:ext cx="3685567" cy="2461959"/>
          </a:xfrm>
          <a:prstGeom prst="rect">
            <a:avLst/>
          </a:prstGeom>
        </p:spPr>
      </p:pic>
      <p:pic>
        <p:nvPicPr>
          <p:cNvPr id="8" name="Picture 7"/>
          <p:cNvPicPr>
            <a:picLocks noChangeAspect="1"/>
          </p:cNvPicPr>
          <p:nvPr/>
        </p:nvPicPr>
        <p:blipFill>
          <a:blip r:embed="rId5"/>
          <a:stretch>
            <a:fillRect/>
          </a:stretch>
        </p:blipFill>
        <p:spPr>
          <a:xfrm>
            <a:off x="8279003" y="2193087"/>
            <a:ext cx="3367090" cy="3320716"/>
          </a:xfrm>
          <a:prstGeom prst="rect">
            <a:avLst/>
          </a:prstGeom>
        </p:spPr>
      </p:pic>
    </p:spTree>
    <p:extLst>
      <p:ext uri="{BB962C8B-B14F-4D97-AF65-F5344CB8AC3E}">
        <p14:creationId xmlns:p14="http://schemas.microsoft.com/office/powerpoint/2010/main" val="239889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62E7-8CF9-4199-9A5B-F94F4903E006}"/>
              </a:ext>
            </a:extLst>
          </p:cNvPr>
          <p:cNvSpPr>
            <a:spLocks noGrp="1"/>
          </p:cNvSpPr>
          <p:nvPr>
            <p:ph type="title"/>
          </p:nvPr>
        </p:nvSpPr>
        <p:spPr/>
        <p:txBody>
          <a:bodyPr/>
          <a:lstStyle/>
          <a:p>
            <a:r>
              <a:rPr lang="en-NZ" dirty="0"/>
              <a:t>What happens if we remove the testing stage?</a:t>
            </a:r>
          </a:p>
        </p:txBody>
      </p:sp>
      <p:pic>
        <p:nvPicPr>
          <p:cNvPr id="10" name="Picture 9">
            <a:extLst>
              <a:ext uri="{FF2B5EF4-FFF2-40B4-BE49-F238E27FC236}">
                <a16:creationId xmlns:a16="http://schemas.microsoft.com/office/drawing/2014/main" id="{04A6CA68-6CE7-4077-9BF2-208A97001BB8}"/>
              </a:ext>
            </a:extLst>
          </p:cNvPr>
          <p:cNvPicPr>
            <a:picLocks noChangeAspect="1"/>
          </p:cNvPicPr>
          <p:nvPr/>
        </p:nvPicPr>
        <p:blipFill>
          <a:blip r:embed="rId3"/>
          <a:stretch>
            <a:fillRect/>
          </a:stretch>
        </p:blipFill>
        <p:spPr>
          <a:xfrm>
            <a:off x="2908593" y="1971281"/>
            <a:ext cx="5729380" cy="4316190"/>
          </a:xfrm>
          <a:prstGeom prst="rect">
            <a:avLst/>
          </a:prstGeom>
        </p:spPr>
      </p:pic>
    </p:spTree>
    <p:extLst>
      <p:ext uri="{BB962C8B-B14F-4D97-AF65-F5344CB8AC3E}">
        <p14:creationId xmlns:p14="http://schemas.microsoft.com/office/powerpoint/2010/main" val="319015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62E7-8CF9-4199-9A5B-F94F4903E006}"/>
              </a:ext>
            </a:extLst>
          </p:cNvPr>
          <p:cNvSpPr>
            <a:spLocks noGrp="1"/>
          </p:cNvSpPr>
          <p:nvPr>
            <p:ph type="title" idx="4294967295"/>
          </p:nvPr>
        </p:nvSpPr>
        <p:spPr>
          <a:xfrm>
            <a:off x="935114" y="251379"/>
            <a:ext cx="10058400" cy="927100"/>
          </a:xfrm>
        </p:spPr>
        <p:txBody>
          <a:bodyPr/>
          <a:lstStyle/>
          <a:p>
            <a:r>
              <a:rPr lang="en-NZ" dirty="0"/>
              <a:t>Gibbs sampling</a:t>
            </a:r>
          </a:p>
        </p:txBody>
      </p:sp>
      <p:sp>
        <p:nvSpPr>
          <p:cNvPr id="3" name="Content Placeholder 2">
            <a:extLst>
              <a:ext uri="{FF2B5EF4-FFF2-40B4-BE49-F238E27FC236}">
                <a16:creationId xmlns:a16="http://schemas.microsoft.com/office/drawing/2014/main" id="{2545CD4F-DA30-4C75-AD5C-3320ED4C759D}"/>
              </a:ext>
            </a:extLst>
          </p:cNvPr>
          <p:cNvSpPr>
            <a:spLocks noGrp="1"/>
          </p:cNvSpPr>
          <p:nvPr>
            <p:ph idx="4294967295"/>
          </p:nvPr>
        </p:nvSpPr>
        <p:spPr>
          <a:xfrm>
            <a:off x="855216" y="1301780"/>
            <a:ext cx="10058400" cy="4022725"/>
          </a:xfrm>
        </p:spPr>
        <p:txBody>
          <a:bodyPr/>
          <a:lstStyle/>
          <a:p>
            <a:r>
              <a:rPr lang="en-NZ" dirty="0" err="1"/>
              <a:t>WinBUGS</a:t>
            </a:r>
            <a:endParaRPr lang="en-NZ" dirty="0"/>
          </a:p>
          <a:p>
            <a:r>
              <a:rPr lang="en-NZ" dirty="0"/>
              <a:t>R – write own Gibbs sampler algorithm</a:t>
            </a:r>
          </a:p>
        </p:txBody>
      </p:sp>
      <p:sp>
        <p:nvSpPr>
          <p:cNvPr id="4" name="Multiplication Sign 3">
            <a:extLst>
              <a:ext uri="{FF2B5EF4-FFF2-40B4-BE49-F238E27FC236}">
                <a16:creationId xmlns:a16="http://schemas.microsoft.com/office/drawing/2014/main" id="{D1DC1F1E-712A-4C86-BB15-E79E1A121828}"/>
              </a:ext>
            </a:extLst>
          </p:cNvPr>
          <p:cNvSpPr/>
          <p:nvPr/>
        </p:nvSpPr>
        <p:spPr>
          <a:xfrm>
            <a:off x="2106276" y="1172343"/>
            <a:ext cx="622170" cy="57503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a:extLst>
              <a:ext uri="{FF2B5EF4-FFF2-40B4-BE49-F238E27FC236}">
                <a16:creationId xmlns:a16="http://schemas.microsoft.com/office/drawing/2014/main" id="{A8CBB8D7-9F09-4E55-A117-D8812BB03CF4}"/>
              </a:ext>
            </a:extLst>
          </p:cNvPr>
          <p:cNvSpPr/>
          <p:nvPr/>
        </p:nvSpPr>
        <p:spPr>
          <a:xfrm>
            <a:off x="4208434" y="2422621"/>
            <a:ext cx="3915964" cy="40720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8" name="Rectangle 7">
            <a:extLst>
              <a:ext uri="{FF2B5EF4-FFF2-40B4-BE49-F238E27FC236}">
                <a16:creationId xmlns:a16="http://schemas.microsoft.com/office/drawing/2014/main" id="{E5DBE621-C557-4938-8BC6-C5AAAF89FF1E}"/>
              </a:ext>
            </a:extLst>
          </p:cNvPr>
          <p:cNvSpPr/>
          <p:nvPr/>
        </p:nvSpPr>
        <p:spPr>
          <a:xfrm>
            <a:off x="8337461" y="2421606"/>
            <a:ext cx="3653900" cy="40899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9" name="Rectangle 8">
            <a:extLst>
              <a:ext uri="{FF2B5EF4-FFF2-40B4-BE49-F238E27FC236}">
                <a16:creationId xmlns:a16="http://schemas.microsoft.com/office/drawing/2014/main" id="{6AEECA94-A653-44ED-AF19-79389C5C6F7F}"/>
              </a:ext>
            </a:extLst>
          </p:cNvPr>
          <p:cNvSpPr/>
          <p:nvPr/>
        </p:nvSpPr>
        <p:spPr>
          <a:xfrm>
            <a:off x="200636" y="2439539"/>
            <a:ext cx="3811279" cy="40720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11" name="TextBox 10">
            <a:extLst>
              <a:ext uri="{FF2B5EF4-FFF2-40B4-BE49-F238E27FC236}">
                <a16:creationId xmlns:a16="http://schemas.microsoft.com/office/drawing/2014/main" id="{B8BF07D4-AE88-412F-8B4F-80EBC21A7E45}"/>
              </a:ext>
            </a:extLst>
          </p:cNvPr>
          <p:cNvSpPr txBox="1"/>
          <p:nvPr/>
        </p:nvSpPr>
        <p:spPr>
          <a:xfrm>
            <a:off x="473198" y="4782362"/>
            <a:ext cx="2988996" cy="861774"/>
          </a:xfrm>
          <a:prstGeom prst="rect">
            <a:avLst/>
          </a:prstGeom>
          <a:noFill/>
        </p:spPr>
        <p:txBody>
          <a:bodyPr wrap="square" rtlCol="0">
            <a:spAutoFit/>
          </a:bodyPr>
          <a:lstStyle/>
          <a:p>
            <a:r>
              <a:rPr lang="en-NZ" b="1" dirty="0"/>
              <a:t>Step 1</a:t>
            </a:r>
          </a:p>
          <a:p>
            <a:endParaRPr lang="en-NZ" dirty="0"/>
          </a:p>
          <a:p>
            <a:r>
              <a:rPr lang="en-NZ" sz="1400" dirty="0"/>
              <a:t>Initialise user accuracy and image GT</a:t>
            </a:r>
          </a:p>
        </p:txBody>
      </p:sp>
      <p:sp>
        <p:nvSpPr>
          <p:cNvPr id="12" name="TextBox 11">
            <a:extLst>
              <a:ext uri="{FF2B5EF4-FFF2-40B4-BE49-F238E27FC236}">
                <a16:creationId xmlns:a16="http://schemas.microsoft.com/office/drawing/2014/main" id="{70E2E3A5-2D02-4749-8942-19144728D882}"/>
              </a:ext>
            </a:extLst>
          </p:cNvPr>
          <p:cNvSpPr txBox="1"/>
          <p:nvPr/>
        </p:nvSpPr>
        <p:spPr>
          <a:xfrm>
            <a:off x="4427618" y="4727504"/>
            <a:ext cx="3653900" cy="2000548"/>
          </a:xfrm>
          <a:prstGeom prst="rect">
            <a:avLst/>
          </a:prstGeom>
          <a:noFill/>
        </p:spPr>
        <p:txBody>
          <a:bodyPr wrap="square" rtlCol="0">
            <a:spAutoFit/>
          </a:bodyPr>
          <a:lstStyle/>
          <a:p>
            <a:pPr lvl="0"/>
            <a:r>
              <a:rPr lang="en-NZ" b="1" dirty="0"/>
              <a:t>Step 2 – Bayes’ formula</a:t>
            </a:r>
          </a:p>
          <a:p>
            <a:pPr lvl="0"/>
            <a:endParaRPr lang="en-NZ" dirty="0"/>
          </a:p>
          <a:p>
            <a:pPr lvl="0"/>
            <a:r>
              <a:rPr lang="en-NZ" sz="1400" dirty="0"/>
              <a:t>Sample GT from distribution with probabilities calculated using Bayes’ rule using current user accuracy and user responses.</a:t>
            </a:r>
          </a:p>
          <a:p>
            <a:pPr lvl="0"/>
            <a:endParaRPr lang="en-NZ" sz="1400" dirty="0"/>
          </a:p>
          <a:p>
            <a:pPr lvl="0"/>
            <a:r>
              <a:rPr lang="en-NZ" sz="1400" dirty="0"/>
              <a:t>Replace current values of GT with new values</a:t>
            </a:r>
          </a:p>
          <a:p>
            <a:endParaRPr lang="en-NZ" dirty="0"/>
          </a:p>
        </p:txBody>
      </p:sp>
      <p:sp>
        <p:nvSpPr>
          <p:cNvPr id="15" name="TextBox 14">
            <a:extLst>
              <a:ext uri="{FF2B5EF4-FFF2-40B4-BE49-F238E27FC236}">
                <a16:creationId xmlns:a16="http://schemas.microsoft.com/office/drawing/2014/main" id="{A3FCBEAC-1313-46E1-B85E-DECEE1176A76}"/>
              </a:ext>
            </a:extLst>
          </p:cNvPr>
          <p:cNvSpPr txBox="1"/>
          <p:nvPr/>
        </p:nvSpPr>
        <p:spPr>
          <a:xfrm>
            <a:off x="8475700" y="4727504"/>
            <a:ext cx="3515661" cy="2000548"/>
          </a:xfrm>
          <a:prstGeom prst="rect">
            <a:avLst/>
          </a:prstGeom>
          <a:noFill/>
        </p:spPr>
        <p:txBody>
          <a:bodyPr wrap="square" rtlCol="0">
            <a:spAutoFit/>
          </a:bodyPr>
          <a:lstStyle/>
          <a:p>
            <a:pPr lvl="0"/>
            <a:r>
              <a:rPr lang="en-NZ" b="1" dirty="0"/>
              <a:t>Step 3 – Beta distribution</a:t>
            </a:r>
          </a:p>
          <a:p>
            <a:pPr lvl="0"/>
            <a:endParaRPr lang="en-NZ" dirty="0"/>
          </a:p>
          <a:p>
            <a:pPr lvl="0"/>
            <a:r>
              <a:rPr lang="en-NZ" sz="1400" dirty="0"/>
              <a:t>Sample user accuracy from Beta distribution using current GT and user responses.</a:t>
            </a:r>
          </a:p>
          <a:p>
            <a:pPr lvl="0"/>
            <a:endParaRPr lang="en-NZ" sz="1400" dirty="0"/>
          </a:p>
          <a:p>
            <a:pPr lvl="0"/>
            <a:r>
              <a:rPr lang="en-NZ" sz="1400" dirty="0"/>
              <a:t>Replace current values of user accuracy with new values</a:t>
            </a:r>
          </a:p>
          <a:p>
            <a:endParaRPr lang="en-NZ" dirty="0"/>
          </a:p>
        </p:txBody>
      </p:sp>
      <p:pic>
        <p:nvPicPr>
          <p:cNvPr id="5" name="Picture 4">
            <a:extLst>
              <a:ext uri="{FF2B5EF4-FFF2-40B4-BE49-F238E27FC236}">
                <a16:creationId xmlns:a16="http://schemas.microsoft.com/office/drawing/2014/main" id="{4140C7E9-6769-468C-A1D5-66B87AD4E5E6}"/>
              </a:ext>
            </a:extLst>
          </p:cNvPr>
          <p:cNvPicPr>
            <a:picLocks noChangeAspect="1"/>
          </p:cNvPicPr>
          <p:nvPr/>
        </p:nvPicPr>
        <p:blipFill>
          <a:blip r:embed="rId3"/>
          <a:stretch>
            <a:fillRect/>
          </a:stretch>
        </p:blipFill>
        <p:spPr>
          <a:xfrm>
            <a:off x="766589" y="2503311"/>
            <a:ext cx="2846430" cy="2279051"/>
          </a:xfrm>
          <a:prstGeom prst="rect">
            <a:avLst/>
          </a:prstGeom>
        </p:spPr>
      </p:pic>
      <p:pic>
        <p:nvPicPr>
          <p:cNvPr id="7" name="Picture 6">
            <a:extLst>
              <a:ext uri="{FF2B5EF4-FFF2-40B4-BE49-F238E27FC236}">
                <a16:creationId xmlns:a16="http://schemas.microsoft.com/office/drawing/2014/main" id="{6B8D9C79-F899-45B9-B0A7-A1FB35C09EDB}"/>
              </a:ext>
            </a:extLst>
          </p:cNvPr>
          <p:cNvPicPr>
            <a:picLocks noChangeAspect="1"/>
          </p:cNvPicPr>
          <p:nvPr/>
        </p:nvPicPr>
        <p:blipFill>
          <a:blip r:embed="rId4"/>
          <a:stretch>
            <a:fillRect/>
          </a:stretch>
        </p:blipFill>
        <p:spPr>
          <a:xfrm>
            <a:off x="4808249" y="2466504"/>
            <a:ext cx="2800565" cy="2232407"/>
          </a:xfrm>
          <a:prstGeom prst="rect">
            <a:avLst/>
          </a:prstGeom>
        </p:spPr>
      </p:pic>
      <p:pic>
        <p:nvPicPr>
          <p:cNvPr id="17" name="Picture 16">
            <a:extLst>
              <a:ext uri="{FF2B5EF4-FFF2-40B4-BE49-F238E27FC236}">
                <a16:creationId xmlns:a16="http://schemas.microsoft.com/office/drawing/2014/main" id="{96D646D3-C506-46CA-8209-AB9CC4C354F7}"/>
              </a:ext>
            </a:extLst>
          </p:cNvPr>
          <p:cNvPicPr>
            <a:picLocks noChangeAspect="1"/>
          </p:cNvPicPr>
          <p:nvPr/>
        </p:nvPicPr>
        <p:blipFill>
          <a:blip r:embed="rId5"/>
          <a:stretch>
            <a:fillRect/>
          </a:stretch>
        </p:blipFill>
        <p:spPr>
          <a:xfrm>
            <a:off x="8643227" y="2506362"/>
            <a:ext cx="2927717" cy="2275999"/>
          </a:xfrm>
          <a:prstGeom prst="rect">
            <a:avLst/>
          </a:prstGeom>
        </p:spPr>
      </p:pic>
    </p:spTree>
    <p:extLst>
      <p:ext uri="{BB962C8B-B14F-4D97-AF65-F5344CB8AC3E}">
        <p14:creationId xmlns:p14="http://schemas.microsoft.com/office/powerpoint/2010/main" val="1065693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D70C-9209-4B04-8D86-3E87720F0CD3}"/>
              </a:ext>
            </a:extLst>
          </p:cNvPr>
          <p:cNvSpPr>
            <a:spLocks noGrp="1"/>
          </p:cNvSpPr>
          <p:nvPr>
            <p:ph type="ctrTitle"/>
          </p:nvPr>
        </p:nvSpPr>
        <p:spPr/>
        <p:txBody>
          <a:bodyPr>
            <a:normAutofit/>
          </a:bodyPr>
          <a:lstStyle/>
          <a:p>
            <a:r>
              <a:rPr lang="en-NZ" sz="6600" dirty="0"/>
              <a:t>Application to </a:t>
            </a:r>
            <a:r>
              <a:rPr lang="en-NZ" sz="6600" dirty="0" err="1"/>
              <a:t>iNaturalist</a:t>
            </a:r>
            <a:r>
              <a:rPr lang="en-NZ" sz="6600" dirty="0"/>
              <a:t> NZ</a:t>
            </a:r>
          </a:p>
        </p:txBody>
      </p:sp>
      <p:pic>
        <p:nvPicPr>
          <p:cNvPr id="4" name="Picture 3">
            <a:extLst>
              <a:ext uri="{FF2B5EF4-FFF2-40B4-BE49-F238E27FC236}">
                <a16:creationId xmlns:a16="http://schemas.microsoft.com/office/drawing/2014/main" id="{A3A075BF-537D-4E50-B3A2-3C8F361638AD}"/>
              </a:ext>
            </a:extLst>
          </p:cNvPr>
          <p:cNvPicPr>
            <a:picLocks noChangeAspect="1"/>
          </p:cNvPicPr>
          <p:nvPr/>
        </p:nvPicPr>
        <p:blipFill>
          <a:blip r:embed="rId2"/>
          <a:stretch>
            <a:fillRect/>
          </a:stretch>
        </p:blipFill>
        <p:spPr>
          <a:xfrm>
            <a:off x="3964182" y="5412018"/>
            <a:ext cx="4263635" cy="687030"/>
          </a:xfrm>
          <a:prstGeom prst="rect">
            <a:avLst/>
          </a:prstGeom>
        </p:spPr>
      </p:pic>
    </p:spTree>
    <p:extLst>
      <p:ext uri="{BB962C8B-B14F-4D97-AF65-F5344CB8AC3E}">
        <p14:creationId xmlns:p14="http://schemas.microsoft.com/office/powerpoint/2010/main" val="198151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104382-6FE5-4BBE-814A-9B7628A09C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05" y="340179"/>
            <a:ext cx="4293875" cy="2868308"/>
          </a:xfrm>
          <a:prstGeom prst="rect">
            <a:avLst/>
          </a:prstGeom>
        </p:spPr>
      </p:pic>
      <p:pic>
        <p:nvPicPr>
          <p:cNvPr id="1026" name="Picture 2" descr="Image result for biosecurity team of 4.7 million nz">
            <a:extLst>
              <a:ext uri="{FF2B5EF4-FFF2-40B4-BE49-F238E27FC236}">
                <a16:creationId xmlns:a16="http://schemas.microsoft.com/office/drawing/2014/main" id="{33A9BEDC-8A39-4E8A-9916-4603E666C7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456" y="246864"/>
            <a:ext cx="6213875" cy="3495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5074C0-A153-45CB-9E40-970479868E55}"/>
              </a:ext>
            </a:extLst>
          </p:cNvPr>
          <p:cNvPicPr>
            <a:picLocks noChangeAspect="1"/>
          </p:cNvPicPr>
          <p:nvPr/>
        </p:nvPicPr>
        <p:blipFill>
          <a:blip r:embed="rId4"/>
          <a:stretch>
            <a:fillRect/>
          </a:stretch>
        </p:blipFill>
        <p:spPr>
          <a:xfrm>
            <a:off x="7695696" y="5584915"/>
            <a:ext cx="4263635" cy="687030"/>
          </a:xfrm>
          <a:prstGeom prst="rect">
            <a:avLst/>
          </a:prstGeom>
        </p:spPr>
      </p:pic>
      <p:pic>
        <p:nvPicPr>
          <p:cNvPr id="5" name="Picture 4">
            <a:extLst>
              <a:ext uri="{FF2B5EF4-FFF2-40B4-BE49-F238E27FC236}">
                <a16:creationId xmlns:a16="http://schemas.microsoft.com/office/drawing/2014/main" id="{46C80C7A-1BD3-4503-AED0-F21CA6C18456}"/>
              </a:ext>
            </a:extLst>
          </p:cNvPr>
          <p:cNvPicPr>
            <a:picLocks noChangeAspect="1"/>
          </p:cNvPicPr>
          <p:nvPr/>
        </p:nvPicPr>
        <p:blipFill rotWithShape="1">
          <a:blip r:embed="rId5"/>
          <a:srcRect t="1" r="47230" b="106"/>
          <a:stretch/>
        </p:blipFill>
        <p:spPr>
          <a:xfrm>
            <a:off x="6964759" y="3742169"/>
            <a:ext cx="4061307" cy="513802"/>
          </a:xfrm>
          <a:prstGeom prst="rect">
            <a:avLst/>
          </a:prstGeom>
        </p:spPr>
      </p:pic>
      <p:pic>
        <p:nvPicPr>
          <p:cNvPr id="1030" name="Picture 6" descr="Image result for giant willow aphid nz">
            <a:extLst>
              <a:ext uri="{FF2B5EF4-FFF2-40B4-BE49-F238E27FC236}">
                <a16:creationId xmlns:a16="http://schemas.microsoft.com/office/drawing/2014/main" id="{A5AA4B49-2D3F-45BE-A036-F9B412225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6918" y="3453753"/>
            <a:ext cx="2280447" cy="2041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CC81DBA-E944-498B-80F2-87C23FAAC2B2}"/>
              </a:ext>
            </a:extLst>
          </p:cNvPr>
          <p:cNvPicPr>
            <a:picLocks noChangeAspect="1"/>
          </p:cNvPicPr>
          <p:nvPr/>
        </p:nvPicPr>
        <p:blipFill>
          <a:blip r:embed="rId7"/>
          <a:stretch>
            <a:fillRect/>
          </a:stretch>
        </p:blipFill>
        <p:spPr>
          <a:xfrm>
            <a:off x="7073191" y="4183740"/>
            <a:ext cx="3952875" cy="581025"/>
          </a:xfrm>
          <a:prstGeom prst="rect">
            <a:avLst/>
          </a:prstGeom>
        </p:spPr>
      </p:pic>
      <p:sp>
        <p:nvSpPr>
          <p:cNvPr id="8" name="TextBox 7">
            <a:extLst>
              <a:ext uri="{FF2B5EF4-FFF2-40B4-BE49-F238E27FC236}">
                <a16:creationId xmlns:a16="http://schemas.microsoft.com/office/drawing/2014/main" id="{3C3499C5-C807-45E8-ABC2-5AF774192F5A}"/>
              </a:ext>
            </a:extLst>
          </p:cNvPr>
          <p:cNvSpPr txBox="1"/>
          <p:nvPr/>
        </p:nvSpPr>
        <p:spPr>
          <a:xfrm>
            <a:off x="1069969" y="5317838"/>
            <a:ext cx="359434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NZ" sz="2800" dirty="0"/>
              <a:t>1</a:t>
            </a:r>
            <a:r>
              <a:rPr lang="en-NZ" sz="2800" baseline="30000" dirty="0"/>
              <a:t>st</a:t>
            </a:r>
            <a:r>
              <a:rPr lang="en-NZ" sz="2800" dirty="0"/>
              <a:t> observation of Giant Willow Aphid in NZ </a:t>
            </a:r>
            <a:endParaRPr lang="en-NZ" dirty="0"/>
          </a:p>
        </p:txBody>
      </p:sp>
    </p:spTree>
    <p:extLst>
      <p:ext uri="{BB962C8B-B14F-4D97-AF65-F5344CB8AC3E}">
        <p14:creationId xmlns:p14="http://schemas.microsoft.com/office/powerpoint/2010/main" val="425239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F433-309D-4177-B8D4-F72C976D8221}"/>
              </a:ext>
            </a:extLst>
          </p:cNvPr>
          <p:cNvSpPr>
            <a:spLocks noGrp="1"/>
          </p:cNvSpPr>
          <p:nvPr>
            <p:ph type="title"/>
          </p:nvPr>
        </p:nvSpPr>
        <p:spPr/>
        <p:txBody>
          <a:bodyPr/>
          <a:lstStyle/>
          <a:p>
            <a:r>
              <a:rPr lang="en-NZ" dirty="0"/>
              <a:t>Performance on </a:t>
            </a:r>
            <a:r>
              <a:rPr lang="en-NZ" dirty="0" err="1"/>
              <a:t>iNaturalist</a:t>
            </a:r>
            <a:r>
              <a:rPr lang="en-NZ" dirty="0"/>
              <a:t> NZ data</a:t>
            </a:r>
          </a:p>
        </p:txBody>
      </p:sp>
      <p:sp>
        <p:nvSpPr>
          <p:cNvPr id="3" name="Content Placeholder 2">
            <a:extLst>
              <a:ext uri="{FF2B5EF4-FFF2-40B4-BE49-F238E27FC236}">
                <a16:creationId xmlns:a16="http://schemas.microsoft.com/office/drawing/2014/main" id="{EBB61E9B-5CAD-4301-8FD0-B967A4FB5095}"/>
              </a:ext>
            </a:extLst>
          </p:cNvPr>
          <p:cNvSpPr>
            <a:spLocks noGrp="1"/>
          </p:cNvSpPr>
          <p:nvPr>
            <p:ph idx="1"/>
          </p:nvPr>
        </p:nvSpPr>
        <p:spPr/>
        <p:txBody>
          <a:bodyPr/>
          <a:lstStyle/>
          <a:p>
            <a:r>
              <a:rPr lang="en-NZ" dirty="0" err="1"/>
              <a:t>iNaturalist</a:t>
            </a:r>
            <a:r>
              <a:rPr lang="en-NZ" dirty="0"/>
              <a:t> features:</a:t>
            </a:r>
          </a:p>
          <a:p>
            <a:pPr lvl="1">
              <a:buFont typeface="Arial" panose="020B0604020202020204" pitchFamily="34" charset="0"/>
              <a:buChar char="•"/>
            </a:pPr>
            <a:r>
              <a:rPr lang="en-NZ" dirty="0"/>
              <a:t>Many classes</a:t>
            </a:r>
          </a:p>
          <a:p>
            <a:pPr lvl="1">
              <a:buFont typeface="Arial" panose="020B0604020202020204" pitchFamily="34" charset="0"/>
              <a:buChar char="•"/>
            </a:pPr>
            <a:r>
              <a:rPr lang="en-NZ" dirty="0"/>
              <a:t>Few users have done a large number of IDs and most users have done a small number of IDs</a:t>
            </a:r>
          </a:p>
        </p:txBody>
      </p:sp>
      <p:graphicFrame>
        <p:nvGraphicFramePr>
          <p:cNvPr id="4" name="Table 3">
            <a:extLst>
              <a:ext uri="{FF2B5EF4-FFF2-40B4-BE49-F238E27FC236}">
                <a16:creationId xmlns:a16="http://schemas.microsoft.com/office/drawing/2014/main" id="{314B19FE-F995-4579-990E-3AC9036C7AAB}"/>
              </a:ext>
            </a:extLst>
          </p:cNvPr>
          <p:cNvGraphicFramePr>
            <a:graphicFrameLocks noGrp="1"/>
          </p:cNvGraphicFramePr>
          <p:nvPr>
            <p:extLst>
              <p:ext uri="{D42A27DB-BD31-4B8C-83A1-F6EECF244321}">
                <p14:modId xmlns:p14="http://schemas.microsoft.com/office/powerpoint/2010/main" val="854289373"/>
              </p:ext>
            </p:extLst>
          </p:nvPr>
        </p:nvGraphicFramePr>
        <p:xfrm>
          <a:off x="737552" y="3524744"/>
          <a:ext cx="10716895" cy="2344350"/>
        </p:xfrm>
        <a:graphic>
          <a:graphicData uri="http://schemas.openxmlformats.org/drawingml/2006/table">
            <a:tbl>
              <a:tblPr firstRow="1" bandRow="1">
                <a:tableStyleId>{5C22544A-7EE6-4342-B048-85BDC9FD1C3A}</a:tableStyleId>
              </a:tblPr>
              <a:tblGrid>
                <a:gridCol w="1530985">
                  <a:extLst>
                    <a:ext uri="{9D8B030D-6E8A-4147-A177-3AD203B41FA5}">
                      <a16:colId xmlns:a16="http://schemas.microsoft.com/office/drawing/2014/main" val="3365546505"/>
                    </a:ext>
                  </a:extLst>
                </a:gridCol>
                <a:gridCol w="1530985">
                  <a:extLst>
                    <a:ext uri="{9D8B030D-6E8A-4147-A177-3AD203B41FA5}">
                      <a16:colId xmlns:a16="http://schemas.microsoft.com/office/drawing/2014/main" val="1622968008"/>
                    </a:ext>
                  </a:extLst>
                </a:gridCol>
                <a:gridCol w="1530985">
                  <a:extLst>
                    <a:ext uri="{9D8B030D-6E8A-4147-A177-3AD203B41FA5}">
                      <a16:colId xmlns:a16="http://schemas.microsoft.com/office/drawing/2014/main" val="3899686478"/>
                    </a:ext>
                  </a:extLst>
                </a:gridCol>
                <a:gridCol w="1530985">
                  <a:extLst>
                    <a:ext uri="{9D8B030D-6E8A-4147-A177-3AD203B41FA5}">
                      <a16:colId xmlns:a16="http://schemas.microsoft.com/office/drawing/2014/main" val="2083631168"/>
                    </a:ext>
                  </a:extLst>
                </a:gridCol>
                <a:gridCol w="1436357">
                  <a:extLst>
                    <a:ext uri="{9D8B030D-6E8A-4147-A177-3AD203B41FA5}">
                      <a16:colId xmlns:a16="http://schemas.microsoft.com/office/drawing/2014/main" val="2504647125"/>
                    </a:ext>
                  </a:extLst>
                </a:gridCol>
                <a:gridCol w="1706251">
                  <a:extLst>
                    <a:ext uri="{9D8B030D-6E8A-4147-A177-3AD203B41FA5}">
                      <a16:colId xmlns:a16="http://schemas.microsoft.com/office/drawing/2014/main" val="1265513459"/>
                    </a:ext>
                  </a:extLst>
                </a:gridCol>
                <a:gridCol w="1450347">
                  <a:extLst>
                    <a:ext uri="{9D8B030D-6E8A-4147-A177-3AD203B41FA5}">
                      <a16:colId xmlns:a16="http://schemas.microsoft.com/office/drawing/2014/main" val="3930419464"/>
                    </a:ext>
                  </a:extLst>
                </a:gridCol>
              </a:tblGrid>
              <a:tr h="588328">
                <a:tc>
                  <a:txBody>
                    <a:bodyPr/>
                    <a:lstStyle/>
                    <a:p>
                      <a:endParaRPr lang="en-NZ" dirty="0"/>
                    </a:p>
                  </a:txBody>
                  <a:tcPr/>
                </a:tc>
                <a:tc>
                  <a:txBody>
                    <a:bodyPr/>
                    <a:lstStyle/>
                    <a:p>
                      <a:r>
                        <a:rPr lang="en-NZ" dirty="0"/>
                        <a:t>Plants</a:t>
                      </a:r>
                    </a:p>
                  </a:txBody>
                  <a:tcPr/>
                </a:tc>
                <a:tc>
                  <a:txBody>
                    <a:bodyPr/>
                    <a:lstStyle/>
                    <a:p>
                      <a:r>
                        <a:rPr lang="en-NZ" dirty="0"/>
                        <a:t>Birds Mammals</a:t>
                      </a:r>
                    </a:p>
                  </a:txBody>
                  <a:tcPr/>
                </a:tc>
                <a:tc>
                  <a:txBody>
                    <a:bodyPr/>
                    <a:lstStyle/>
                    <a:p>
                      <a:r>
                        <a:rPr lang="en-NZ" dirty="0"/>
                        <a:t>Insects Arachnids</a:t>
                      </a:r>
                    </a:p>
                  </a:txBody>
                  <a:tcPr/>
                </a:tc>
                <a:tc>
                  <a:txBody>
                    <a:bodyPr/>
                    <a:lstStyle/>
                    <a:p>
                      <a:r>
                        <a:rPr lang="en-NZ" dirty="0"/>
                        <a:t>Fungi</a:t>
                      </a:r>
                    </a:p>
                  </a:txBody>
                  <a:tcPr/>
                </a:tc>
                <a:tc>
                  <a:txBody>
                    <a:bodyPr/>
                    <a:lstStyle/>
                    <a:p>
                      <a:r>
                        <a:rPr lang="en-NZ" dirty="0"/>
                        <a:t>Amphibians Ray-finned fish Reptiles </a:t>
                      </a:r>
                      <a:r>
                        <a:rPr lang="en-NZ" dirty="0" err="1"/>
                        <a:t>Mollusks</a:t>
                      </a:r>
                      <a:endParaRPr lang="en-NZ" dirty="0"/>
                    </a:p>
                  </a:txBody>
                  <a:tcPr/>
                </a:tc>
                <a:tc>
                  <a:txBody>
                    <a:bodyPr/>
                    <a:lstStyle/>
                    <a:p>
                      <a:r>
                        <a:rPr lang="en-NZ" dirty="0"/>
                        <a:t>Protozoans </a:t>
                      </a:r>
                      <a:r>
                        <a:rPr lang="en-NZ" dirty="0" err="1"/>
                        <a:t>Chromista</a:t>
                      </a:r>
                      <a:endParaRPr lang="en-NZ" dirty="0"/>
                    </a:p>
                  </a:txBody>
                  <a:tcPr/>
                </a:tc>
                <a:extLst>
                  <a:ext uri="{0D108BD9-81ED-4DB2-BD59-A6C34878D82A}">
                    <a16:rowId xmlns:a16="http://schemas.microsoft.com/office/drawing/2014/main" val="3400242404"/>
                  </a:ext>
                </a:extLst>
              </a:tr>
              <a:tr h="385210">
                <a:tc>
                  <a:txBody>
                    <a:bodyPr/>
                    <a:lstStyle/>
                    <a:p>
                      <a:r>
                        <a:rPr lang="en-NZ" dirty="0"/>
                        <a:t>Images</a:t>
                      </a:r>
                    </a:p>
                  </a:txBody>
                  <a:tcPr/>
                </a:tc>
                <a:tc>
                  <a:txBody>
                    <a:bodyPr/>
                    <a:lstStyle/>
                    <a:p>
                      <a:r>
                        <a:rPr lang="en-NZ" dirty="0"/>
                        <a:t>82,268</a:t>
                      </a:r>
                    </a:p>
                  </a:txBody>
                  <a:tcPr/>
                </a:tc>
                <a:tc>
                  <a:txBody>
                    <a:bodyPr/>
                    <a:lstStyle/>
                    <a:p>
                      <a:r>
                        <a:rPr lang="en-NZ" dirty="0"/>
                        <a:t>20,682</a:t>
                      </a:r>
                    </a:p>
                  </a:txBody>
                  <a:tcPr/>
                </a:tc>
                <a:tc>
                  <a:txBody>
                    <a:bodyPr/>
                    <a:lstStyle/>
                    <a:p>
                      <a:r>
                        <a:rPr lang="en-NZ" dirty="0"/>
                        <a:t>17,472</a:t>
                      </a:r>
                    </a:p>
                  </a:txBody>
                  <a:tcPr/>
                </a:tc>
                <a:tc>
                  <a:txBody>
                    <a:bodyPr/>
                    <a:lstStyle/>
                    <a:p>
                      <a:r>
                        <a:rPr lang="en-NZ" dirty="0"/>
                        <a:t>6,683</a:t>
                      </a:r>
                    </a:p>
                  </a:txBody>
                  <a:tcPr/>
                </a:tc>
                <a:tc>
                  <a:txBody>
                    <a:bodyPr/>
                    <a:lstStyle/>
                    <a:p>
                      <a:r>
                        <a:rPr lang="en-NZ" dirty="0"/>
                        <a:t>6,015</a:t>
                      </a:r>
                    </a:p>
                  </a:txBody>
                  <a:tcPr/>
                </a:tc>
                <a:tc>
                  <a:txBody>
                    <a:bodyPr/>
                    <a:lstStyle/>
                    <a:p>
                      <a:r>
                        <a:rPr lang="en-NZ" dirty="0"/>
                        <a:t>1,085</a:t>
                      </a:r>
                    </a:p>
                  </a:txBody>
                  <a:tcPr/>
                </a:tc>
                <a:extLst>
                  <a:ext uri="{0D108BD9-81ED-4DB2-BD59-A6C34878D82A}">
                    <a16:rowId xmlns:a16="http://schemas.microsoft.com/office/drawing/2014/main" val="2808681605"/>
                  </a:ext>
                </a:extLst>
              </a:tr>
              <a:tr h="385210">
                <a:tc>
                  <a:txBody>
                    <a:bodyPr/>
                    <a:lstStyle/>
                    <a:p>
                      <a:r>
                        <a:rPr lang="en-NZ" dirty="0"/>
                        <a:t>Classes</a:t>
                      </a:r>
                    </a:p>
                  </a:txBody>
                  <a:tcPr/>
                </a:tc>
                <a:tc>
                  <a:txBody>
                    <a:bodyPr/>
                    <a:lstStyle/>
                    <a:p>
                      <a:r>
                        <a:rPr lang="en-NZ" dirty="0"/>
                        <a:t>4,533</a:t>
                      </a:r>
                    </a:p>
                  </a:txBody>
                  <a:tcPr/>
                </a:tc>
                <a:tc>
                  <a:txBody>
                    <a:bodyPr/>
                    <a:lstStyle/>
                    <a:p>
                      <a:r>
                        <a:rPr lang="en-NZ" dirty="0"/>
                        <a:t>1,027</a:t>
                      </a:r>
                    </a:p>
                  </a:txBody>
                  <a:tcPr/>
                </a:tc>
                <a:tc>
                  <a:txBody>
                    <a:bodyPr/>
                    <a:lstStyle/>
                    <a:p>
                      <a:r>
                        <a:rPr lang="en-NZ" dirty="0"/>
                        <a:t>2,081</a:t>
                      </a:r>
                    </a:p>
                  </a:txBody>
                  <a:tcPr/>
                </a:tc>
                <a:tc>
                  <a:txBody>
                    <a:bodyPr/>
                    <a:lstStyle/>
                    <a:p>
                      <a:r>
                        <a:rPr lang="en-NZ" dirty="0"/>
                        <a:t>979</a:t>
                      </a:r>
                    </a:p>
                  </a:txBody>
                  <a:tcPr/>
                </a:tc>
                <a:tc>
                  <a:txBody>
                    <a:bodyPr/>
                    <a:lstStyle/>
                    <a:p>
                      <a:r>
                        <a:rPr lang="en-NZ" dirty="0"/>
                        <a:t>1,029</a:t>
                      </a:r>
                    </a:p>
                  </a:txBody>
                  <a:tcPr/>
                </a:tc>
                <a:tc>
                  <a:txBody>
                    <a:bodyPr/>
                    <a:lstStyle/>
                    <a:p>
                      <a:r>
                        <a:rPr lang="en-NZ" dirty="0"/>
                        <a:t>86</a:t>
                      </a:r>
                    </a:p>
                  </a:txBody>
                  <a:tcPr/>
                </a:tc>
                <a:extLst>
                  <a:ext uri="{0D108BD9-81ED-4DB2-BD59-A6C34878D82A}">
                    <a16:rowId xmlns:a16="http://schemas.microsoft.com/office/drawing/2014/main" val="1179228979"/>
                  </a:ext>
                </a:extLst>
              </a:tr>
              <a:tr h="385210">
                <a:tc>
                  <a:txBody>
                    <a:bodyPr/>
                    <a:lstStyle/>
                    <a:p>
                      <a:r>
                        <a:rPr lang="en-NZ" dirty="0"/>
                        <a:t>Users</a:t>
                      </a:r>
                    </a:p>
                  </a:txBody>
                  <a:tcPr/>
                </a:tc>
                <a:tc>
                  <a:txBody>
                    <a:bodyPr/>
                    <a:lstStyle/>
                    <a:p>
                      <a:r>
                        <a:rPr lang="en-NZ" dirty="0"/>
                        <a:t>1,375</a:t>
                      </a:r>
                    </a:p>
                  </a:txBody>
                  <a:tcPr/>
                </a:tc>
                <a:tc>
                  <a:txBody>
                    <a:bodyPr/>
                    <a:lstStyle/>
                    <a:p>
                      <a:r>
                        <a:rPr lang="en-NZ" dirty="0"/>
                        <a:t>1,888</a:t>
                      </a:r>
                    </a:p>
                  </a:txBody>
                  <a:tcPr/>
                </a:tc>
                <a:tc>
                  <a:txBody>
                    <a:bodyPr/>
                    <a:lstStyle/>
                    <a:p>
                      <a:r>
                        <a:rPr lang="en-NZ" dirty="0"/>
                        <a:t>1,325</a:t>
                      </a:r>
                    </a:p>
                  </a:txBody>
                  <a:tcPr/>
                </a:tc>
                <a:tc>
                  <a:txBody>
                    <a:bodyPr/>
                    <a:lstStyle/>
                    <a:p>
                      <a:r>
                        <a:rPr lang="en-NZ" dirty="0"/>
                        <a:t>510</a:t>
                      </a:r>
                    </a:p>
                  </a:txBody>
                  <a:tcPr/>
                </a:tc>
                <a:tc>
                  <a:txBody>
                    <a:bodyPr/>
                    <a:lstStyle/>
                    <a:p>
                      <a:r>
                        <a:rPr lang="en-NZ" dirty="0"/>
                        <a:t>560</a:t>
                      </a:r>
                    </a:p>
                  </a:txBody>
                  <a:tcPr/>
                </a:tc>
                <a:tc>
                  <a:txBody>
                    <a:bodyPr/>
                    <a:lstStyle/>
                    <a:p>
                      <a:r>
                        <a:rPr lang="en-NZ" dirty="0"/>
                        <a:t>157</a:t>
                      </a:r>
                    </a:p>
                  </a:txBody>
                  <a:tcPr/>
                </a:tc>
                <a:extLst>
                  <a:ext uri="{0D108BD9-81ED-4DB2-BD59-A6C34878D82A}">
                    <a16:rowId xmlns:a16="http://schemas.microsoft.com/office/drawing/2014/main" val="693113258"/>
                  </a:ext>
                </a:extLst>
              </a:tr>
            </a:tbl>
          </a:graphicData>
        </a:graphic>
      </p:graphicFrame>
      <p:pic>
        <p:nvPicPr>
          <p:cNvPr id="5" name="Picture 4">
            <a:extLst>
              <a:ext uri="{FF2B5EF4-FFF2-40B4-BE49-F238E27FC236}">
                <a16:creationId xmlns:a16="http://schemas.microsoft.com/office/drawing/2014/main" id="{3D708CFE-AED3-43A4-B181-0C90ACFBBB3C}"/>
              </a:ext>
            </a:extLst>
          </p:cNvPr>
          <p:cNvPicPr>
            <a:picLocks noChangeAspect="1"/>
          </p:cNvPicPr>
          <p:nvPr/>
        </p:nvPicPr>
        <p:blipFill>
          <a:blip r:embed="rId2"/>
          <a:stretch>
            <a:fillRect/>
          </a:stretch>
        </p:blipFill>
        <p:spPr>
          <a:xfrm>
            <a:off x="9475964" y="286603"/>
            <a:ext cx="2389989" cy="385116"/>
          </a:xfrm>
          <a:prstGeom prst="rect">
            <a:avLst/>
          </a:prstGeom>
        </p:spPr>
      </p:pic>
    </p:spTree>
    <p:extLst>
      <p:ext uri="{BB962C8B-B14F-4D97-AF65-F5344CB8AC3E}">
        <p14:creationId xmlns:p14="http://schemas.microsoft.com/office/powerpoint/2010/main" val="720117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F433-309D-4177-B8D4-F72C976D8221}"/>
              </a:ext>
            </a:extLst>
          </p:cNvPr>
          <p:cNvSpPr>
            <a:spLocks noGrp="1"/>
          </p:cNvSpPr>
          <p:nvPr>
            <p:ph type="title"/>
          </p:nvPr>
        </p:nvSpPr>
        <p:spPr/>
        <p:txBody>
          <a:bodyPr/>
          <a:lstStyle/>
          <a:p>
            <a:r>
              <a:rPr lang="en-NZ" dirty="0"/>
              <a:t>Performance on </a:t>
            </a:r>
            <a:r>
              <a:rPr lang="en-NZ" dirty="0" err="1"/>
              <a:t>iNaturalist</a:t>
            </a:r>
            <a:r>
              <a:rPr lang="en-NZ" dirty="0"/>
              <a:t> NZ data</a:t>
            </a:r>
          </a:p>
        </p:txBody>
      </p:sp>
      <p:sp>
        <p:nvSpPr>
          <p:cNvPr id="3" name="Content Placeholder 2">
            <a:extLst>
              <a:ext uri="{FF2B5EF4-FFF2-40B4-BE49-F238E27FC236}">
                <a16:creationId xmlns:a16="http://schemas.microsoft.com/office/drawing/2014/main" id="{EBB61E9B-5CAD-4301-8FD0-B967A4FB5095}"/>
              </a:ext>
            </a:extLst>
          </p:cNvPr>
          <p:cNvSpPr>
            <a:spLocks noGrp="1"/>
          </p:cNvSpPr>
          <p:nvPr>
            <p:ph idx="1"/>
          </p:nvPr>
        </p:nvSpPr>
        <p:spPr/>
        <p:txBody>
          <a:bodyPr/>
          <a:lstStyle/>
          <a:p>
            <a:r>
              <a:rPr lang="en-NZ" dirty="0" err="1"/>
              <a:t>iNaturalist</a:t>
            </a:r>
            <a:r>
              <a:rPr lang="en-NZ" dirty="0"/>
              <a:t> features:</a:t>
            </a:r>
          </a:p>
          <a:p>
            <a:pPr lvl="1">
              <a:buFont typeface="Arial" panose="020B0604020202020204" pitchFamily="34" charset="0"/>
              <a:buChar char="•"/>
            </a:pPr>
            <a:r>
              <a:rPr lang="en-NZ" dirty="0"/>
              <a:t>Many classes</a:t>
            </a:r>
          </a:p>
          <a:p>
            <a:pPr lvl="1">
              <a:buFont typeface="Arial" panose="020B0604020202020204" pitchFamily="34" charset="0"/>
              <a:buChar char="•"/>
            </a:pPr>
            <a:r>
              <a:rPr lang="en-NZ" dirty="0"/>
              <a:t>Few users have done a large number of IDs and most users have done a small number of IDs</a:t>
            </a:r>
          </a:p>
        </p:txBody>
      </p:sp>
      <p:graphicFrame>
        <p:nvGraphicFramePr>
          <p:cNvPr id="4" name="Table 3">
            <a:extLst>
              <a:ext uri="{FF2B5EF4-FFF2-40B4-BE49-F238E27FC236}">
                <a16:creationId xmlns:a16="http://schemas.microsoft.com/office/drawing/2014/main" id="{314B19FE-F995-4579-990E-3AC9036C7AAB}"/>
              </a:ext>
            </a:extLst>
          </p:cNvPr>
          <p:cNvGraphicFramePr>
            <a:graphicFrameLocks noGrp="1"/>
          </p:cNvGraphicFramePr>
          <p:nvPr>
            <p:extLst/>
          </p:nvPr>
        </p:nvGraphicFramePr>
        <p:xfrm>
          <a:off x="737552" y="3524744"/>
          <a:ext cx="10716895" cy="2344350"/>
        </p:xfrm>
        <a:graphic>
          <a:graphicData uri="http://schemas.openxmlformats.org/drawingml/2006/table">
            <a:tbl>
              <a:tblPr firstRow="1" bandRow="1">
                <a:tableStyleId>{5C22544A-7EE6-4342-B048-85BDC9FD1C3A}</a:tableStyleId>
              </a:tblPr>
              <a:tblGrid>
                <a:gridCol w="1530985">
                  <a:extLst>
                    <a:ext uri="{9D8B030D-6E8A-4147-A177-3AD203B41FA5}">
                      <a16:colId xmlns:a16="http://schemas.microsoft.com/office/drawing/2014/main" val="3365546505"/>
                    </a:ext>
                  </a:extLst>
                </a:gridCol>
                <a:gridCol w="1530985">
                  <a:extLst>
                    <a:ext uri="{9D8B030D-6E8A-4147-A177-3AD203B41FA5}">
                      <a16:colId xmlns:a16="http://schemas.microsoft.com/office/drawing/2014/main" val="1622968008"/>
                    </a:ext>
                  </a:extLst>
                </a:gridCol>
                <a:gridCol w="1530985">
                  <a:extLst>
                    <a:ext uri="{9D8B030D-6E8A-4147-A177-3AD203B41FA5}">
                      <a16:colId xmlns:a16="http://schemas.microsoft.com/office/drawing/2014/main" val="3899686478"/>
                    </a:ext>
                  </a:extLst>
                </a:gridCol>
                <a:gridCol w="1530985">
                  <a:extLst>
                    <a:ext uri="{9D8B030D-6E8A-4147-A177-3AD203B41FA5}">
                      <a16:colId xmlns:a16="http://schemas.microsoft.com/office/drawing/2014/main" val="2083631168"/>
                    </a:ext>
                  </a:extLst>
                </a:gridCol>
                <a:gridCol w="1436357">
                  <a:extLst>
                    <a:ext uri="{9D8B030D-6E8A-4147-A177-3AD203B41FA5}">
                      <a16:colId xmlns:a16="http://schemas.microsoft.com/office/drawing/2014/main" val="2504647125"/>
                    </a:ext>
                  </a:extLst>
                </a:gridCol>
                <a:gridCol w="1706251">
                  <a:extLst>
                    <a:ext uri="{9D8B030D-6E8A-4147-A177-3AD203B41FA5}">
                      <a16:colId xmlns:a16="http://schemas.microsoft.com/office/drawing/2014/main" val="1265513459"/>
                    </a:ext>
                  </a:extLst>
                </a:gridCol>
                <a:gridCol w="1450347">
                  <a:extLst>
                    <a:ext uri="{9D8B030D-6E8A-4147-A177-3AD203B41FA5}">
                      <a16:colId xmlns:a16="http://schemas.microsoft.com/office/drawing/2014/main" val="3930419464"/>
                    </a:ext>
                  </a:extLst>
                </a:gridCol>
              </a:tblGrid>
              <a:tr h="588328">
                <a:tc>
                  <a:txBody>
                    <a:bodyPr/>
                    <a:lstStyle/>
                    <a:p>
                      <a:endParaRPr lang="en-NZ" dirty="0"/>
                    </a:p>
                  </a:txBody>
                  <a:tcPr/>
                </a:tc>
                <a:tc>
                  <a:txBody>
                    <a:bodyPr/>
                    <a:lstStyle/>
                    <a:p>
                      <a:r>
                        <a:rPr lang="en-NZ" dirty="0"/>
                        <a:t>Plants</a:t>
                      </a:r>
                    </a:p>
                  </a:txBody>
                  <a:tcPr/>
                </a:tc>
                <a:tc>
                  <a:txBody>
                    <a:bodyPr/>
                    <a:lstStyle/>
                    <a:p>
                      <a:r>
                        <a:rPr lang="en-NZ" dirty="0"/>
                        <a:t>Birds Mammals</a:t>
                      </a:r>
                    </a:p>
                  </a:txBody>
                  <a:tcPr/>
                </a:tc>
                <a:tc>
                  <a:txBody>
                    <a:bodyPr/>
                    <a:lstStyle/>
                    <a:p>
                      <a:r>
                        <a:rPr lang="en-NZ" dirty="0"/>
                        <a:t>Insects Arachnids</a:t>
                      </a:r>
                    </a:p>
                  </a:txBody>
                  <a:tcPr/>
                </a:tc>
                <a:tc>
                  <a:txBody>
                    <a:bodyPr/>
                    <a:lstStyle/>
                    <a:p>
                      <a:r>
                        <a:rPr lang="en-NZ" dirty="0"/>
                        <a:t>Fungi</a:t>
                      </a:r>
                    </a:p>
                  </a:txBody>
                  <a:tcPr/>
                </a:tc>
                <a:tc>
                  <a:txBody>
                    <a:bodyPr/>
                    <a:lstStyle/>
                    <a:p>
                      <a:r>
                        <a:rPr lang="en-NZ" dirty="0"/>
                        <a:t>Amphibians Ray-finned fish Reptiles </a:t>
                      </a:r>
                      <a:r>
                        <a:rPr lang="en-NZ" dirty="0" err="1"/>
                        <a:t>Mollusks</a:t>
                      </a:r>
                      <a:endParaRPr lang="en-NZ" dirty="0"/>
                    </a:p>
                  </a:txBody>
                  <a:tcPr/>
                </a:tc>
                <a:tc>
                  <a:txBody>
                    <a:bodyPr/>
                    <a:lstStyle/>
                    <a:p>
                      <a:r>
                        <a:rPr lang="en-NZ" dirty="0"/>
                        <a:t>Protozoans </a:t>
                      </a:r>
                      <a:r>
                        <a:rPr lang="en-NZ" dirty="0" err="1"/>
                        <a:t>Chromista</a:t>
                      </a:r>
                      <a:endParaRPr lang="en-NZ" dirty="0"/>
                    </a:p>
                  </a:txBody>
                  <a:tcPr/>
                </a:tc>
                <a:extLst>
                  <a:ext uri="{0D108BD9-81ED-4DB2-BD59-A6C34878D82A}">
                    <a16:rowId xmlns:a16="http://schemas.microsoft.com/office/drawing/2014/main" val="3400242404"/>
                  </a:ext>
                </a:extLst>
              </a:tr>
              <a:tr h="385210">
                <a:tc>
                  <a:txBody>
                    <a:bodyPr/>
                    <a:lstStyle/>
                    <a:p>
                      <a:r>
                        <a:rPr lang="en-NZ" dirty="0"/>
                        <a:t>Images</a:t>
                      </a:r>
                    </a:p>
                  </a:txBody>
                  <a:tcPr/>
                </a:tc>
                <a:tc>
                  <a:txBody>
                    <a:bodyPr/>
                    <a:lstStyle/>
                    <a:p>
                      <a:r>
                        <a:rPr lang="en-NZ" dirty="0"/>
                        <a:t>82,268</a:t>
                      </a:r>
                    </a:p>
                  </a:txBody>
                  <a:tcPr/>
                </a:tc>
                <a:tc>
                  <a:txBody>
                    <a:bodyPr/>
                    <a:lstStyle/>
                    <a:p>
                      <a:r>
                        <a:rPr lang="en-NZ" dirty="0"/>
                        <a:t>20,682</a:t>
                      </a:r>
                    </a:p>
                  </a:txBody>
                  <a:tcPr/>
                </a:tc>
                <a:tc>
                  <a:txBody>
                    <a:bodyPr/>
                    <a:lstStyle/>
                    <a:p>
                      <a:r>
                        <a:rPr lang="en-NZ" dirty="0"/>
                        <a:t>17,472</a:t>
                      </a:r>
                    </a:p>
                  </a:txBody>
                  <a:tcPr/>
                </a:tc>
                <a:tc>
                  <a:txBody>
                    <a:bodyPr/>
                    <a:lstStyle/>
                    <a:p>
                      <a:r>
                        <a:rPr lang="en-NZ" dirty="0"/>
                        <a:t>6,683</a:t>
                      </a:r>
                    </a:p>
                  </a:txBody>
                  <a:tcPr/>
                </a:tc>
                <a:tc>
                  <a:txBody>
                    <a:bodyPr/>
                    <a:lstStyle/>
                    <a:p>
                      <a:r>
                        <a:rPr lang="en-NZ" dirty="0"/>
                        <a:t>6,015</a:t>
                      </a:r>
                    </a:p>
                  </a:txBody>
                  <a:tcPr/>
                </a:tc>
                <a:tc>
                  <a:txBody>
                    <a:bodyPr/>
                    <a:lstStyle/>
                    <a:p>
                      <a:r>
                        <a:rPr lang="en-NZ" dirty="0"/>
                        <a:t>1,085</a:t>
                      </a:r>
                    </a:p>
                  </a:txBody>
                  <a:tcPr/>
                </a:tc>
                <a:extLst>
                  <a:ext uri="{0D108BD9-81ED-4DB2-BD59-A6C34878D82A}">
                    <a16:rowId xmlns:a16="http://schemas.microsoft.com/office/drawing/2014/main" val="2808681605"/>
                  </a:ext>
                </a:extLst>
              </a:tr>
              <a:tr h="385210">
                <a:tc>
                  <a:txBody>
                    <a:bodyPr/>
                    <a:lstStyle/>
                    <a:p>
                      <a:r>
                        <a:rPr lang="en-NZ" dirty="0"/>
                        <a:t>Classes</a:t>
                      </a:r>
                    </a:p>
                  </a:txBody>
                  <a:tcPr/>
                </a:tc>
                <a:tc>
                  <a:txBody>
                    <a:bodyPr/>
                    <a:lstStyle/>
                    <a:p>
                      <a:r>
                        <a:rPr lang="en-NZ" dirty="0"/>
                        <a:t>4,533</a:t>
                      </a:r>
                    </a:p>
                  </a:txBody>
                  <a:tcPr/>
                </a:tc>
                <a:tc>
                  <a:txBody>
                    <a:bodyPr/>
                    <a:lstStyle/>
                    <a:p>
                      <a:r>
                        <a:rPr lang="en-NZ" dirty="0"/>
                        <a:t>1,027</a:t>
                      </a:r>
                    </a:p>
                  </a:txBody>
                  <a:tcPr/>
                </a:tc>
                <a:tc>
                  <a:txBody>
                    <a:bodyPr/>
                    <a:lstStyle/>
                    <a:p>
                      <a:r>
                        <a:rPr lang="en-NZ" dirty="0"/>
                        <a:t>2,081</a:t>
                      </a:r>
                    </a:p>
                  </a:txBody>
                  <a:tcPr/>
                </a:tc>
                <a:tc>
                  <a:txBody>
                    <a:bodyPr/>
                    <a:lstStyle/>
                    <a:p>
                      <a:r>
                        <a:rPr lang="en-NZ" dirty="0"/>
                        <a:t>979</a:t>
                      </a:r>
                    </a:p>
                  </a:txBody>
                  <a:tcPr/>
                </a:tc>
                <a:tc>
                  <a:txBody>
                    <a:bodyPr/>
                    <a:lstStyle/>
                    <a:p>
                      <a:r>
                        <a:rPr lang="en-NZ" dirty="0"/>
                        <a:t>1,029</a:t>
                      </a:r>
                    </a:p>
                  </a:txBody>
                  <a:tcPr/>
                </a:tc>
                <a:tc>
                  <a:txBody>
                    <a:bodyPr/>
                    <a:lstStyle/>
                    <a:p>
                      <a:r>
                        <a:rPr lang="en-NZ" dirty="0"/>
                        <a:t>86</a:t>
                      </a:r>
                    </a:p>
                  </a:txBody>
                  <a:tcPr/>
                </a:tc>
                <a:extLst>
                  <a:ext uri="{0D108BD9-81ED-4DB2-BD59-A6C34878D82A}">
                    <a16:rowId xmlns:a16="http://schemas.microsoft.com/office/drawing/2014/main" val="1179228979"/>
                  </a:ext>
                </a:extLst>
              </a:tr>
              <a:tr h="385210">
                <a:tc>
                  <a:txBody>
                    <a:bodyPr/>
                    <a:lstStyle/>
                    <a:p>
                      <a:r>
                        <a:rPr lang="en-NZ" dirty="0"/>
                        <a:t>Users</a:t>
                      </a:r>
                    </a:p>
                  </a:txBody>
                  <a:tcPr/>
                </a:tc>
                <a:tc>
                  <a:txBody>
                    <a:bodyPr/>
                    <a:lstStyle/>
                    <a:p>
                      <a:r>
                        <a:rPr lang="en-NZ" dirty="0"/>
                        <a:t>1,375</a:t>
                      </a:r>
                    </a:p>
                  </a:txBody>
                  <a:tcPr/>
                </a:tc>
                <a:tc>
                  <a:txBody>
                    <a:bodyPr/>
                    <a:lstStyle/>
                    <a:p>
                      <a:r>
                        <a:rPr lang="en-NZ" dirty="0"/>
                        <a:t>1,888</a:t>
                      </a:r>
                    </a:p>
                  </a:txBody>
                  <a:tcPr/>
                </a:tc>
                <a:tc>
                  <a:txBody>
                    <a:bodyPr/>
                    <a:lstStyle/>
                    <a:p>
                      <a:r>
                        <a:rPr lang="en-NZ" dirty="0"/>
                        <a:t>1,325</a:t>
                      </a:r>
                    </a:p>
                  </a:txBody>
                  <a:tcPr/>
                </a:tc>
                <a:tc>
                  <a:txBody>
                    <a:bodyPr/>
                    <a:lstStyle/>
                    <a:p>
                      <a:r>
                        <a:rPr lang="en-NZ" dirty="0"/>
                        <a:t>510</a:t>
                      </a:r>
                    </a:p>
                  </a:txBody>
                  <a:tcPr/>
                </a:tc>
                <a:tc>
                  <a:txBody>
                    <a:bodyPr/>
                    <a:lstStyle/>
                    <a:p>
                      <a:r>
                        <a:rPr lang="en-NZ" dirty="0"/>
                        <a:t>560</a:t>
                      </a:r>
                    </a:p>
                  </a:txBody>
                  <a:tcPr/>
                </a:tc>
                <a:tc>
                  <a:txBody>
                    <a:bodyPr/>
                    <a:lstStyle/>
                    <a:p>
                      <a:r>
                        <a:rPr lang="en-NZ" dirty="0"/>
                        <a:t>157</a:t>
                      </a:r>
                    </a:p>
                  </a:txBody>
                  <a:tcPr/>
                </a:tc>
                <a:extLst>
                  <a:ext uri="{0D108BD9-81ED-4DB2-BD59-A6C34878D82A}">
                    <a16:rowId xmlns:a16="http://schemas.microsoft.com/office/drawing/2014/main" val="693113258"/>
                  </a:ext>
                </a:extLst>
              </a:tr>
            </a:tbl>
          </a:graphicData>
        </a:graphic>
      </p:graphicFrame>
      <p:pic>
        <p:nvPicPr>
          <p:cNvPr id="5" name="Picture 4">
            <a:extLst>
              <a:ext uri="{FF2B5EF4-FFF2-40B4-BE49-F238E27FC236}">
                <a16:creationId xmlns:a16="http://schemas.microsoft.com/office/drawing/2014/main" id="{3D708CFE-AED3-43A4-B181-0C90ACFBBB3C}"/>
              </a:ext>
            </a:extLst>
          </p:cNvPr>
          <p:cNvPicPr>
            <a:picLocks noChangeAspect="1"/>
          </p:cNvPicPr>
          <p:nvPr/>
        </p:nvPicPr>
        <p:blipFill>
          <a:blip r:embed="rId2"/>
          <a:stretch>
            <a:fillRect/>
          </a:stretch>
        </p:blipFill>
        <p:spPr>
          <a:xfrm>
            <a:off x="9475964" y="286603"/>
            <a:ext cx="2389989" cy="385116"/>
          </a:xfrm>
          <a:prstGeom prst="rect">
            <a:avLst/>
          </a:prstGeom>
        </p:spPr>
      </p:pic>
      <p:sp>
        <p:nvSpPr>
          <p:cNvPr id="6" name="TextBox 5">
            <a:extLst>
              <a:ext uri="{FF2B5EF4-FFF2-40B4-BE49-F238E27FC236}">
                <a16:creationId xmlns:a16="http://schemas.microsoft.com/office/drawing/2014/main" id="{7DAE595B-F3EA-4533-B461-E5AD7202A7DF}"/>
              </a:ext>
            </a:extLst>
          </p:cNvPr>
          <p:cNvSpPr txBox="1"/>
          <p:nvPr/>
        </p:nvSpPr>
        <p:spPr>
          <a:xfrm>
            <a:off x="7123381" y="4281420"/>
            <a:ext cx="2352583" cy="830997"/>
          </a:xfrm>
          <a:prstGeom prst="rect">
            <a:avLst/>
          </a:prstGeom>
          <a:noFill/>
        </p:spPr>
        <p:txBody>
          <a:bodyPr wrap="square" rtlCol="0">
            <a:spAutoFit/>
          </a:bodyPr>
          <a:lstStyle/>
          <a:p>
            <a:r>
              <a:rPr lang="en-NZ" sz="4800" b="1" dirty="0"/>
              <a:t>~ 6 days</a:t>
            </a:r>
          </a:p>
        </p:txBody>
      </p:sp>
    </p:spTree>
    <p:extLst>
      <p:ext uri="{BB962C8B-B14F-4D97-AF65-F5344CB8AC3E}">
        <p14:creationId xmlns:p14="http://schemas.microsoft.com/office/powerpoint/2010/main" val="3289016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F433-309D-4177-B8D4-F72C976D8221}"/>
              </a:ext>
            </a:extLst>
          </p:cNvPr>
          <p:cNvSpPr>
            <a:spLocks noGrp="1"/>
          </p:cNvSpPr>
          <p:nvPr>
            <p:ph type="title"/>
          </p:nvPr>
        </p:nvSpPr>
        <p:spPr/>
        <p:txBody>
          <a:bodyPr/>
          <a:lstStyle/>
          <a:p>
            <a:r>
              <a:rPr lang="en-NZ" dirty="0"/>
              <a:t>Performance on </a:t>
            </a:r>
            <a:r>
              <a:rPr lang="en-NZ" dirty="0" err="1"/>
              <a:t>iNaturalist</a:t>
            </a:r>
            <a:r>
              <a:rPr lang="en-NZ" dirty="0"/>
              <a:t> NZ data</a:t>
            </a:r>
          </a:p>
        </p:txBody>
      </p:sp>
      <p:sp>
        <p:nvSpPr>
          <p:cNvPr id="3" name="Content Placeholder 2">
            <a:extLst>
              <a:ext uri="{FF2B5EF4-FFF2-40B4-BE49-F238E27FC236}">
                <a16:creationId xmlns:a16="http://schemas.microsoft.com/office/drawing/2014/main" id="{EBB61E9B-5CAD-4301-8FD0-B967A4FB5095}"/>
              </a:ext>
            </a:extLst>
          </p:cNvPr>
          <p:cNvSpPr>
            <a:spLocks noGrp="1"/>
          </p:cNvSpPr>
          <p:nvPr>
            <p:ph idx="1"/>
          </p:nvPr>
        </p:nvSpPr>
        <p:spPr/>
        <p:txBody>
          <a:bodyPr/>
          <a:lstStyle/>
          <a:p>
            <a:r>
              <a:rPr lang="en-NZ" dirty="0" err="1"/>
              <a:t>iNaturalist</a:t>
            </a:r>
            <a:r>
              <a:rPr lang="en-NZ" dirty="0"/>
              <a:t> features:</a:t>
            </a:r>
          </a:p>
          <a:p>
            <a:pPr lvl="1">
              <a:buFont typeface="Arial" panose="020B0604020202020204" pitchFamily="34" charset="0"/>
              <a:buChar char="•"/>
            </a:pPr>
            <a:r>
              <a:rPr lang="en-NZ" dirty="0"/>
              <a:t>Many classes</a:t>
            </a:r>
          </a:p>
          <a:p>
            <a:pPr lvl="1">
              <a:buFont typeface="Arial" panose="020B0604020202020204" pitchFamily="34" charset="0"/>
              <a:buChar char="•"/>
            </a:pPr>
            <a:r>
              <a:rPr lang="en-NZ" dirty="0"/>
              <a:t>Few users have done a large number of IDs and most users have done a small number of IDs</a:t>
            </a:r>
          </a:p>
        </p:txBody>
      </p:sp>
      <p:graphicFrame>
        <p:nvGraphicFramePr>
          <p:cNvPr id="4" name="Table 3">
            <a:extLst>
              <a:ext uri="{FF2B5EF4-FFF2-40B4-BE49-F238E27FC236}">
                <a16:creationId xmlns:a16="http://schemas.microsoft.com/office/drawing/2014/main" id="{314B19FE-F995-4579-990E-3AC9036C7AAB}"/>
              </a:ext>
            </a:extLst>
          </p:cNvPr>
          <p:cNvGraphicFramePr>
            <a:graphicFrameLocks noGrp="1"/>
          </p:cNvGraphicFramePr>
          <p:nvPr>
            <p:extLst/>
          </p:nvPr>
        </p:nvGraphicFramePr>
        <p:xfrm>
          <a:off x="737552" y="3524744"/>
          <a:ext cx="10716895" cy="2344350"/>
        </p:xfrm>
        <a:graphic>
          <a:graphicData uri="http://schemas.openxmlformats.org/drawingml/2006/table">
            <a:tbl>
              <a:tblPr firstRow="1" bandRow="1">
                <a:tableStyleId>{5C22544A-7EE6-4342-B048-85BDC9FD1C3A}</a:tableStyleId>
              </a:tblPr>
              <a:tblGrid>
                <a:gridCol w="1530985">
                  <a:extLst>
                    <a:ext uri="{9D8B030D-6E8A-4147-A177-3AD203B41FA5}">
                      <a16:colId xmlns:a16="http://schemas.microsoft.com/office/drawing/2014/main" val="3365546505"/>
                    </a:ext>
                  </a:extLst>
                </a:gridCol>
                <a:gridCol w="1530985">
                  <a:extLst>
                    <a:ext uri="{9D8B030D-6E8A-4147-A177-3AD203B41FA5}">
                      <a16:colId xmlns:a16="http://schemas.microsoft.com/office/drawing/2014/main" val="1622968008"/>
                    </a:ext>
                  </a:extLst>
                </a:gridCol>
                <a:gridCol w="1530985">
                  <a:extLst>
                    <a:ext uri="{9D8B030D-6E8A-4147-A177-3AD203B41FA5}">
                      <a16:colId xmlns:a16="http://schemas.microsoft.com/office/drawing/2014/main" val="3899686478"/>
                    </a:ext>
                  </a:extLst>
                </a:gridCol>
                <a:gridCol w="1530985">
                  <a:extLst>
                    <a:ext uri="{9D8B030D-6E8A-4147-A177-3AD203B41FA5}">
                      <a16:colId xmlns:a16="http://schemas.microsoft.com/office/drawing/2014/main" val="2083631168"/>
                    </a:ext>
                  </a:extLst>
                </a:gridCol>
                <a:gridCol w="1436357">
                  <a:extLst>
                    <a:ext uri="{9D8B030D-6E8A-4147-A177-3AD203B41FA5}">
                      <a16:colId xmlns:a16="http://schemas.microsoft.com/office/drawing/2014/main" val="2504647125"/>
                    </a:ext>
                  </a:extLst>
                </a:gridCol>
                <a:gridCol w="1706251">
                  <a:extLst>
                    <a:ext uri="{9D8B030D-6E8A-4147-A177-3AD203B41FA5}">
                      <a16:colId xmlns:a16="http://schemas.microsoft.com/office/drawing/2014/main" val="1265513459"/>
                    </a:ext>
                  </a:extLst>
                </a:gridCol>
                <a:gridCol w="1450347">
                  <a:extLst>
                    <a:ext uri="{9D8B030D-6E8A-4147-A177-3AD203B41FA5}">
                      <a16:colId xmlns:a16="http://schemas.microsoft.com/office/drawing/2014/main" val="3930419464"/>
                    </a:ext>
                  </a:extLst>
                </a:gridCol>
              </a:tblGrid>
              <a:tr h="588328">
                <a:tc>
                  <a:txBody>
                    <a:bodyPr/>
                    <a:lstStyle/>
                    <a:p>
                      <a:endParaRPr lang="en-NZ" dirty="0"/>
                    </a:p>
                  </a:txBody>
                  <a:tcPr/>
                </a:tc>
                <a:tc>
                  <a:txBody>
                    <a:bodyPr/>
                    <a:lstStyle/>
                    <a:p>
                      <a:r>
                        <a:rPr lang="en-NZ" dirty="0"/>
                        <a:t>Plants</a:t>
                      </a:r>
                    </a:p>
                  </a:txBody>
                  <a:tcPr/>
                </a:tc>
                <a:tc>
                  <a:txBody>
                    <a:bodyPr/>
                    <a:lstStyle/>
                    <a:p>
                      <a:r>
                        <a:rPr lang="en-NZ" dirty="0"/>
                        <a:t>Birds Mammals</a:t>
                      </a:r>
                    </a:p>
                  </a:txBody>
                  <a:tcPr/>
                </a:tc>
                <a:tc>
                  <a:txBody>
                    <a:bodyPr/>
                    <a:lstStyle/>
                    <a:p>
                      <a:r>
                        <a:rPr lang="en-NZ" dirty="0"/>
                        <a:t>Insects Arachnids</a:t>
                      </a:r>
                    </a:p>
                  </a:txBody>
                  <a:tcPr/>
                </a:tc>
                <a:tc>
                  <a:txBody>
                    <a:bodyPr/>
                    <a:lstStyle/>
                    <a:p>
                      <a:r>
                        <a:rPr lang="en-NZ" dirty="0"/>
                        <a:t>Fungi</a:t>
                      </a:r>
                    </a:p>
                  </a:txBody>
                  <a:tcPr/>
                </a:tc>
                <a:tc>
                  <a:txBody>
                    <a:bodyPr/>
                    <a:lstStyle/>
                    <a:p>
                      <a:r>
                        <a:rPr lang="en-NZ" dirty="0"/>
                        <a:t>Amphibians Ray-finned fish Reptiles </a:t>
                      </a:r>
                      <a:r>
                        <a:rPr lang="en-NZ" dirty="0" err="1"/>
                        <a:t>Mollusks</a:t>
                      </a:r>
                      <a:endParaRPr lang="en-NZ" dirty="0"/>
                    </a:p>
                  </a:txBody>
                  <a:tcPr/>
                </a:tc>
                <a:tc>
                  <a:txBody>
                    <a:bodyPr/>
                    <a:lstStyle/>
                    <a:p>
                      <a:r>
                        <a:rPr lang="en-NZ" dirty="0"/>
                        <a:t>Protozoans </a:t>
                      </a:r>
                      <a:r>
                        <a:rPr lang="en-NZ" dirty="0" err="1"/>
                        <a:t>Chromista</a:t>
                      </a:r>
                      <a:endParaRPr lang="en-NZ" dirty="0"/>
                    </a:p>
                  </a:txBody>
                  <a:tcPr/>
                </a:tc>
                <a:extLst>
                  <a:ext uri="{0D108BD9-81ED-4DB2-BD59-A6C34878D82A}">
                    <a16:rowId xmlns:a16="http://schemas.microsoft.com/office/drawing/2014/main" val="3400242404"/>
                  </a:ext>
                </a:extLst>
              </a:tr>
              <a:tr h="385210">
                <a:tc>
                  <a:txBody>
                    <a:bodyPr/>
                    <a:lstStyle/>
                    <a:p>
                      <a:r>
                        <a:rPr lang="en-NZ" dirty="0"/>
                        <a:t>Images</a:t>
                      </a:r>
                    </a:p>
                  </a:txBody>
                  <a:tcPr/>
                </a:tc>
                <a:tc>
                  <a:txBody>
                    <a:bodyPr/>
                    <a:lstStyle/>
                    <a:p>
                      <a:r>
                        <a:rPr lang="en-NZ" dirty="0"/>
                        <a:t>82,268</a:t>
                      </a:r>
                    </a:p>
                  </a:txBody>
                  <a:tcPr/>
                </a:tc>
                <a:tc>
                  <a:txBody>
                    <a:bodyPr/>
                    <a:lstStyle/>
                    <a:p>
                      <a:r>
                        <a:rPr lang="en-NZ" dirty="0"/>
                        <a:t>20,682</a:t>
                      </a:r>
                    </a:p>
                  </a:txBody>
                  <a:tcPr/>
                </a:tc>
                <a:tc>
                  <a:txBody>
                    <a:bodyPr/>
                    <a:lstStyle/>
                    <a:p>
                      <a:r>
                        <a:rPr lang="en-NZ" dirty="0"/>
                        <a:t>17,472</a:t>
                      </a:r>
                    </a:p>
                  </a:txBody>
                  <a:tcPr/>
                </a:tc>
                <a:tc>
                  <a:txBody>
                    <a:bodyPr/>
                    <a:lstStyle/>
                    <a:p>
                      <a:r>
                        <a:rPr lang="en-NZ" dirty="0"/>
                        <a:t>6,683</a:t>
                      </a:r>
                    </a:p>
                  </a:txBody>
                  <a:tcPr/>
                </a:tc>
                <a:tc>
                  <a:txBody>
                    <a:bodyPr/>
                    <a:lstStyle/>
                    <a:p>
                      <a:r>
                        <a:rPr lang="en-NZ" dirty="0"/>
                        <a:t>6,015</a:t>
                      </a:r>
                    </a:p>
                  </a:txBody>
                  <a:tcPr/>
                </a:tc>
                <a:tc>
                  <a:txBody>
                    <a:bodyPr/>
                    <a:lstStyle/>
                    <a:p>
                      <a:r>
                        <a:rPr lang="en-NZ" dirty="0"/>
                        <a:t>1,085</a:t>
                      </a:r>
                    </a:p>
                  </a:txBody>
                  <a:tcPr/>
                </a:tc>
                <a:extLst>
                  <a:ext uri="{0D108BD9-81ED-4DB2-BD59-A6C34878D82A}">
                    <a16:rowId xmlns:a16="http://schemas.microsoft.com/office/drawing/2014/main" val="2808681605"/>
                  </a:ext>
                </a:extLst>
              </a:tr>
              <a:tr h="385210">
                <a:tc>
                  <a:txBody>
                    <a:bodyPr/>
                    <a:lstStyle/>
                    <a:p>
                      <a:r>
                        <a:rPr lang="en-NZ" dirty="0"/>
                        <a:t>Classes</a:t>
                      </a:r>
                    </a:p>
                  </a:txBody>
                  <a:tcPr/>
                </a:tc>
                <a:tc>
                  <a:txBody>
                    <a:bodyPr/>
                    <a:lstStyle/>
                    <a:p>
                      <a:r>
                        <a:rPr lang="en-NZ" dirty="0"/>
                        <a:t>4,533</a:t>
                      </a:r>
                    </a:p>
                  </a:txBody>
                  <a:tcPr/>
                </a:tc>
                <a:tc>
                  <a:txBody>
                    <a:bodyPr/>
                    <a:lstStyle/>
                    <a:p>
                      <a:r>
                        <a:rPr lang="en-NZ" dirty="0"/>
                        <a:t>1,027</a:t>
                      </a:r>
                    </a:p>
                  </a:txBody>
                  <a:tcPr/>
                </a:tc>
                <a:tc>
                  <a:txBody>
                    <a:bodyPr/>
                    <a:lstStyle/>
                    <a:p>
                      <a:r>
                        <a:rPr lang="en-NZ" dirty="0"/>
                        <a:t>2,081</a:t>
                      </a:r>
                    </a:p>
                  </a:txBody>
                  <a:tcPr/>
                </a:tc>
                <a:tc>
                  <a:txBody>
                    <a:bodyPr/>
                    <a:lstStyle/>
                    <a:p>
                      <a:r>
                        <a:rPr lang="en-NZ" dirty="0"/>
                        <a:t>979</a:t>
                      </a:r>
                    </a:p>
                  </a:txBody>
                  <a:tcPr/>
                </a:tc>
                <a:tc>
                  <a:txBody>
                    <a:bodyPr/>
                    <a:lstStyle/>
                    <a:p>
                      <a:r>
                        <a:rPr lang="en-NZ" dirty="0"/>
                        <a:t>1,029</a:t>
                      </a:r>
                    </a:p>
                  </a:txBody>
                  <a:tcPr/>
                </a:tc>
                <a:tc>
                  <a:txBody>
                    <a:bodyPr/>
                    <a:lstStyle/>
                    <a:p>
                      <a:r>
                        <a:rPr lang="en-NZ" dirty="0"/>
                        <a:t>86</a:t>
                      </a:r>
                    </a:p>
                  </a:txBody>
                  <a:tcPr/>
                </a:tc>
                <a:extLst>
                  <a:ext uri="{0D108BD9-81ED-4DB2-BD59-A6C34878D82A}">
                    <a16:rowId xmlns:a16="http://schemas.microsoft.com/office/drawing/2014/main" val="1179228979"/>
                  </a:ext>
                </a:extLst>
              </a:tr>
              <a:tr h="385210">
                <a:tc>
                  <a:txBody>
                    <a:bodyPr/>
                    <a:lstStyle/>
                    <a:p>
                      <a:r>
                        <a:rPr lang="en-NZ" dirty="0"/>
                        <a:t>Users</a:t>
                      </a:r>
                    </a:p>
                  </a:txBody>
                  <a:tcPr/>
                </a:tc>
                <a:tc>
                  <a:txBody>
                    <a:bodyPr/>
                    <a:lstStyle/>
                    <a:p>
                      <a:r>
                        <a:rPr lang="en-NZ" dirty="0"/>
                        <a:t>1,375</a:t>
                      </a:r>
                    </a:p>
                  </a:txBody>
                  <a:tcPr/>
                </a:tc>
                <a:tc>
                  <a:txBody>
                    <a:bodyPr/>
                    <a:lstStyle/>
                    <a:p>
                      <a:r>
                        <a:rPr lang="en-NZ" dirty="0"/>
                        <a:t>1,888</a:t>
                      </a:r>
                    </a:p>
                  </a:txBody>
                  <a:tcPr/>
                </a:tc>
                <a:tc>
                  <a:txBody>
                    <a:bodyPr/>
                    <a:lstStyle/>
                    <a:p>
                      <a:r>
                        <a:rPr lang="en-NZ" dirty="0"/>
                        <a:t>1,325</a:t>
                      </a:r>
                    </a:p>
                  </a:txBody>
                  <a:tcPr/>
                </a:tc>
                <a:tc>
                  <a:txBody>
                    <a:bodyPr/>
                    <a:lstStyle/>
                    <a:p>
                      <a:r>
                        <a:rPr lang="en-NZ" dirty="0"/>
                        <a:t>510</a:t>
                      </a:r>
                    </a:p>
                  </a:txBody>
                  <a:tcPr/>
                </a:tc>
                <a:tc>
                  <a:txBody>
                    <a:bodyPr/>
                    <a:lstStyle/>
                    <a:p>
                      <a:r>
                        <a:rPr lang="en-NZ" dirty="0"/>
                        <a:t>560</a:t>
                      </a:r>
                    </a:p>
                  </a:txBody>
                  <a:tcPr/>
                </a:tc>
                <a:tc>
                  <a:txBody>
                    <a:bodyPr/>
                    <a:lstStyle/>
                    <a:p>
                      <a:r>
                        <a:rPr lang="en-NZ" dirty="0"/>
                        <a:t>157</a:t>
                      </a:r>
                    </a:p>
                  </a:txBody>
                  <a:tcPr/>
                </a:tc>
                <a:extLst>
                  <a:ext uri="{0D108BD9-81ED-4DB2-BD59-A6C34878D82A}">
                    <a16:rowId xmlns:a16="http://schemas.microsoft.com/office/drawing/2014/main" val="693113258"/>
                  </a:ext>
                </a:extLst>
              </a:tr>
            </a:tbl>
          </a:graphicData>
        </a:graphic>
      </p:graphicFrame>
      <p:pic>
        <p:nvPicPr>
          <p:cNvPr id="5" name="Picture 4">
            <a:extLst>
              <a:ext uri="{FF2B5EF4-FFF2-40B4-BE49-F238E27FC236}">
                <a16:creationId xmlns:a16="http://schemas.microsoft.com/office/drawing/2014/main" id="{3D708CFE-AED3-43A4-B181-0C90ACFBBB3C}"/>
              </a:ext>
            </a:extLst>
          </p:cNvPr>
          <p:cNvPicPr>
            <a:picLocks noChangeAspect="1"/>
          </p:cNvPicPr>
          <p:nvPr/>
        </p:nvPicPr>
        <p:blipFill>
          <a:blip r:embed="rId2"/>
          <a:stretch>
            <a:fillRect/>
          </a:stretch>
        </p:blipFill>
        <p:spPr>
          <a:xfrm>
            <a:off x="9475964" y="286603"/>
            <a:ext cx="2389989" cy="385116"/>
          </a:xfrm>
          <a:prstGeom prst="rect">
            <a:avLst/>
          </a:prstGeom>
        </p:spPr>
      </p:pic>
      <p:pic>
        <p:nvPicPr>
          <p:cNvPr id="6" name="Picture 5">
            <a:extLst>
              <a:ext uri="{FF2B5EF4-FFF2-40B4-BE49-F238E27FC236}">
                <a16:creationId xmlns:a16="http://schemas.microsoft.com/office/drawing/2014/main" id="{847C05C5-9D24-4F84-967C-0580DEA7E119}"/>
              </a:ext>
            </a:extLst>
          </p:cNvPr>
          <p:cNvPicPr>
            <a:picLocks noChangeAspect="1"/>
          </p:cNvPicPr>
          <p:nvPr/>
        </p:nvPicPr>
        <p:blipFill>
          <a:blip r:embed="rId3"/>
          <a:stretch>
            <a:fillRect/>
          </a:stretch>
        </p:blipFill>
        <p:spPr>
          <a:xfrm>
            <a:off x="6815882" y="1097891"/>
            <a:ext cx="3047752" cy="2305495"/>
          </a:xfrm>
          <a:prstGeom prst="rect">
            <a:avLst/>
          </a:prstGeom>
        </p:spPr>
      </p:pic>
      <p:pic>
        <p:nvPicPr>
          <p:cNvPr id="2050" name="Picture 2" descr="Image result for chris auld microsoft">
            <a:extLst>
              <a:ext uri="{FF2B5EF4-FFF2-40B4-BE49-F238E27FC236}">
                <a16:creationId xmlns:a16="http://schemas.microsoft.com/office/drawing/2014/main" id="{0328BB27-8AE4-47B8-899A-C3D0254CB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738" y="-140955"/>
            <a:ext cx="3839144" cy="356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21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1B1B-7889-4660-96F1-CBEA77167093}"/>
              </a:ext>
            </a:extLst>
          </p:cNvPr>
          <p:cNvSpPr>
            <a:spLocks noGrp="1"/>
          </p:cNvSpPr>
          <p:nvPr>
            <p:ph type="title"/>
          </p:nvPr>
        </p:nvSpPr>
        <p:spPr/>
        <p:txBody>
          <a:bodyPr/>
          <a:lstStyle/>
          <a:p>
            <a:r>
              <a:rPr lang="en-NZ" dirty="0" err="1"/>
              <a:t>iNaturalist</a:t>
            </a:r>
            <a:r>
              <a:rPr lang="en-NZ" dirty="0"/>
              <a:t> NZ Mammal data</a:t>
            </a:r>
          </a:p>
        </p:txBody>
      </p:sp>
      <p:pic>
        <p:nvPicPr>
          <p:cNvPr id="4" name="Picture 3">
            <a:extLst>
              <a:ext uri="{FF2B5EF4-FFF2-40B4-BE49-F238E27FC236}">
                <a16:creationId xmlns:a16="http://schemas.microsoft.com/office/drawing/2014/main" id="{FEFF3635-E6E9-4FE8-AE09-FF0C7A295F1D}"/>
              </a:ext>
            </a:extLst>
          </p:cNvPr>
          <p:cNvPicPr>
            <a:picLocks noChangeAspect="1"/>
          </p:cNvPicPr>
          <p:nvPr/>
        </p:nvPicPr>
        <p:blipFill rotWithShape="1">
          <a:blip r:embed="rId3">
            <a:extLst>
              <a:ext uri="{28A0092B-C50C-407E-A947-70E740481C1C}">
                <a14:useLocalDpi xmlns:a14="http://schemas.microsoft.com/office/drawing/2010/main" val="0"/>
              </a:ext>
            </a:extLst>
          </a:blip>
          <a:srcRect t="17242"/>
          <a:stretch/>
        </p:blipFill>
        <p:spPr>
          <a:xfrm>
            <a:off x="2046909" y="2046912"/>
            <a:ext cx="7357151" cy="4257821"/>
          </a:xfrm>
          <a:prstGeom prst="rect">
            <a:avLst/>
          </a:prstGeom>
        </p:spPr>
      </p:pic>
      <p:sp>
        <p:nvSpPr>
          <p:cNvPr id="3" name="Oval 2">
            <a:extLst>
              <a:ext uri="{FF2B5EF4-FFF2-40B4-BE49-F238E27FC236}">
                <a16:creationId xmlns:a16="http://schemas.microsoft.com/office/drawing/2014/main" id="{86FB9DFA-E821-4667-96A9-6F13BDF8BB15}"/>
              </a:ext>
            </a:extLst>
          </p:cNvPr>
          <p:cNvSpPr/>
          <p:nvPr/>
        </p:nvSpPr>
        <p:spPr>
          <a:xfrm>
            <a:off x="8003097" y="2122415"/>
            <a:ext cx="486562" cy="461394"/>
          </a:xfrm>
          <a:prstGeom prst="ellipse">
            <a:avLst/>
          </a:prstGeom>
          <a:no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Z"/>
          </a:p>
        </p:txBody>
      </p:sp>
      <p:cxnSp>
        <p:nvCxnSpPr>
          <p:cNvPr id="7" name="Straight Arrow Connector 6">
            <a:extLst>
              <a:ext uri="{FF2B5EF4-FFF2-40B4-BE49-F238E27FC236}">
                <a16:creationId xmlns:a16="http://schemas.microsoft.com/office/drawing/2014/main" id="{6D33E807-E5C8-4664-A8AB-502B0E67444D}"/>
              </a:ext>
            </a:extLst>
          </p:cNvPr>
          <p:cNvCxnSpPr>
            <a:cxnSpLocks/>
          </p:cNvCxnSpPr>
          <p:nvPr/>
        </p:nvCxnSpPr>
        <p:spPr>
          <a:xfrm flipH="1">
            <a:off x="8519021" y="2122415"/>
            <a:ext cx="830510" cy="18455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A051B50-5B50-4DB8-B346-E64ACAED39AC}"/>
              </a:ext>
            </a:extLst>
          </p:cNvPr>
          <p:cNvSpPr txBox="1"/>
          <p:nvPr/>
        </p:nvSpPr>
        <p:spPr>
          <a:xfrm>
            <a:off x="9349531" y="1937640"/>
            <a:ext cx="2779928" cy="369332"/>
          </a:xfrm>
          <a:prstGeom prst="rect">
            <a:avLst/>
          </a:prstGeom>
          <a:noFill/>
          <a:ln>
            <a:solidFill>
              <a:srgbClr val="00B050"/>
            </a:solidFill>
          </a:ln>
        </p:spPr>
        <p:txBody>
          <a:bodyPr wrap="none" rtlCol="0">
            <a:spAutoFit/>
          </a:bodyPr>
          <a:lstStyle/>
          <a:p>
            <a:r>
              <a:rPr lang="en-NZ" dirty="0"/>
              <a:t>Accomplished NZ ecologists</a:t>
            </a:r>
          </a:p>
        </p:txBody>
      </p:sp>
      <p:sp>
        <p:nvSpPr>
          <p:cNvPr id="5" name="TextBox 4">
            <a:extLst>
              <a:ext uri="{FF2B5EF4-FFF2-40B4-BE49-F238E27FC236}">
                <a16:creationId xmlns:a16="http://schemas.microsoft.com/office/drawing/2014/main" id="{AF7CD5D8-A6E1-49E9-B578-592BC65F6468}"/>
              </a:ext>
            </a:extLst>
          </p:cNvPr>
          <p:cNvSpPr txBox="1"/>
          <p:nvPr/>
        </p:nvSpPr>
        <p:spPr>
          <a:xfrm>
            <a:off x="4088045" y="5726097"/>
            <a:ext cx="3915052" cy="369332"/>
          </a:xfrm>
          <a:prstGeom prst="rect">
            <a:avLst/>
          </a:prstGeom>
          <a:solidFill>
            <a:schemeClr val="bg1"/>
          </a:solidFill>
        </p:spPr>
        <p:txBody>
          <a:bodyPr wrap="square" rtlCol="0">
            <a:spAutoFit/>
          </a:bodyPr>
          <a:lstStyle/>
          <a:p>
            <a:r>
              <a:rPr lang="en-NZ" dirty="0"/>
              <a:t>Number of identifications per user</a:t>
            </a:r>
          </a:p>
        </p:txBody>
      </p:sp>
      <p:sp>
        <p:nvSpPr>
          <p:cNvPr id="8" name="TextBox 7">
            <a:extLst>
              <a:ext uri="{FF2B5EF4-FFF2-40B4-BE49-F238E27FC236}">
                <a16:creationId xmlns:a16="http://schemas.microsoft.com/office/drawing/2014/main" id="{EAED4CF5-7813-42A6-BFF6-CCA8D52691CB}"/>
              </a:ext>
            </a:extLst>
          </p:cNvPr>
          <p:cNvSpPr txBox="1"/>
          <p:nvPr/>
        </p:nvSpPr>
        <p:spPr>
          <a:xfrm rot="16200000">
            <a:off x="1053365" y="3316190"/>
            <a:ext cx="2295488" cy="369332"/>
          </a:xfrm>
          <a:prstGeom prst="rect">
            <a:avLst/>
          </a:prstGeom>
          <a:solidFill>
            <a:schemeClr val="bg1"/>
          </a:solidFill>
        </p:spPr>
        <p:txBody>
          <a:bodyPr wrap="square" rtlCol="0">
            <a:spAutoFit/>
          </a:bodyPr>
          <a:lstStyle/>
          <a:p>
            <a:r>
              <a:rPr lang="en-NZ" dirty="0"/>
              <a:t>Accuracy estimation</a:t>
            </a:r>
          </a:p>
        </p:txBody>
      </p:sp>
    </p:spTree>
    <p:extLst>
      <p:ext uri="{BB962C8B-B14F-4D97-AF65-F5344CB8AC3E}">
        <p14:creationId xmlns:p14="http://schemas.microsoft.com/office/powerpoint/2010/main" val="60839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C2D5-6FA0-4615-9FE9-5616B01ED3F3}"/>
              </a:ext>
            </a:extLst>
          </p:cNvPr>
          <p:cNvSpPr>
            <a:spLocks noGrp="1"/>
          </p:cNvSpPr>
          <p:nvPr>
            <p:ph type="title"/>
          </p:nvPr>
        </p:nvSpPr>
        <p:spPr/>
        <p:txBody>
          <a:bodyPr/>
          <a:lstStyle/>
          <a:p>
            <a:r>
              <a:rPr lang="en-NZ" dirty="0"/>
              <a:t>Future work	</a:t>
            </a:r>
          </a:p>
        </p:txBody>
      </p:sp>
      <p:sp>
        <p:nvSpPr>
          <p:cNvPr id="3" name="Content Placeholder 2">
            <a:extLst>
              <a:ext uri="{FF2B5EF4-FFF2-40B4-BE49-F238E27FC236}">
                <a16:creationId xmlns:a16="http://schemas.microsoft.com/office/drawing/2014/main" id="{95B26257-3F18-422C-9320-F69BAFCF0AC8}"/>
              </a:ext>
            </a:extLst>
          </p:cNvPr>
          <p:cNvSpPr>
            <a:spLocks noGrp="1"/>
          </p:cNvSpPr>
          <p:nvPr>
            <p:ph idx="1"/>
          </p:nvPr>
        </p:nvSpPr>
        <p:spPr/>
        <p:txBody>
          <a:bodyPr/>
          <a:lstStyle/>
          <a:p>
            <a:pPr>
              <a:buFont typeface="Arial" panose="020B0604020202020204" pitchFamily="34" charset="0"/>
              <a:buChar char="•"/>
            </a:pPr>
            <a:r>
              <a:rPr lang="en-NZ" dirty="0"/>
              <a:t>Improving our Gibbs sampling algorithm efficiency</a:t>
            </a:r>
          </a:p>
          <a:p>
            <a:pPr>
              <a:buFont typeface="Arial" panose="020B0604020202020204" pitchFamily="34" charset="0"/>
              <a:buChar char="•"/>
            </a:pPr>
            <a:r>
              <a:rPr lang="en-NZ" dirty="0"/>
              <a:t>Running algorithm on other data subsets</a:t>
            </a:r>
          </a:p>
          <a:p>
            <a:pPr>
              <a:buFont typeface="Arial" panose="020B0604020202020204" pitchFamily="34" charset="0"/>
              <a:buChar char="•"/>
            </a:pPr>
            <a:r>
              <a:rPr lang="en-NZ" dirty="0"/>
              <a:t>Comparing two stage accuracy estimation method to Gibbs sampling approach for Geo-wiki dataset </a:t>
            </a:r>
            <a:r>
              <a:rPr lang="en-NZ" dirty="0">
                <a:sym typeface="Wingdings" panose="05000000000000000000" pitchFamily="2" charset="2"/>
              </a:rPr>
              <a:t> a citizen science project with 5 classes and testing data.</a:t>
            </a:r>
            <a:endParaRPr lang="en-NZ" dirty="0"/>
          </a:p>
          <a:p>
            <a:pPr>
              <a:buFont typeface="Arial" panose="020B0604020202020204" pitchFamily="34" charset="0"/>
              <a:buChar char="•"/>
            </a:pPr>
            <a:r>
              <a:rPr lang="en-NZ" dirty="0"/>
              <a:t>Answering the question: Did we improve the accuracy of citizen science?</a:t>
            </a:r>
          </a:p>
          <a:p>
            <a:pPr>
              <a:buFont typeface="Arial" panose="020B0604020202020204" pitchFamily="34" charset="0"/>
              <a:buChar char="•"/>
            </a:pPr>
            <a:endParaRPr lang="en-NZ" dirty="0"/>
          </a:p>
          <a:p>
            <a:endParaRPr lang="en-NZ" dirty="0"/>
          </a:p>
        </p:txBody>
      </p:sp>
    </p:spTree>
    <p:extLst>
      <p:ext uri="{BB962C8B-B14F-4D97-AF65-F5344CB8AC3E}">
        <p14:creationId xmlns:p14="http://schemas.microsoft.com/office/powerpoint/2010/main" val="1192129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67C89-67CE-49E0-BBEF-777D8D8FB909}"/>
              </a:ext>
            </a:extLst>
          </p:cNvPr>
          <p:cNvSpPr>
            <a:spLocks noGrp="1"/>
          </p:cNvSpPr>
          <p:nvPr>
            <p:ph type="title"/>
          </p:nvPr>
        </p:nvSpPr>
        <p:spPr/>
        <p:txBody>
          <a:bodyPr/>
          <a:lstStyle/>
          <a:p>
            <a:r>
              <a:rPr lang="en-NZ" dirty="0"/>
              <a:t>Acknowledgements</a:t>
            </a:r>
          </a:p>
        </p:txBody>
      </p:sp>
      <p:pic>
        <p:nvPicPr>
          <p:cNvPr id="4" name="Picture 2" descr="Image result for university of canterbury">
            <a:extLst>
              <a:ext uri="{FF2B5EF4-FFF2-40B4-BE49-F238E27FC236}">
                <a16:creationId xmlns:a16="http://schemas.microsoft.com/office/drawing/2014/main" id="{5D166B87-3B5C-4B30-A0B0-5B366BF448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767" y="3036866"/>
            <a:ext cx="1812720" cy="11238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CE0E4C-ED84-44DA-8AE4-EA8F4AB83A29}"/>
              </a:ext>
            </a:extLst>
          </p:cNvPr>
          <p:cNvPicPr>
            <a:picLocks noChangeAspect="1"/>
          </p:cNvPicPr>
          <p:nvPr/>
        </p:nvPicPr>
        <p:blipFill>
          <a:blip r:embed="rId4"/>
          <a:stretch>
            <a:fillRect/>
          </a:stretch>
        </p:blipFill>
        <p:spPr>
          <a:xfrm>
            <a:off x="6514792" y="3058300"/>
            <a:ext cx="3006192" cy="1138709"/>
          </a:xfrm>
          <a:prstGeom prst="rect">
            <a:avLst/>
          </a:prstGeom>
        </p:spPr>
      </p:pic>
      <p:pic>
        <p:nvPicPr>
          <p:cNvPr id="6" name="Picture 5">
            <a:extLst>
              <a:ext uri="{FF2B5EF4-FFF2-40B4-BE49-F238E27FC236}">
                <a16:creationId xmlns:a16="http://schemas.microsoft.com/office/drawing/2014/main" id="{B22C7E3C-79A6-440D-A0E6-2D045EB52DDA}"/>
              </a:ext>
            </a:extLst>
          </p:cNvPr>
          <p:cNvPicPr>
            <a:picLocks noChangeAspect="1"/>
          </p:cNvPicPr>
          <p:nvPr/>
        </p:nvPicPr>
        <p:blipFill>
          <a:blip r:embed="rId5"/>
          <a:stretch>
            <a:fillRect/>
          </a:stretch>
        </p:blipFill>
        <p:spPr>
          <a:xfrm>
            <a:off x="3215223" y="3058300"/>
            <a:ext cx="3240894" cy="1181576"/>
          </a:xfrm>
          <a:prstGeom prst="rect">
            <a:avLst/>
          </a:prstGeom>
        </p:spPr>
      </p:pic>
      <p:pic>
        <p:nvPicPr>
          <p:cNvPr id="8" name="Picture 7">
            <a:extLst>
              <a:ext uri="{FF2B5EF4-FFF2-40B4-BE49-F238E27FC236}">
                <a16:creationId xmlns:a16="http://schemas.microsoft.com/office/drawing/2014/main" id="{52ACD1D8-6271-4772-ABEA-C5D1EEB85F65}"/>
              </a:ext>
            </a:extLst>
          </p:cNvPr>
          <p:cNvPicPr>
            <a:picLocks noChangeAspect="1"/>
          </p:cNvPicPr>
          <p:nvPr/>
        </p:nvPicPr>
        <p:blipFill>
          <a:blip r:embed="rId6"/>
          <a:stretch>
            <a:fillRect/>
          </a:stretch>
        </p:blipFill>
        <p:spPr>
          <a:xfrm>
            <a:off x="9579659" y="3456530"/>
            <a:ext cx="2389989" cy="385116"/>
          </a:xfrm>
          <a:prstGeom prst="rect">
            <a:avLst/>
          </a:prstGeom>
        </p:spPr>
      </p:pic>
    </p:spTree>
    <p:extLst>
      <p:ext uri="{BB962C8B-B14F-4D97-AF65-F5344CB8AC3E}">
        <p14:creationId xmlns:p14="http://schemas.microsoft.com/office/powerpoint/2010/main" val="380017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F864-6909-4D32-9752-C3CAEED9ECEF}"/>
              </a:ext>
            </a:extLst>
          </p:cNvPr>
          <p:cNvSpPr>
            <a:spLocks noGrp="1"/>
          </p:cNvSpPr>
          <p:nvPr>
            <p:ph type="title"/>
          </p:nvPr>
        </p:nvSpPr>
        <p:spPr>
          <a:xfrm>
            <a:off x="409123" y="238560"/>
            <a:ext cx="10058400" cy="1450757"/>
          </a:xfrm>
        </p:spPr>
        <p:txBody>
          <a:bodyPr>
            <a:normAutofit/>
          </a:bodyPr>
          <a:lstStyle/>
          <a:p>
            <a:r>
              <a:rPr lang="en-US" sz="4000" dirty="0"/>
              <a:t>Why can't computers do these tasks?</a:t>
            </a:r>
            <a:endParaRPr lang="en-NZ" sz="4000" dirty="0"/>
          </a:p>
        </p:txBody>
      </p:sp>
      <p:sp>
        <p:nvSpPr>
          <p:cNvPr id="3" name="Content Placeholder 2">
            <a:extLst>
              <a:ext uri="{FF2B5EF4-FFF2-40B4-BE49-F238E27FC236}">
                <a16:creationId xmlns:a16="http://schemas.microsoft.com/office/drawing/2014/main" id="{937D43CC-97E6-4906-B837-97E4B67090B0}"/>
              </a:ext>
            </a:extLst>
          </p:cNvPr>
          <p:cNvSpPr>
            <a:spLocks noGrp="1"/>
          </p:cNvSpPr>
          <p:nvPr>
            <p:ph sz="half" idx="1"/>
          </p:nvPr>
        </p:nvSpPr>
        <p:spPr>
          <a:xfrm>
            <a:off x="310214" y="1880286"/>
            <a:ext cx="5611403" cy="4023360"/>
          </a:xfrm>
        </p:spPr>
        <p:txBody>
          <a:bodyPr/>
          <a:lstStyle/>
          <a:p>
            <a:pPr lvl="1"/>
            <a:r>
              <a:rPr lang="en-NZ" dirty="0"/>
              <a:t>Need training datasets</a:t>
            </a:r>
          </a:p>
          <a:p>
            <a:pPr lvl="2"/>
            <a:r>
              <a:rPr lang="en-NZ" dirty="0"/>
              <a:t>Overtime the human classified datasets can be used as training datasets</a:t>
            </a:r>
          </a:p>
          <a:p>
            <a:pPr lvl="1"/>
            <a:r>
              <a:rPr lang="en-NZ" dirty="0"/>
              <a:t>May miss interesting features</a:t>
            </a:r>
          </a:p>
          <a:p>
            <a:pPr lvl="1"/>
            <a:r>
              <a:rPr lang="en-NZ" dirty="0"/>
              <a:t>Some objects are hard to identify for computers (&amp; humans)</a:t>
            </a:r>
          </a:p>
          <a:p>
            <a:pPr lvl="1"/>
            <a:r>
              <a:rPr lang="en-NZ" dirty="0"/>
              <a:t>AI can be used as a ‘super user’</a:t>
            </a:r>
          </a:p>
        </p:txBody>
      </p:sp>
      <p:pic>
        <p:nvPicPr>
          <p:cNvPr id="1026" name="Picture 2" descr="https://static.inaturalist.org/photos/14243596/large.jpg?1521351114">
            <a:extLst>
              <a:ext uri="{FF2B5EF4-FFF2-40B4-BE49-F238E27FC236}">
                <a16:creationId xmlns:a16="http://schemas.microsoft.com/office/drawing/2014/main" id="{5A41E8D5-6110-40C5-A99B-F9AB8E1C90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69" y="4196871"/>
            <a:ext cx="2761427" cy="2071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inaturalist.org/photos/6610902/large.jpeg?1489792382">
            <a:extLst>
              <a:ext uri="{FF2B5EF4-FFF2-40B4-BE49-F238E27FC236}">
                <a16:creationId xmlns:a16="http://schemas.microsoft.com/office/drawing/2014/main" id="{B8C54466-BEBC-428F-87B4-7390601AE7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5068" y="4178547"/>
            <a:ext cx="2761426" cy="20710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BBAE9E-65B4-4C01-A943-52CE94044899}"/>
              </a:ext>
            </a:extLst>
          </p:cNvPr>
          <p:cNvPicPr>
            <a:picLocks noChangeAspect="1"/>
          </p:cNvPicPr>
          <p:nvPr/>
        </p:nvPicPr>
        <p:blipFill>
          <a:blip r:embed="rId5"/>
          <a:stretch>
            <a:fillRect/>
          </a:stretch>
        </p:blipFill>
        <p:spPr>
          <a:xfrm>
            <a:off x="6853649" y="1532206"/>
            <a:ext cx="4735398" cy="2664665"/>
          </a:xfrm>
          <a:prstGeom prst="rect">
            <a:avLst/>
          </a:prstGeom>
        </p:spPr>
      </p:pic>
      <p:pic>
        <p:nvPicPr>
          <p:cNvPr id="6" name="Picture 5">
            <a:extLst>
              <a:ext uri="{FF2B5EF4-FFF2-40B4-BE49-F238E27FC236}">
                <a16:creationId xmlns:a16="http://schemas.microsoft.com/office/drawing/2014/main" id="{8E6E5FBF-0772-4EF4-AA88-AEEF158E58E6}"/>
              </a:ext>
            </a:extLst>
          </p:cNvPr>
          <p:cNvPicPr>
            <a:picLocks noChangeAspect="1"/>
          </p:cNvPicPr>
          <p:nvPr/>
        </p:nvPicPr>
        <p:blipFill>
          <a:blip r:embed="rId6"/>
          <a:stretch>
            <a:fillRect/>
          </a:stretch>
        </p:blipFill>
        <p:spPr>
          <a:xfrm>
            <a:off x="8732179" y="4190233"/>
            <a:ext cx="3149607" cy="2057797"/>
          </a:xfrm>
          <a:prstGeom prst="rect">
            <a:avLst/>
          </a:prstGeom>
        </p:spPr>
      </p:pic>
      <p:pic>
        <p:nvPicPr>
          <p:cNvPr id="7" name="Picture 6">
            <a:extLst>
              <a:ext uri="{FF2B5EF4-FFF2-40B4-BE49-F238E27FC236}">
                <a16:creationId xmlns:a16="http://schemas.microsoft.com/office/drawing/2014/main" id="{25B7CF98-A6A9-4C0D-9ADD-B24C2538606D}"/>
              </a:ext>
            </a:extLst>
          </p:cNvPr>
          <p:cNvPicPr>
            <a:picLocks noChangeAspect="1"/>
          </p:cNvPicPr>
          <p:nvPr/>
        </p:nvPicPr>
        <p:blipFill>
          <a:blip r:embed="rId7"/>
          <a:stretch>
            <a:fillRect/>
          </a:stretch>
        </p:blipFill>
        <p:spPr>
          <a:xfrm>
            <a:off x="6520567" y="4189805"/>
            <a:ext cx="2211612" cy="2058225"/>
          </a:xfrm>
          <a:prstGeom prst="rect">
            <a:avLst/>
          </a:prstGeom>
        </p:spPr>
      </p:pic>
    </p:spTree>
    <p:extLst>
      <p:ext uri="{BB962C8B-B14F-4D97-AF65-F5344CB8AC3E}">
        <p14:creationId xmlns:p14="http://schemas.microsoft.com/office/powerpoint/2010/main" val="102356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23865"/>
            <a:ext cx="10058400" cy="913495"/>
          </a:xfrm>
        </p:spPr>
        <p:txBody>
          <a:bodyPr>
            <a:normAutofit/>
          </a:bodyPr>
          <a:lstStyle/>
          <a:p>
            <a:r>
              <a:rPr lang="en-NZ" dirty="0"/>
              <a:t>Image classification process</a:t>
            </a:r>
          </a:p>
        </p:txBody>
      </p:sp>
      <p:pic>
        <p:nvPicPr>
          <p:cNvPr id="3" name="Picture 2">
            <a:extLst>
              <a:ext uri="{FF2B5EF4-FFF2-40B4-BE49-F238E27FC236}">
                <a16:creationId xmlns:a16="http://schemas.microsoft.com/office/drawing/2014/main" id="{94FCBB56-7790-4856-98FA-4BB7B2733552}"/>
              </a:ext>
            </a:extLst>
          </p:cNvPr>
          <p:cNvPicPr>
            <a:picLocks noChangeAspect="1"/>
          </p:cNvPicPr>
          <p:nvPr/>
        </p:nvPicPr>
        <p:blipFill>
          <a:blip r:embed="rId3"/>
          <a:stretch>
            <a:fillRect/>
          </a:stretch>
        </p:blipFill>
        <p:spPr>
          <a:xfrm>
            <a:off x="1097280" y="1927150"/>
            <a:ext cx="9251482" cy="3932261"/>
          </a:xfrm>
          <a:prstGeom prst="rect">
            <a:avLst/>
          </a:prstGeom>
        </p:spPr>
      </p:pic>
    </p:spTree>
    <p:extLst>
      <p:ext uri="{BB962C8B-B14F-4D97-AF65-F5344CB8AC3E}">
        <p14:creationId xmlns:p14="http://schemas.microsoft.com/office/powerpoint/2010/main" val="42916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B0851-D8A2-4A89-A5DD-37DA173D371A}"/>
              </a:ext>
            </a:extLst>
          </p:cNvPr>
          <p:cNvSpPr>
            <a:spLocks noGrp="1"/>
          </p:cNvSpPr>
          <p:nvPr>
            <p:ph sz="half" idx="4294967295"/>
          </p:nvPr>
        </p:nvSpPr>
        <p:spPr>
          <a:xfrm>
            <a:off x="6217926" y="583055"/>
            <a:ext cx="4937125" cy="4022725"/>
          </a:xfrm>
        </p:spPr>
        <p:txBody>
          <a:bodyPr>
            <a:normAutofit/>
          </a:bodyPr>
          <a:lstStyle/>
          <a:p>
            <a:r>
              <a:rPr lang="en-NZ" sz="2400" b="1" dirty="0"/>
              <a:t>What is the capital of Switzerland?</a:t>
            </a:r>
          </a:p>
          <a:p>
            <a:pPr marL="457200" indent="-457200">
              <a:buFont typeface="+mj-lt"/>
              <a:buAutoNum type="arabicPeriod"/>
            </a:pPr>
            <a:r>
              <a:rPr lang="en-NZ" sz="2400" b="1" dirty="0"/>
              <a:t>Bern</a:t>
            </a:r>
          </a:p>
          <a:p>
            <a:pPr marL="457200" indent="-457200">
              <a:buFont typeface="+mj-lt"/>
              <a:buAutoNum type="arabicPeriod"/>
            </a:pPr>
            <a:r>
              <a:rPr lang="en-NZ" sz="2400" b="1" dirty="0"/>
              <a:t>Zurich</a:t>
            </a:r>
          </a:p>
          <a:p>
            <a:pPr marL="457200" indent="-457200">
              <a:buFont typeface="+mj-lt"/>
              <a:buAutoNum type="arabicPeriod"/>
            </a:pPr>
            <a:r>
              <a:rPr lang="en-NZ" sz="2400" b="1" dirty="0"/>
              <a:t>Geneva</a:t>
            </a:r>
          </a:p>
          <a:p>
            <a:pPr marL="457200" indent="-457200">
              <a:buFont typeface="+mj-lt"/>
              <a:buAutoNum type="arabicPeriod"/>
            </a:pPr>
            <a:endParaRPr lang="en-NZ" dirty="0"/>
          </a:p>
          <a:p>
            <a:endParaRPr lang="en-NZ" dirty="0"/>
          </a:p>
        </p:txBody>
      </p:sp>
      <p:pic>
        <p:nvPicPr>
          <p:cNvPr id="5" name="Picture 4">
            <a:extLst>
              <a:ext uri="{FF2B5EF4-FFF2-40B4-BE49-F238E27FC236}">
                <a16:creationId xmlns:a16="http://schemas.microsoft.com/office/drawing/2014/main" id="{648A1F93-B28B-429A-8671-48DD492D9C7E}"/>
              </a:ext>
            </a:extLst>
          </p:cNvPr>
          <p:cNvPicPr>
            <a:picLocks noChangeAspect="1"/>
          </p:cNvPicPr>
          <p:nvPr/>
        </p:nvPicPr>
        <p:blipFill>
          <a:blip r:embed="rId3"/>
          <a:stretch>
            <a:fillRect/>
          </a:stretch>
        </p:blipFill>
        <p:spPr>
          <a:xfrm>
            <a:off x="492415" y="405887"/>
            <a:ext cx="5210175" cy="3181350"/>
          </a:xfrm>
          <a:prstGeom prst="rect">
            <a:avLst/>
          </a:prstGeom>
        </p:spPr>
      </p:pic>
      <p:pic>
        <p:nvPicPr>
          <p:cNvPr id="3074" name="Picture 2" descr="Image result for switzerland">
            <a:extLst>
              <a:ext uri="{FF2B5EF4-FFF2-40B4-BE49-F238E27FC236}">
                <a16:creationId xmlns:a16="http://schemas.microsoft.com/office/drawing/2014/main" id="{1BCCF8A3-0996-4A9E-A620-2C5E8CBB23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487" y="3304364"/>
            <a:ext cx="3562743" cy="236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2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39AB-BC09-46E6-A100-B066183FBF4D}"/>
              </a:ext>
            </a:extLst>
          </p:cNvPr>
          <p:cNvSpPr>
            <a:spLocks noGrp="1"/>
          </p:cNvSpPr>
          <p:nvPr>
            <p:ph type="title"/>
          </p:nvPr>
        </p:nvSpPr>
        <p:spPr/>
        <p:txBody>
          <a:bodyPr/>
          <a:lstStyle/>
          <a:p>
            <a:r>
              <a:rPr lang="en-NZ" dirty="0"/>
              <a:t>Majority vote</a:t>
            </a:r>
          </a:p>
        </p:txBody>
      </p:sp>
      <p:sp>
        <p:nvSpPr>
          <p:cNvPr id="3" name="Content Placeholder 2">
            <a:extLst>
              <a:ext uri="{FF2B5EF4-FFF2-40B4-BE49-F238E27FC236}">
                <a16:creationId xmlns:a16="http://schemas.microsoft.com/office/drawing/2014/main" id="{24F8EB90-865C-42F5-A30B-1AE68E2A21F6}"/>
              </a:ext>
            </a:extLst>
          </p:cNvPr>
          <p:cNvSpPr>
            <a:spLocks noGrp="1"/>
          </p:cNvSpPr>
          <p:nvPr>
            <p:ph sz="half" idx="1"/>
          </p:nvPr>
        </p:nvSpPr>
        <p:spPr/>
        <p:txBody>
          <a:bodyPr>
            <a:normAutofit/>
          </a:bodyPr>
          <a:lstStyle/>
          <a:p>
            <a:pPr lvl="1">
              <a:buFont typeface="Calibri" panose="020F0502020204030204" pitchFamily="34" charset="0"/>
              <a:buChar char="+"/>
            </a:pPr>
            <a:r>
              <a:rPr lang="en-NZ" dirty="0"/>
              <a:t>Simple – we only need to know user identifications</a:t>
            </a:r>
          </a:p>
          <a:p>
            <a:pPr lvl="1">
              <a:buFont typeface="Calibri" panose="020F0502020204030204" pitchFamily="34" charset="0"/>
              <a:buChar char="+"/>
            </a:pPr>
            <a:r>
              <a:rPr lang="en-NZ" dirty="0"/>
              <a:t>Accurate if average user identification accuracy is higher than 50% and enough users identify an image</a:t>
            </a:r>
          </a:p>
          <a:p>
            <a:pPr lvl="1">
              <a:buFont typeface="Calibri" panose="020F0502020204030204" pitchFamily="34" charset="0"/>
              <a:buChar char="+"/>
            </a:pPr>
            <a:endParaRPr lang="en-NZ" dirty="0"/>
          </a:p>
          <a:p>
            <a:pPr lvl="1">
              <a:buFont typeface="Calibri" panose="020F0502020204030204" pitchFamily="34" charset="0"/>
              <a:buChar char="-"/>
            </a:pPr>
            <a:r>
              <a:rPr lang="en-NZ" dirty="0"/>
              <a:t>Does not account for differences in user accuracies</a:t>
            </a:r>
          </a:p>
          <a:p>
            <a:pPr lvl="1">
              <a:buFont typeface="Calibri" panose="020F0502020204030204" pitchFamily="34" charset="0"/>
              <a:buChar char="-"/>
            </a:pPr>
            <a:r>
              <a:rPr lang="en-NZ" dirty="0"/>
              <a:t>Does not account for differences in class prevalence</a:t>
            </a:r>
          </a:p>
          <a:p>
            <a:pPr lvl="1">
              <a:buFont typeface="Calibri" panose="020F0502020204030204" pitchFamily="34" charset="0"/>
              <a:buChar char="-"/>
            </a:pPr>
            <a:r>
              <a:rPr lang="en-NZ" dirty="0"/>
              <a:t>Inaccurate if the average user accuracy is less than 50% or not enough users identify an image</a:t>
            </a:r>
          </a:p>
          <a:p>
            <a:pPr lvl="1">
              <a:buFont typeface="Calibri" panose="020F0502020204030204" pitchFamily="34" charset="0"/>
              <a:buChar char="-"/>
            </a:pPr>
            <a:endParaRPr lang="en-NZ" dirty="0"/>
          </a:p>
          <a:p>
            <a:pPr marL="201168" lvl="1" indent="0">
              <a:buNone/>
            </a:pPr>
            <a:endParaRPr lang="en-NZ" dirty="0"/>
          </a:p>
          <a:p>
            <a:endParaRPr lang="en-NZ" dirty="0"/>
          </a:p>
        </p:txBody>
      </p:sp>
      <p:pic>
        <p:nvPicPr>
          <p:cNvPr id="5" name="Picture 4">
            <a:extLst>
              <a:ext uri="{FF2B5EF4-FFF2-40B4-BE49-F238E27FC236}">
                <a16:creationId xmlns:a16="http://schemas.microsoft.com/office/drawing/2014/main" id="{E46F2C3F-77A2-46D1-A501-345DC318433A}"/>
              </a:ext>
            </a:extLst>
          </p:cNvPr>
          <p:cNvPicPr>
            <a:picLocks noChangeAspect="1"/>
          </p:cNvPicPr>
          <p:nvPr/>
        </p:nvPicPr>
        <p:blipFill>
          <a:blip r:embed="rId3"/>
          <a:stretch>
            <a:fillRect/>
          </a:stretch>
        </p:blipFill>
        <p:spPr>
          <a:xfrm>
            <a:off x="6993316" y="2047664"/>
            <a:ext cx="3990975" cy="3619500"/>
          </a:xfrm>
          <a:prstGeom prst="rect">
            <a:avLst/>
          </a:prstGeom>
        </p:spPr>
      </p:pic>
    </p:spTree>
    <p:extLst>
      <p:ext uri="{BB962C8B-B14F-4D97-AF65-F5344CB8AC3E}">
        <p14:creationId xmlns:p14="http://schemas.microsoft.com/office/powerpoint/2010/main" val="254432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93DA73-EF96-4AE5-9574-A84EAB428E13}"/>
              </a:ext>
            </a:extLst>
          </p:cNvPr>
          <p:cNvPicPr>
            <a:picLocks noChangeAspect="1"/>
          </p:cNvPicPr>
          <p:nvPr/>
        </p:nvPicPr>
        <p:blipFill>
          <a:blip r:embed="rId3"/>
          <a:stretch>
            <a:fillRect/>
          </a:stretch>
        </p:blipFill>
        <p:spPr>
          <a:xfrm>
            <a:off x="3304797" y="1962018"/>
            <a:ext cx="5019071" cy="3907153"/>
          </a:xfrm>
          <a:prstGeom prst="rect">
            <a:avLst/>
          </a:prstGeom>
        </p:spPr>
      </p:pic>
      <p:sp>
        <p:nvSpPr>
          <p:cNvPr id="2" name="Title 1">
            <a:extLst>
              <a:ext uri="{FF2B5EF4-FFF2-40B4-BE49-F238E27FC236}">
                <a16:creationId xmlns:a16="http://schemas.microsoft.com/office/drawing/2014/main" id="{5AE2E119-81A6-442E-8424-7F5055E8EAD0}"/>
              </a:ext>
            </a:extLst>
          </p:cNvPr>
          <p:cNvSpPr>
            <a:spLocks noGrp="1"/>
          </p:cNvSpPr>
          <p:nvPr>
            <p:ph type="title"/>
          </p:nvPr>
        </p:nvSpPr>
        <p:spPr/>
        <p:txBody>
          <a:bodyPr/>
          <a:lstStyle/>
          <a:p>
            <a:r>
              <a:rPr lang="en-NZ" dirty="0"/>
              <a:t>Including more decision parameters</a:t>
            </a:r>
          </a:p>
        </p:txBody>
      </p:sp>
      <p:pic>
        <p:nvPicPr>
          <p:cNvPr id="6" name="Picture 5">
            <a:extLst>
              <a:ext uri="{FF2B5EF4-FFF2-40B4-BE49-F238E27FC236}">
                <a16:creationId xmlns:a16="http://schemas.microsoft.com/office/drawing/2014/main" id="{179AE63E-A71E-4559-87DA-02D2CD7DF1E8}"/>
              </a:ext>
            </a:extLst>
          </p:cNvPr>
          <p:cNvPicPr>
            <a:picLocks noChangeAspect="1"/>
          </p:cNvPicPr>
          <p:nvPr/>
        </p:nvPicPr>
        <p:blipFill>
          <a:blip r:embed="rId4"/>
          <a:stretch>
            <a:fillRect/>
          </a:stretch>
        </p:blipFill>
        <p:spPr>
          <a:xfrm>
            <a:off x="2996202" y="5181334"/>
            <a:ext cx="995019" cy="1003523"/>
          </a:xfrm>
          <a:prstGeom prst="rect">
            <a:avLst/>
          </a:prstGeom>
        </p:spPr>
      </p:pic>
    </p:spTree>
    <p:extLst>
      <p:ext uri="{BB962C8B-B14F-4D97-AF65-F5344CB8AC3E}">
        <p14:creationId xmlns:p14="http://schemas.microsoft.com/office/powerpoint/2010/main" val="346402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93DA73-EF96-4AE5-9574-A84EAB428E13}"/>
              </a:ext>
            </a:extLst>
          </p:cNvPr>
          <p:cNvPicPr>
            <a:picLocks noChangeAspect="1"/>
          </p:cNvPicPr>
          <p:nvPr/>
        </p:nvPicPr>
        <p:blipFill>
          <a:blip r:embed="rId3"/>
          <a:stretch>
            <a:fillRect/>
          </a:stretch>
        </p:blipFill>
        <p:spPr>
          <a:xfrm>
            <a:off x="3304797" y="1800572"/>
            <a:ext cx="5226461" cy="4068599"/>
          </a:xfrm>
          <a:prstGeom prst="rect">
            <a:avLst/>
          </a:prstGeom>
        </p:spPr>
      </p:pic>
      <p:sp>
        <p:nvSpPr>
          <p:cNvPr id="2" name="Title 1">
            <a:extLst>
              <a:ext uri="{FF2B5EF4-FFF2-40B4-BE49-F238E27FC236}">
                <a16:creationId xmlns:a16="http://schemas.microsoft.com/office/drawing/2014/main" id="{5AE2E119-81A6-442E-8424-7F5055E8EAD0}"/>
              </a:ext>
            </a:extLst>
          </p:cNvPr>
          <p:cNvSpPr>
            <a:spLocks noGrp="1"/>
          </p:cNvSpPr>
          <p:nvPr>
            <p:ph type="title"/>
          </p:nvPr>
        </p:nvSpPr>
        <p:spPr/>
        <p:txBody>
          <a:bodyPr/>
          <a:lstStyle/>
          <a:p>
            <a:r>
              <a:rPr lang="en-NZ" dirty="0"/>
              <a:t>Including more decision parameters</a:t>
            </a:r>
          </a:p>
        </p:txBody>
      </p:sp>
      <p:pic>
        <p:nvPicPr>
          <p:cNvPr id="6" name="Picture 5">
            <a:extLst>
              <a:ext uri="{FF2B5EF4-FFF2-40B4-BE49-F238E27FC236}">
                <a16:creationId xmlns:a16="http://schemas.microsoft.com/office/drawing/2014/main" id="{179AE63E-A71E-4559-87DA-02D2CD7DF1E8}"/>
              </a:ext>
            </a:extLst>
          </p:cNvPr>
          <p:cNvPicPr>
            <a:picLocks noChangeAspect="1"/>
          </p:cNvPicPr>
          <p:nvPr/>
        </p:nvPicPr>
        <p:blipFill>
          <a:blip r:embed="rId4"/>
          <a:stretch>
            <a:fillRect/>
          </a:stretch>
        </p:blipFill>
        <p:spPr>
          <a:xfrm>
            <a:off x="2996202" y="5181334"/>
            <a:ext cx="995019" cy="1003523"/>
          </a:xfrm>
          <a:prstGeom prst="rect">
            <a:avLst/>
          </a:prstGeom>
        </p:spPr>
      </p:pic>
      <p:sp>
        <p:nvSpPr>
          <p:cNvPr id="9" name="Rectangle 8">
            <a:extLst>
              <a:ext uri="{FF2B5EF4-FFF2-40B4-BE49-F238E27FC236}">
                <a16:creationId xmlns:a16="http://schemas.microsoft.com/office/drawing/2014/main" id="{B1E69714-3CDB-4E32-ADF6-9CC606CAE8A2}"/>
              </a:ext>
            </a:extLst>
          </p:cNvPr>
          <p:cNvSpPr/>
          <p:nvPr/>
        </p:nvSpPr>
        <p:spPr>
          <a:xfrm>
            <a:off x="4915708" y="4709125"/>
            <a:ext cx="1903969" cy="1160047"/>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Z"/>
          </a:p>
        </p:txBody>
      </p:sp>
      <p:sp>
        <p:nvSpPr>
          <p:cNvPr id="10" name="TextBox 9">
            <a:extLst>
              <a:ext uri="{FF2B5EF4-FFF2-40B4-BE49-F238E27FC236}">
                <a16:creationId xmlns:a16="http://schemas.microsoft.com/office/drawing/2014/main" id="{B9AAE5CE-BB19-4A3F-8685-97828E7A67AF}"/>
              </a:ext>
            </a:extLst>
          </p:cNvPr>
          <p:cNvSpPr txBox="1"/>
          <p:nvPr/>
        </p:nvSpPr>
        <p:spPr>
          <a:xfrm>
            <a:off x="7112407" y="5499840"/>
            <a:ext cx="1486176" cy="369332"/>
          </a:xfrm>
          <a:prstGeom prst="rect">
            <a:avLst/>
          </a:prstGeom>
          <a:solidFill>
            <a:srgbClr val="FF0000"/>
          </a:solidFill>
        </p:spPr>
        <p:txBody>
          <a:bodyPr wrap="none" rtlCol="0">
            <a:spAutoFit/>
          </a:bodyPr>
          <a:lstStyle/>
          <a:p>
            <a:r>
              <a:rPr lang="en-NZ" b="1" dirty="0"/>
              <a:t>Majority vote</a:t>
            </a:r>
          </a:p>
        </p:txBody>
      </p:sp>
    </p:spTree>
    <p:extLst>
      <p:ext uri="{BB962C8B-B14F-4D97-AF65-F5344CB8AC3E}">
        <p14:creationId xmlns:p14="http://schemas.microsoft.com/office/powerpoint/2010/main" val="261589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93DA73-EF96-4AE5-9574-A84EAB428E13}"/>
              </a:ext>
            </a:extLst>
          </p:cNvPr>
          <p:cNvPicPr>
            <a:picLocks noChangeAspect="1"/>
          </p:cNvPicPr>
          <p:nvPr/>
        </p:nvPicPr>
        <p:blipFill>
          <a:blip r:embed="rId3"/>
          <a:stretch>
            <a:fillRect/>
          </a:stretch>
        </p:blipFill>
        <p:spPr>
          <a:xfrm>
            <a:off x="3304797" y="1815250"/>
            <a:ext cx="5207607" cy="4053921"/>
          </a:xfrm>
          <a:prstGeom prst="rect">
            <a:avLst/>
          </a:prstGeom>
        </p:spPr>
      </p:pic>
      <p:sp>
        <p:nvSpPr>
          <p:cNvPr id="2" name="Title 1">
            <a:extLst>
              <a:ext uri="{FF2B5EF4-FFF2-40B4-BE49-F238E27FC236}">
                <a16:creationId xmlns:a16="http://schemas.microsoft.com/office/drawing/2014/main" id="{5AE2E119-81A6-442E-8424-7F5055E8EAD0}"/>
              </a:ext>
            </a:extLst>
          </p:cNvPr>
          <p:cNvSpPr>
            <a:spLocks noGrp="1"/>
          </p:cNvSpPr>
          <p:nvPr>
            <p:ph type="title"/>
          </p:nvPr>
        </p:nvSpPr>
        <p:spPr/>
        <p:txBody>
          <a:bodyPr/>
          <a:lstStyle/>
          <a:p>
            <a:r>
              <a:rPr lang="en-NZ" dirty="0"/>
              <a:t>Including more decision parameters</a:t>
            </a:r>
          </a:p>
        </p:txBody>
      </p:sp>
      <p:pic>
        <p:nvPicPr>
          <p:cNvPr id="6" name="Picture 5">
            <a:extLst>
              <a:ext uri="{FF2B5EF4-FFF2-40B4-BE49-F238E27FC236}">
                <a16:creationId xmlns:a16="http://schemas.microsoft.com/office/drawing/2014/main" id="{179AE63E-A71E-4559-87DA-02D2CD7DF1E8}"/>
              </a:ext>
            </a:extLst>
          </p:cNvPr>
          <p:cNvPicPr>
            <a:picLocks noChangeAspect="1"/>
          </p:cNvPicPr>
          <p:nvPr/>
        </p:nvPicPr>
        <p:blipFill>
          <a:blip r:embed="rId4"/>
          <a:stretch>
            <a:fillRect/>
          </a:stretch>
        </p:blipFill>
        <p:spPr>
          <a:xfrm>
            <a:off x="2996202" y="5181334"/>
            <a:ext cx="995019" cy="1003523"/>
          </a:xfrm>
          <a:prstGeom prst="rect">
            <a:avLst/>
          </a:prstGeom>
        </p:spPr>
      </p:pic>
      <p:sp>
        <p:nvSpPr>
          <p:cNvPr id="7" name="Rectangle 6">
            <a:extLst>
              <a:ext uri="{FF2B5EF4-FFF2-40B4-BE49-F238E27FC236}">
                <a16:creationId xmlns:a16="http://schemas.microsoft.com/office/drawing/2014/main" id="{1656861E-1691-4FDF-A824-5293B6EDB45B}"/>
              </a:ext>
            </a:extLst>
          </p:cNvPr>
          <p:cNvSpPr/>
          <p:nvPr/>
        </p:nvSpPr>
        <p:spPr>
          <a:xfrm>
            <a:off x="4915708" y="4709125"/>
            <a:ext cx="1903969" cy="1160047"/>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Z"/>
          </a:p>
        </p:txBody>
      </p:sp>
      <p:sp>
        <p:nvSpPr>
          <p:cNvPr id="8" name="Rectangle 7">
            <a:extLst>
              <a:ext uri="{FF2B5EF4-FFF2-40B4-BE49-F238E27FC236}">
                <a16:creationId xmlns:a16="http://schemas.microsoft.com/office/drawing/2014/main" id="{474F7091-3920-464D-A5AC-8A7D10D7E5D4}"/>
              </a:ext>
            </a:extLst>
          </p:cNvPr>
          <p:cNvSpPr/>
          <p:nvPr/>
        </p:nvSpPr>
        <p:spPr>
          <a:xfrm>
            <a:off x="6608435" y="2102140"/>
            <a:ext cx="1903969" cy="1160047"/>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Z"/>
          </a:p>
        </p:txBody>
      </p:sp>
      <p:sp>
        <p:nvSpPr>
          <p:cNvPr id="12" name="Rectangle 11">
            <a:extLst>
              <a:ext uri="{FF2B5EF4-FFF2-40B4-BE49-F238E27FC236}">
                <a16:creationId xmlns:a16="http://schemas.microsoft.com/office/drawing/2014/main" id="{61464FB0-4D4A-4AB6-97CB-1AC6F3E6A8C6}"/>
              </a:ext>
            </a:extLst>
          </p:cNvPr>
          <p:cNvSpPr/>
          <p:nvPr/>
        </p:nvSpPr>
        <p:spPr>
          <a:xfrm>
            <a:off x="3636805" y="3405633"/>
            <a:ext cx="1903969" cy="1160047"/>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Z"/>
          </a:p>
        </p:txBody>
      </p:sp>
      <p:sp>
        <p:nvSpPr>
          <p:cNvPr id="13" name="TextBox 12">
            <a:extLst>
              <a:ext uri="{FF2B5EF4-FFF2-40B4-BE49-F238E27FC236}">
                <a16:creationId xmlns:a16="http://schemas.microsoft.com/office/drawing/2014/main" id="{4C755EF7-CC60-4D66-B15C-5F37906BA33E}"/>
              </a:ext>
            </a:extLst>
          </p:cNvPr>
          <p:cNvSpPr txBox="1"/>
          <p:nvPr/>
        </p:nvSpPr>
        <p:spPr>
          <a:xfrm>
            <a:off x="7406634" y="4950501"/>
            <a:ext cx="3839962" cy="461665"/>
          </a:xfrm>
          <a:prstGeom prst="rect">
            <a:avLst/>
          </a:prstGeom>
          <a:solidFill>
            <a:schemeClr val="bg1"/>
          </a:solidFill>
        </p:spPr>
        <p:txBody>
          <a:bodyPr wrap="none" rtlCol="0">
            <a:spAutoFit/>
          </a:bodyPr>
          <a:lstStyle/>
          <a:p>
            <a:r>
              <a:rPr lang="en-NZ" sz="2400" b="1" dirty="0"/>
              <a:t>Let’s use all the information!</a:t>
            </a:r>
          </a:p>
        </p:txBody>
      </p:sp>
    </p:spTree>
    <p:extLst>
      <p:ext uri="{BB962C8B-B14F-4D97-AF65-F5344CB8AC3E}">
        <p14:creationId xmlns:p14="http://schemas.microsoft.com/office/powerpoint/2010/main" val="113945693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1786</Words>
  <Application>Microsoft Office PowerPoint</Application>
  <PresentationFormat>Widescreen</PresentationFormat>
  <Paragraphs>286</Paragraphs>
  <Slides>29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 Math</vt:lpstr>
      <vt:lpstr>Retrospect</vt:lpstr>
      <vt:lpstr>Developing methods to reduce uncertainty with citizen science data    Julie Mugford Ph.D student – University of Canterbury</vt:lpstr>
      <vt:lpstr>What is citizen science?</vt:lpstr>
      <vt:lpstr>Why can't computers do these tasks?</vt:lpstr>
      <vt:lpstr>Image classification process</vt:lpstr>
      <vt:lpstr>PowerPoint Presentation</vt:lpstr>
      <vt:lpstr>Majority vote</vt:lpstr>
      <vt:lpstr>Including more decision parameters</vt:lpstr>
      <vt:lpstr>Including more decision parameters</vt:lpstr>
      <vt:lpstr>Including more decision parameters</vt:lpstr>
      <vt:lpstr>Bayes’ formula</vt:lpstr>
      <vt:lpstr>Bayes’ formula</vt:lpstr>
      <vt:lpstr>Bayes’ formula</vt:lpstr>
      <vt:lpstr>Bayes’ formula</vt:lpstr>
      <vt:lpstr>Special case 1– all users have the same accuracy</vt:lpstr>
      <vt:lpstr>Bayes vs. Majority vote classification accuracy</vt:lpstr>
      <vt:lpstr>Conclusion so far</vt:lpstr>
      <vt:lpstr>Conclusion so far</vt:lpstr>
      <vt:lpstr>Estimating user accuracy – testing stage</vt:lpstr>
      <vt:lpstr>Trade-off between estimating user accuracy and classifying images</vt:lpstr>
      <vt:lpstr>What happens if we remove the testing stage?</vt:lpstr>
      <vt:lpstr>Gibbs sampling</vt:lpstr>
      <vt:lpstr>Application to iNaturalist NZ</vt:lpstr>
      <vt:lpstr>PowerPoint Presentation</vt:lpstr>
      <vt:lpstr>Performance on iNaturalist NZ data</vt:lpstr>
      <vt:lpstr>Performance on iNaturalist NZ data</vt:lpstr>
      <vt:lpstr>Performance on iNaturalist NZ data</vt:lpstr>
      <vt:lpstr>iNaturalist NZ Mammal data</vt:lpstr>
      <vt:lpstr>Future work </vt:lpstr>
      <vt:lpstr>Acknowledgements</vt:lpstr>
    </vt:vector>
  </TitlesOfParts>
  <Company>University of Canterbury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Mugford</dc:creator>
  <cp:lastModifiedBy>Julie</cp:lastModifiedBy>
  <cp:revision>65</cp:revision>
  <cp:lastPrinted>2018-11-13T23:56:30Z</cp:lastPrinted>
  <dcterms:created xsi:type="dcterms:W3CDTF">2018-05-15T01:52:47Z</dcterms:created>
  <dcterms:modified xsi:type="dcterms:W3CDTF">2018-12-06T10:04:03Z</dcterms:modified>
</cp:coreProperties>
</file>