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6" r:id="rId6"/>
    <p:sldId id="267" r:id="rId7"/>
    <p:sldId id="268" r:id="rId8"/>
    <p:sldId id="269" r:id="rId9"/>
    <p:sldId id="271" r:id="rId10"/>
    <p:sldId id="272" r:id="rId11"/>
    <p:sldId id="273" r:id="rId12"/>
    <p:sldId id="276" r:id="rId13"/>
    <p:sldId id="274" r:id="rId14"/>
    <p:sldId id="277" r:id="rId15"/>
    <p:sldId id="278" r:id="rId16"/>
    <p:sldId id="279" r:id="rId17"/>
    <p:sldId id="281" r:id="rId18"/>
    <p:sldId id="280" r:id="rId19"/>
    <p:sldId id="282" r:id="rId20"/>
    <p:sldId id="283" r:id="rId21"/>
    <p:sldId id="290" r:id="rId22"/>
    <p:sldId id="291" r:id="rId23"/>
    <p:sldId id="311" r:id="rId24"/>
    <p:sldId id="275" r:id="rId25"/>
    <p:sldId id="292" r:id="rId26"/>
    <p:sldId id="293" r:id="rId27"/>
    <p:sldId id="299" r:id="rId28"/>
    <p:sldId id="294" r:id="rId29"/>
    <p:sldId id="302" r:id="rId30"/>
    <p:sldId id="295" r:id="rId31"/>
    <p:sldId id="296" r:id="rId32"/>
    <p:sldId id="298" r:id="rId33"/>
    <p:sldId id="300" r:id="rId34"/>
    <p:sldId id="303" r:id="rId35"/>
    <p:sldId id="320" r:id="rId36"/>
    <p:sldId id="318" r:id="rId37"/>
    <p:sldId id="319" r:id="rId38"/>
    <p:sldId id="325" r:id="rId39"/>
    <p:sldId id="305" r:id="rId40"/>
    <p:sldId id="301" r:id="rId41"/>
    <p:sldId id="322" r:id="rId42"/>
    <p:sldId id="323" r:id="rId43"/>
    <p:sldId id="324" r:id="rId44"/>
    <p:sldId id="327" r:id="rId45"/>
    <p:sldId id="326" r:id="rId46"/>
    <p:sldId id="309" r:id="rId47"/>
    <p:sldId id="321" r:id="rId48"/>
    <p:sldId id="314" r:id="rId49"/>
    <p:sldId id="313" r:id="rId50"/>
    <p:sldId id="328" r:id="rId51"/>
    <p:sldId id="329" r:id="rId52"/>
    <p:sldId id="316" r:id="rId53"/>
    <p:sldId id="286" r:id="rId54"/>
    <p:sldId id="287" r:id="rId55"/>
    <p:sldId id="288" r:id="rId56"/>
    <p:sldId id="312" r:id="rId5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44" d="100"/>
          <a:sy n="44" d="100"/>
        </p:scale>
        <p:origin x="3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94F145E-C09C-4D49-B3D1-17519A8BF386}" type="datetimeFigureOut">
              <a:rPr lang="en-GB" smtClean="0"/>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DB8B8-B271-4A67-88AE-8988FB754AB1}" type="slidenum">
              <a:rPr lang="en-GB" smtClean="0"/>
              <a:t>‹#›</a:t>
            </a:fld>
            <a:endParaRPr lang="en-GB"/>
          </a:p>
        </p:txBody>
      </p:sp>
    </p:spTree>
    <p:extLst>
      <p:ext uri="{BB962C8B-B14F-4D97-AF65-F5344CB8AC3E}">
        <p14:creationId xmlns:p14="http://schemas.microsoft.com/office/powerpoint/2010/main" val="1851599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94F145E-C09C-4D49-B3D1-17519A8BF386}" type="datetimeFigureOut">
              <a:rPr lang="en-GB" smtClean="0"/>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DB8B8-B271-4A67-88AE-8988FB754AB1}" type="slidenum">
              <a:rPr lang="en-GB" smtClean="0"/>
              <a:t>‹#›</a:t>
            </a:fld>
            <a:endParaRPr lang="en-GB"/>
          </a:p>
        </p:txBody>
      </p:sp>
    </p:spTree>
    <p:extLst>
      <p:ext uri="{BB962C8B-B14F-4D97-AF65-F5344CB8AC3E}">
        <p14:creationId xmlns:p14="http://schemas.microsoft.com/office/powerpoint/2010/main" val="212011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94F145E-C09C-4D49-B3D1-17519A8BF386}" type="datetimeFigureOut">
              <a:rPr lang="en-GB" smtClean="0"/>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DB8B8-B271-4A67-88AE-8988FB754AB1}" type="slidenum">
              <a:rPr lang="en-GB" smtClean="0"/>
              <a:t>‹#›</a:t>
            </a:fld>
            <a:endParaRPr lang="en-GB"/>
          </a:p>
        </p:txBody>
      </p:sp>
    </p:spTree>
    <p:extLst>
      <p:ext uri="{BB962C8B-B14F-4D97-AF65-F5344CB8AC3E}">
        <p14:creationId xmlns:p14="http://schemas.microsoft.com/office/powerpoint/2010/main" val="144067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94F145E-C09C-4D49-B3D1-17519A8BF386}" type="datetimeFigureOut">
              <a:rPr lang="en-GB" smtClean="0"/>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DB8B8-B271-4A67-88AE-8988FB754AB1}" type="slidenum">
              <a:rPr lang="en-GB" smtClean="0"/>
              <a:t>‹#›</a:t>
            </a:fld>
            <a:endParaRPr lang="en-GB"/>
          </a:p>
        </p:txBody>
      </p:sp>
    </p:spTree>
    <p:extLst>
      <p:ext uri="{BB962C8B-B14F-4D97-AF65-F5344CB8AC3E}">
        <p14:creationId xmlns:p14="http://schemas.microsoft.com/office/powerpoint/2010/main" val="341888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4F145E-C09C-4D49-B3D1-17519A8BF386}" type="datetimeFigureOut">
              <a:rPr lang="en-GB" smtClean="0"/>
              <a:t>03/12/2018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FDB8B8-B271-4A67-88AE-8988FB754AB1}" type="slidenum">
              <a:rPr lang="en-GB" smtClean="0"/>
              <a:t>‹#›</a:t>
            </a:fld>
            <a:endParaRPr lang="en-GB"/>
          </a:p>
        </p:txBody>
      </p:sp>
    </p:spTree>
    <p:extLst>
      <p:ext uri="{BB962C8B-B14F-4D97-AF65-F5344CB8AC3E}">
        <p14:creationId xmlns:p14="http://schemas.microsoft.com/office/powerpoint/2010/main" val="203869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94F145E-C09C-4D49-B3D1-17519A8BF386}" type="datetimeFigureOut">
              <a:rPr lang="en-GB" smtClean="0"/>
              <a:t>03/12/2018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FDB8B8-B271-4A67-88AE-8988FB754AB1}" type="slidenum">
              <a:rPr lang="en-GB" smtClean="0"/>
              <a:t>‹#›</a:t>
            </a:fld>
            <a:endParaRPr lang="en-GB"/>
          </a:p>
        </p:txBody>
      </p:sp>
    </p:spTree>
    <p:extLst>
      <p:ext uri="{BB962C8B-B14F-4D97-AF65-F5344CB8AC3E}">
        <p14:creationId xmlns:p14="http://schemas.microsoft.com/office/powerpoint/2010/main" val="227663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94F145E-C09C-4D49-B3D1-17519A8BF386}" type="datetimeFigureOut">
              <a:rPr lang="en-GB" smtClean="0"/>
              <a:t>03/12/2018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FDB8B8-B271-4A67-88AE-8988FB754AB1}" type="slidenum">
              <a:rPr lang="en-GB" smtClean="0"/>
              <a:t>‹#›</a:t>
            </a:fld>
            <a:endParaRPr lang="en-GB"/>
          </a:p>
        </p:txBody>
      </p:sp>
    </p:spTree>
    <p:extLst>
      <p:ext uri="{BB962C8B-B14F-4D97-AF65-F5344CB8AC3E}">
        <p14:creationId xmlns:p14="http://schemas.microsoft.com/office/powerpoint/2010/main" val="901487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94F145E-C09C-4D49-B3D1-17519A8BF386}" type="datetimeFigureOut">
              <a:rPr lang="en-GB" smtClean="0"/>
              <a:t>03/12/2018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FDB8B8-B271-4A67-88AE-8988FB754AB1}" type="slidenum">
              <a:rPr lang="en-GB" smtClean="0"/>
              <a:t>‹#›</a:t>
            </a:fld>
            <a:endParaRPr lang="en-GB"/>
          </a:p>
        </p:txBody>
      </p:sp>
    </p:spTree>
    <p:extLst>
      <p:ext uri="{BB962C8B-B14F-4D97-AF65-F5344CB8AC3E}">
        <p14:creationId xmlns:p14="http://schemas.microsoft.com/office/powerpoint/2010/main" val="1538573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F145E-C09C-4D49-B3D1-17519A8BF386}" type="datetimeFigureOut">
              <a:rPr lang="en-GB" smtClean="0"/>
              <a:t>03/12/2018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FDB8B8-B271-4A67-88AE-8988FB754AB1}" type="slidenum">
              <a:rPr lang="en-GB" smtClean="0"/>
              <a:t>‹#›</a:t>
            </a:fld>
            <a:endParaRPr lang="en-GB"/>
          </a:p>
        </p:txBody>
      </p:sp>
    </p:spTree>
    <p:extLst>
      <p:ext uri="{BB962C8B-B14F-4D97-AF65-F5344CB8AC3E}">
        <p14:creationId xmlns:p14="http://schemas.microsoft.com/office/powerpoint/2010/main" val="2828988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4F145E-C09C-4D49-B3D1-17519A8BF386}" type="datetimeFigureOut">
              <a:rPr lang="en-GB" smtClean="0"/>
              <a:t>03/12/2018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FDB8B8-B271-4A67-88AE-8988FB754AB1}" type="slidenum">
              <a:rPr lang="en-GB" smtClean="0"/>
              <a:t>‹#›</a:t>
            </a:fld>
            <a:endParaRPr lang="en-GB"/>
          </a:p>
        </p:txBody>
      </p:sp>
    </p:spTree>
    <p:extLst>
      <p:ext uri="{BB962C8B-B14F-4D97-AF65-F5344CB8AC3E}">
        <p14:creationId xmlns:p14="http://schemas.microsoft.com/office/powerpoint/2010/main" val="1103673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4F145E-C09C-4D49-B3D1-17519A8BF386}" type="datetimeFigureOut">
              <a:rPr lang="en-GB" smtClean="0"/>
              <a:t>03/12/2018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FDB8B8-B271-4A67-88AE-8988FB754AB1}" type="slidenum">
              <a:rPr lang="en-GB" smtClean="0"/>
              <a:t>‹#›</a:t>
            </a:fld>
            <a:endParaRPr lang="en-GB"/>
          </a:p>
        </p:txBody>
      </p:sp>
    </p:spTree>
    <p:extLst>
      <p:ext uri="{BB962C8B-B14F-4D97-AF65-F5344CB8AC3E}">
        <p14:creationId xmlns:p14="http://schemas.microsoft.com/office/powerpoint/2010/main" val="405867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F145E-C09C-4D49-B3D1-17519A8BF386}" type="datetimeFigureOut">
              <a:rPr lang="en-GB" smtClean="0"/>
              <a:t>03/12/2018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DB8B8-B271-4A67-88AE-8988FB754AB1}" type="slidenum">
              <a:rPr lang="en-GB" smtClean="0"/>
              <a:t>‹#›</a:t>
            </a:fld>
            <a:endParaRPr lang="en-GB"/>
          </a:p>
        </p:txBody>
      </p:sp>
    </p:spTree>
    <p:extLst>
      <p:ext uri="{BB962C8B-B14F-4D97-AF65-F5344CB8AC3E}">
        <p14:creationId xmlns:p14="http://schemas.microsoft.com/office/powerpoint/2010/main" val="933924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7037"/>
            <a:ext cx="9144000" cy="748146"/>
          </a:xfrm>
        </p:spPr>
        <p:txBody>
          <a:bodyPr>
            <a:normAutofit fontScale="90000"/>
          </a:bodyPr>
          <a:lstStyle/>
          <a:p>
            <a:br>
              <a:rPr lang="en-GB" dirty="0"/>
            </a:br>
            <a:r>
              <a:rPr lang="en-GB" dirty="0"/>
              <a:t>PREAMBLE</a:t>
            </a:r>
          </a:p>
        </p:txBody>
      </p:sp>
      <p:sp>
        <p:nvSpPr>
          <p:cNvPr id="3" name="Subtitle 2"/>
          <p:cNvSpPr>
            <a:spLocks noGrp="1"/>
          </p:cNvSpPr>
          <p:nvPr>
            <p:ph type="subTitle" idx="1"/>
          </p:nvPr>
        </p:nvSpPr>
        <p:spPr>
          <a:xfrm>
            <a:off x="960894" y="935183"/>
            <a:ext cx="10739269" cy="5922817"/>
          </a:xfrm>
        </p:spPr>
        <p:txBody>
          <a:bodyPr>
            <a:normAutofit/>
          </a:bodyPr>
          <a:lstStyle/>
          <a:p>
            <a:pPr algn="l"/>
            <a:r>
              <a:rPr lang="en-GB" sz="4300" dirty="0"/>
              <a:t> Invited to give seminar on fifty years of REML</a:t>
            </a:r>
          </a:p>
          <a:p>
            <a:pPr algn="l"/>
            <a:r>
              <a:rPr lang="en-GB" sz="4300" dirty="0"/>
              <a:t>Gave a talk on my career recently</a:t>
            </a:r>
          </a:p>
          <a:p>
            <a:pPr algn="l"/>
            <a:r>
              <a:rPr lang="en-GB" sz="4300" dirty="0"/>
              <a:t>Based on radio Programme</a:t>
            </a:r>
          </a:p>
          <a:p>
            <a:pPr algn="l"/>
            <a:r>
              <a:rPr lang="en-GB" sz="4300" dirty="0"/>
              <a:t>Desert Island Discs -eight record tracks</a:t>
            </a:r>
          </a:p>
          <a:p>
            <a:pPr algn="l"/>
            <a:r>
              <a:rPr lang="en-GB" sz="4300" dirty="0"/>
              <a:t>Desert Island  library -ten papers-include  references  </a:t>
            </a:r>
            <a:r>
              <a:rPr lang="en-GB" sz="4300" dirty="0">
                <a:solidFill>
                  <a:srgbClr val="00B0F0"/>
                </a:solidFill>
              </a:rPr>
              <a:t>colour-coded blue</a:t>
            </a:r>
          </a:p>
          <a:p>
            <a:pPr algn="l"/>
            <a:endParaRPr lang="en-GB" dirty="0"/>
          </a:p>
        </p:txBody>
      </p:sp>
    </p:spTree>
    <p:extLst>
      <p:ext uri="{BB962C8B-B14F-4D97-AF65-F5344CB8AC3E}">
        <p14:creationId xmlns:p14="http://schemas.microsoft.com/office/powerpoint/2010/main" val="179313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5719"/>
          </a:xfrm>
        </p:spPr>
        <p:txBody>
          <a:bodyPr>
            <a:noAutofit/>
          </a:bodyPr>
          <a:lstStyle/>
          <a:p>
            <a:r>
              <a:rPr lang="en-GB" sz="4000" dirty="0">
                <a:latin typeface="Calibri" panose="020F0502020204030204" pitchFamily="34" charset="0"/>
              </a:rPr>
              <a:t>Why is this a success ?</a:t>
            </a:r>
          </a:p>
        </p:txBody>
      </p:sp>
      <p:sp>
        <p:nvSpPr>
          <p:cNvPr id="3" name="Subtitle 2"/>
          <p:cNvSpPr>
            <a:spLocks noGrp="1"/>
          </p:cNvSpPr>
          <p:nvPr>
            <p:ph type="subTitle" idx="1"/>
          </p:nvPr>
        </p:nvSpPr>
        <p:spPr>
          <a:xfrm>
            <a:off x="723900" y="1168082"/>
            <a:ext cx="10744200" cy="5689918"/>
          </a:xfrm>
        </p:spPr>
        <p:txBody>
          <a:bodyPr>
            <a:normAutofit/>
          </a:bodyPr>
          <a:lstStyle/>
          <a:p>
            <a:pPr marL="571500" indent="-571500" algn="l">
              <a:buFont typeface="Arial" panose="020B0604020202020204" pitchFamily="34" charset="0"/>
              <a:buChar char="•"/>
            </a:pPr>
            <a:r>
              <a:rPr lang="en-GB" sz="4000" dirty="0"/>
              <a:t>Ubiquity of correlated data</a:t>
            </a:r>
          </a:p>
          <a:p>
            <a:pPr marL="571500" indent="-571500" algn="l">
              <a:buFont typeface="Arial" panose="020B0604020202020204" pitchFamily="34" charset="0"/>
              <a:buChar char="•"/>
            </a:pPr>
            <a:r>
              <a:rPr lang="en-GB" sz="4000" dirty="0"/>
              <a:t>Flexibility of mixed models</a:t>
            </a:r>
          </a:p>
          <a:p>
            <a:pPr marL="571500" indent="-571500" algn="l">
              <a:buFont typeface="Arial" panose="020B0604020202020204" pitchFamily="34" charset="0"/>
              <a:buChar char="•"/>
            </a:pPr>
            <a:r>
              <a:rPr lang="en-GB" sz="4000" dirty="0"/>
              <a:t>Reduces to ANOVA in balanced cases</a:t>
            </a:r>
          </a:p>
          <a:p>
            <a:pPr algn="l"/>
            <a:r>
              <a:rPr lang="en-GB" sz="4000" dirty="0"/>
              <a:t>Provides </a:t>
            </a:r>
          </a:p>
          <a:p>
            <a:pPr marL="571500" indent="-571500" algn="l">
              <a:buFont typeface="Arial" panose="020B0604020202020204" pitchFamily="34" charset="0"/>
              <a:buChar char="•"/>
            </a:pPr>
            <a:r>
              <a:rPr lang="en-GB" sz="4000" dirty="0"/>
              <a:t>estimates of fixed effects</a:t>
            </a:r>
          </a:p>
          <a:p>
            <a:pPr marL="571500" indent="-571500" algn="l">
              <a:buFont typeface="Arial" panose="020B0604020202020204" pitchFamily="34" charset="0"/>
              <a:buChar char="•"/>
            </a:pPr>
            <a:r>
              <a:rPr lang="en-GB" sz="4000" dirty="0"/>
              <a:t>random effect  predictors </a:t>
            </a:r>
          </a:p>
          <a:p>
            <a:pPr marL="571500" indent="-571500" algn="l">
              <a:buFont typeface="Arial" panose="020B0604020202020204" pitchFamily="34" charset="0"/>
              <a:buChar char="•"/>
            </a:pPr>
            <a:r>
              <a:rPr lang="en-GB" sz="4000" dirty="0"/>
              <a:t> variance parameters</a:t>
            </a:r>
          </a:p>
          <a:p>
            <a:pPr algn="l"/>
            <a:r>
              <a:rPr lang="en-GB" sz="4000" dirty="0"/>
              <a:t>All used in a coherent way</a:t>
            </a:r>
          </a:p>
          <a:p>
            <a:pPr marL="571500" indent="-571500" algn="l">
              <a:buFont typeface="Arial" panose="020B0604020202020204" pitchFamily="34" charset="0"/>
              <a:buChar char="•"/>
            </a:pPr>
            <a:endParaRPr lang="en-GB" sz="4000" dirty="0"/>
          </a:p>
        </p:txBody>
      </p:sp>
    </p:spTree>
    <p:extLst>
      <p:ext uri="{BB962C8B-B14F-4D97-AF65-F5344CB8AC3E}">
        <p14:creationId xmlns:p14="http://schemas.microsoft.com/office/powerpoint/2010/main" val="70699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7691" y="1122363"/>
            <a:ext cx="9400309" cy="82982"/>
          </a:xfrm>
        </p:spPr>
        <p:txBody>
          <a:bodyPr>
            <a:noAutofit/>
          </a:bodyPr>
          <a:lstStyle/>
          <a:p>
            <a:r>
              <a:rPr lang="en-GB" sz="4000" dirty="0">
                <a:latin typeface="Calibri" panose="020F0502020204030204" pitchFamily="34" charset="0"/>
              </a:rPr>
              <a:t>Other justification</a:t>
            </a:r>
          </a:p>
        </p:txBody>
      </p:sp>
      <p:sp>
        <p:nvSpPr>
          <p:cNvPr id="3" name="Subtitle 2"/>
          <p:cNvSpPr>
            <a:spLocks noGrp="1"/>
          </p:cNvSpPr>
          <p:nvPr>
            <p:ph type="subTitle" idx="1"/>
          </p:nvPr>
        </p:nvSpPr>
        <p:spPr>
          <a:xfrm>
            <a:off x="498765" y="1433945"/>
            <a:ext cx="11471562" cy="5237019"/>
          </a:xfrm>
        </p:spPr>
        <p:txBody>
          <a:bodyPr/>
          <a:lstStyle/>
          <a:p>
            <a:pPr marL="571500" indent="-571500" algn="l">
              <a:buFont typeface="Arial" panose="020B0604020202020204" pitchFamily="34" charset="0"/>
              <a:buChar char="•"/>
            </a:pPr>
            <a:r>
              <a:rPr lang="en-GB" sz="4000" dirty="0"/>
              <a:t>Rao (1972).   Iterative MINQUE</a:t>
            </a:r>
          </a:p>
          <a:p>
            <a:pPr marL="571500" indent="-571500" algn="l">
              <a:buFont typeface="Arial" panose="020B0604020202020204" pitchFamily="34" charset="0"/>
              <a:buChar char="•"/>
            </a:pPr>
            <a:r>
              <a:rPr lang="en-GB" sz="4000" dirty="0"/>
              <a:t>LaMotte (1973). Iterative MIVQUE</a:t>
            </a:r>
          </a:p>
          <a:p>
            <a:pPr marL="571500" indent="-571500" algn="l">
              <a:buFont typeface="Arial" panose="020B0604020202020204" pitchFamily="34" charset="0"/>
              <a:buChar char="•"/>
            </a:pPr>
            <a:r>
              <a:rPr lang="en-GB" sz="4000" dirty="0" err="1"/>
              <a:t>Harville</a:t>
            </a:r>
            <a:r>
              <a:rPr lang="en-GB" sz="4000" dirty="0"/>
              <a:t> (1974).Bayesian argument</a:t>
            </a:r>
          </a:p>
          <a:p>
            <a:pPr marL="571500" indent="-571500" algn="l">
              <a:buFont typeface="Arial" panose="020B0604020202020204" pitchFamily="34" charset="0"/>
              <a:buChar char="•"/>
            </a:pPr>
            <a:r>
              <a:rPr lang="en-GB" sz="4000" dirty="0" err="1"/>
              <a:t>Verbyla</a:t>
            </a:r>
            <a:r>
              <a:rPr lang="en-GB" sz="4000" dirty="0"/>
              <a:t>, A. (1990). Conditional  likelihood.</a:t>
            </a:r>
          </a:p>
          <a:p>
            <a:pPr marL="571500" indent="-571500" algn="l">
              <a:buFont typeface="Arial" panose="020B0604020202020204" pitchFamily="34" charset="0"/>
              <a:buChar char="•"/>
            </a:pPr>
            <a:r>
              <a:rPr lang="en-GB" sz="4000" dirty="0"/>
              <a:t>Lee. and </a:t>
            </a:r>
            <a:r>
              <a:rPr lang="en-GB" sz="4000" dirty="0" err="1"/>
              <a:t>Nelder</a:t>
            </a:r>
            <a:r>
              <a:rPr lang="en-GB" sz="4000" dirty="0"/>
              <a:t> (1996). Penalty function argument</a:t>
            </a:r>
          </a:p>
          <a:p>
            <a:pPr marL="571500" indent="-571500" algn="l">
              <a:buFont typeface="Arial" panose="020B0604020202020204" pitchFamily="34" charset="0"/>
              <a:buChar char="•"/>
            </a:pPr>
            <a:r>
              <a:rPr lang="en-AU" sz="4000" dirty="0"/>
              <a:t>Robertson (1962) Weighted analysis in single classification</a:t>
            </a:r>
            <a:endParaRPr lang="en-GB" sz="4000" dirty="0"/>
          </a:p>
          <a:p>
            <a:endParaRPr lang="en-GB" dirty="0"/>
          </a:p>
        </p:txBody>
      </p:sp>
    </p:spTree>
    <p:extLst>
      <p:ext uri="{BB962C8B-B14F-4D97-AF65-F5344CB8AC3E}">
        <p14:creationId xmlns:p14="http://schemas.microsoft.com/office/powerpoint/2010/main" val="163223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7763"/>
          </a:xfrm>
        </p:spPr>
        <p:txBody>
          <a:bodyPr>
            <a:normAutofit fontScale="90000"/>
          </a:bodyPr>
          <a:lstStyle/>
          <a:p>
            <a:pPr algn="ctr"/>
            <a:r>
              <a:rPr lang="en-GB" dirty="0"/>
              <a:t>Champions</a:t>
            </a:r>
          </a:p>
        </p:txBody>
      </p:sp>
      <p:sp>
        <p:nvSpPr>
          <p:cNvPr id="3" name="Content Placeholder 2"/>
          <p:cNvSpPr>
            <a:spLocks noGrp="1"/>
          </p:cNvSpPr>
          <p:nvPr>
            <p:ph idx="1"/>
          </p:nvPr>
        </p:nvSpPr>
        <p:spPr>
          <a:xfrm>
            <a:off x="619932" y="1131376"/>
            <a:ext cx="10733868" cy="5470902"/>
          </a:xfrm>
        </p:spPr>
        <p:txBody>
          <a:bodyPr>
            <a:normAutofit fontScale="92500" lnSpcReduction="20000"/>
          </a:bodyPr>
          <a:lstStyle/>
          <a:p>
            <a:r>
              <a:rPr lang="en-GB" sz="4000" dirty="0"/>
              <a:t>Influential review by </a:t>
            </a:r>
            <a:r>
              <a:rPr lang="en-GB" sz="4000" dirty="0" err="1"/>
              <a:t>Harville</a:t>
            </a:r>
            <a:r>
              <a:rPr lang="en-GB" sz="4000" dirty="0"/>
              <a:t> (I977</a:t>
            </a:r>
            <a:r>
              <a:rPr lang="en-GB" dirty="0"/>
              <a:t>)</a:t>
            </a:r>
          </a:p>
          <a:p>
            <a:r>
              <a:rPr lang="en-GB" sz="4000" dirty="0"/>
              <a:t>Dorothy Robinson wrote program for British variety trials</a:t>
            </a:r>
          </a:p>
          <a:p>
            <a:r>
              <a:rPr lang="en-GB" sz="4000" dirty="0"/>
              <a:t>Sue Welham extended this program  into </a:t>
            </a:r>
            <a:r>
              <a:rPr lang="en-GB" sz="4000" dirty="0" err="1"/>
              <a:t>Genstat</a:t>
            </a:r>
            <a:endParaRPr lang="en-GB" sz="4000" dirty="0"/>
          </a:p>
          <a:p>
            <a:pPr marL="0" indent="0">
              <a:buNone/>
            </a:pPr>
            <a:r>
              <a:rPr lang="en-GB" sz="4000" dirty="0"/>
              <a:t>partly through Emlyn Williams persuasion</a:t>
            </a:r>
          </a:p>
          <a:p>
            <a:r>
              <a:rPr lang="en-GB" sz="4000" dirty="0"/>
              <a:t>Karin Meyer wrote several programs (</a:t>
            </a:r>
            <a:r>
              <a:rPr lang="en-GB" sz="4000" dirty="0" err="1"/>
              <a:t>REMLPK,DFREML,Wombat</a:t>
            </a:r>
            <a:r>
              <a:rPr lang="en-GB" sz="4000" dirty="0"/>
              <a:t>) suitable for animal breeding problems</a:t>
            </a:r>
          </a:p>
          <a:p>
            <a:r>
              <a:rPr lang="en-GB" sz="4000" dirty="0"/>
              <a:t>Terry Speed suggested the name residual maximum likelihood as residuals were used in the analysis</a:t>
            </a:r>
          </a:p>
          <a:p>
            <a:pPr marL="0" indent="0">
              <a:buNone/>
            </a:pPr>
            <a:r>
              <a:rPr lang="en-GB" sz="4000" dirty="0"/>
              <a:t>  </a:t>
            </a:r>
          </a:p>
          <a:p>
            <a:endParaRPr lang="en-GB" dirty="0"/>
          </a:p>
          <a:p>
            <a:endParaRPr lang="en-GB" dirty="0"/>
          </a:p>
          <a:p>
            <a:endParaRPr lang="en-GB" dirty="0"/>
          </a:p>
        </p:txBody>
      </p:sp>
    </p:spTree>
    <p:extLst>
      <p:ext uri="{BB962C8B-B14F-4D97-AF65-F5344CB8AC3E}">
        <p14:creationId xmlns:p14="http://schemas.microsoft.com/office/powerpoint/2010/main" val="71683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036" y="1122363"/>
            <a:ext cx="9337964" cy="124546"/>
          </a:xfrm>
        </p:spPr>
        <p:txBody>
          <a:bodyPr>
            <a:normAutofit fontScale="90000"/>
          </a:bodyPr>
          <a:lstStyle/>
          <a:p>
            <a:r>
              <a:rPr lang="en-GB" dirty="0"/>
              <a:t>Spectral decomposition</a:t>
            </a: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623455" y="1122364"/>
                <a:ext cx="11568545" cy="5548600"/>
              </a:xfrm>
            </p:spPr>
            <p:txBody>
              <a:bodyPr>
                <a:normAutofit fontScale="92500" lnSpcReduction="10000"/>
              </a:bodyPr>
              <a:lstStyle/>
              <a:p>
                <a:r>
                  <a:rPr lang="en-GB" sz="4000" dirty="0"/>
                  <a:t>To justify using error contrasts analysis essentially uses independent linear combinations random effects</a:t>
                </a:r>
              </a:p>
              <a:p>
                <a:pPr/>
                <a14:m>
                  <m:oMathPara xmlns:m="http://schemas.openxmlformats.org/officeDocument/2006/math">
                    <m:oMathParaPr>
                      <m:jc m:val="centerGroup"/>
                    </m:oMathParaPr>
                    <m:oMath xmlns:m="http://schemas.openxmlformats.org/officeDocument/2006/math">
                      <m:r>
                        <a:rPr lang="en-AU" sz="4000" b="1" i="1">
                          <a:latin typeface="Cambria Math" panose="02040503050406030204" pitchFamily="18" charset="0"/>
                        </a:rPr>
                        <m:t>𝐲</m:t>
                      </m:r>
                      <m:r>
                        <a:rPr lang="en-AU" sz="4000" b="1">
                          <a:latin typeface="Cambria Math" panose="02040503050406030204" pitchFamily="18" charset="0"/>
                        </a:rPr>
                        <m:t>=</m:t>
                      </m:r>
                      <m:r>
                        <a:rPr lang="en-AU" sz="4000" b="1" i="1">
                          <a:latin typeface="Cambria Math" panose="02040503050406030204" pitchFamily="18" charset="0"/>
                        </a:rPr>
                        <m:t>𝐗𝐚</m:t>
                      </m:r>
                      <m:r>
                        <a:rPr lang="en-AU" sz="4000" b="1">
                          <a:latin typeface="Cambria Math" panose="02040503050406030204" pitchFamily="18" charset="0"/>
                        </a:rPr>
                        <m:t>+</m:t>
                      </m:r>
                      <m:r>
                        <a:rPr lang="en-AU" sz="4000" b="1" i="1">
                          <a:latin typeface="Cambria Math" panose="02040503050406030204" pitchFamily="18" charset="0"/>
                        </a:rPr>
                        <m:t>𝐙𝐮</m:t>
                      </m:r>
                      <m:r>
                        <a:rPr lang="en-AU" sz="4000" b="1">
                          <a:latin typeface="Cambria Math" panose="02040503050406030204" pitchFamily="18" charset="0"/>
                        </a:rPr>
                        <m:t>+</m:t>
                      </m:r>
                      <m:r>
                        <a:rPr lang="en-AU" sz="4000" b="1" i="1">
                          <a:latin typeface="Cambria Math" panose="02040503050406030204" pitchFamily="18" charset="0"/>
                        </a:rPr>
                        <m:t>𝐞</m:t>
                      </m:r>
                    </m:oMath>
                  </m:oMathPara>
                </a14:m>
                <a:endParaRPr lang="en-GB" sz="4000" dirty="0"/>
              </a:p>
              <a:p>
                <a14:m>
                  <m:oMath xmlns:m="http://schemas.openxmlformats.org/officeDocument/2006/math">
                    <m:r>
                      <m:rPr>
                        <m:sty m:val="p"/>
                      </m:rPr>
                      <a:rPr lang="en-AU" sz="4000">
                        <a:latin typeface="Cambria Math" panose="02040503050406030204" pitchFamily="18" charset="0"/>
                      </a:rPr>
                      <m:t>var</m:t>
                    </m:r>
                    <m:d>
                      <m:dPr>
                        <m:ctrlPr>
                          <a:rPr lang="en-GB" sz="4000" b="1" i="1">
                            <a:latin typeface="Cambria Math" panose="02040503050406030204" pitchFamily="18" charset="0"/>
                          </a:rPr>
                        </m:ctrlPr>
                      </m:dPr>
                      <m:e>
                        <m:r>
                          <a:rPr lang="en-AU" sz="4000" b="1" i="1">
                            <a:latin typeface="Cambria Math" panose="02040503050406030204" pitchFamily="18" charset="0"/>
                          </a:rPr>
                          <m:t>𝐮</m:t>
                        </m:r>
                      </m:e>
                    </m:d>
                    <m:r>
                      <a:rPr lang="en-AU" sz="4000" b="1">
                        <a:latin typeface="Cambria Math" panose="02040503050406030204" pitchFamily="18" charset="0"/>
                      </a:rPr>
                      <m:t>=</m:t>
                    </m:r>
                    <m:r>
                      <a:rPr lang="en-AU" sz="4000" b="1" i="1">
                        <a:latin typeface="Cambria Math" panose="02040503050406030204" pitchFamily="18" charset="0"/>
                      </a:rPr>
                      <m:t>𝐆</m:t>
                    </m:r>
                  </m:oMath>
                </a14:m>
                <a:r>
                  <a:rPr lang="en-AU" sz="4000" b="1" dirty="0"/>
                  <a:t> </a:t>
                </a:r>
                <a14:m>
                  <m:oMath xmlns:m="http://schemas.openxmlformats.org/officeDocument/2006/math">
                    <m:r>
                      <a:rPr lang="en-AU" sz="4000" b="1">
                        <a:latin typeface="Cambria Math" panose="02040503050406030204" pitchFamily="18" charset="0"/>
                      </a:rPr>
                      <m:t>=</m:t>
                    </m:r>
                    <m:r>
                      <a:rPr lang="en-AU" sz="4000" b="1" i="1">
                        <a:latin typeface="Cambria Math" panose="02040503050406030204" pitchFamily="18" charset="0"/>
                      </a:rPr>
                      <m:t>𝐈</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𝝈</m:t>
                        </m:r>
                      </m:e>
                      <m:sub>
                        <m:r>
                          <a:rPr lang="en-AU" sz="4000" b="1" i="1">
                            <a:latin typeface="Cambria Math" panose="02040503050406030204" pitchFamily="18" charset="0"/>
                          </a:rPr>
                          <m:t>𝒖</m:t>
                        </m:r>
                      </m:sub>
                      <m:sup>
                        <m:r>
                          <a:rPr lang="en-AU" sz="4000" b="1" i="1">
                            <a:latin typeface="Cambria Math" panose="02040503050406030204" pitchFamily="18" charset="0"/>
                          </a:rPr>
                          <m:t>𝟐</m:t>
                        </m:r>
                      </m:sup>
                    </m:sSubSup>
                    <m:r>
                      <a:rPr lang="en-AU" sz="4000" b="1">
                        <a:latin typeface="Cambria Math" panose="02040503050406030204" pitchFamily="18" charset="0"/>
                      </a:rPr>
                      <m:t>          </m:t>
                    </m:r>
                    <m:r>
                      <m:rPr>
                        <m:sty m:val="p"/>
                      </m:rPr>
                      <a:rPr lang="en-AU" sz="4000">
                        <a:latin typeface="Cambria Math" panose="02040503050406030204" pitchFamily="18" charset="0"/>
                      </a:rPr>
                      <m:t>var</m:t>
                    </m:r>
                    <m:d>
                      <m:dPr>
                        <m:ctrlPr>
                          <a:rPr lang="en-GB" sz="4000" b="1" i="1">
                            <a:latin typeface="Cambria Math" panose="02040503050406030204" pitchFamily="18" charset="0"/>
                          </a:rPr>
                        </m:ctrlPr>
                      </m:dPr>
                      <m:e>
                        <m:r>
                          <a:rPr lang="en-AU" sz="4000" b="1" i="1">
                            <a:latin typeface="Cambria Math" panose="02040503050406030204" pitchFamily="18" charset="0"/>
                          </a:rPr>
                          <m:t>𝐞</m:t>
                        </m:r>
                      </m:e>
                    </m:d>
                    <m:r>
                      <a:rPr lang="en-AU" sz="4000" b="1">
                        <a:latin typeface="Cambria Math" panose="02040503050406030204" pitchFamily="18" charset="0"/>
                      </a:rPr>
                      <m:t>=</m:t>
                    </m:r>
                    <m:r>
                      <a:rPr lang="en-AU" sz="4000" b="1" i="1">
                        <a:latin typeface="Cambria Math" panose="02040503050406030204" pitchFamily="18" charset="0"/>
                      </a:rPr>
                      <m:t>𝐑</m:t>
                    </m:r>
                    <m:r>
                      <a:rPr lang="en-AU" sz="4000" b="1">
                        <a:latin typeface="Cambria Math" panose="02040503050406030204" pitchFamily="18" charset="0"/>
                      </a:rPr>
                      <m:t>=</m:t>
                    </m:r>
                    <m:r>
                      <a:rPr lang="en-AU" sz="4000" b="1" i="1">
                        <a:latin typeface="Cambria Math" panose="02040503050406030204" pitchFamily="18" charset="0"/>
                      </a:rPr>
                      <m:t>𝐈</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𝝈</m:t>
                        </m:r>
                      </m:e>
                      <m:sub>
                        <m:r>
                          <a:rPr lang="en-AU" sz="4000" b="1" i="1">
                            <a:latin typeface="Cambria Math" panose="02040503050406030204" pitchFamily="18" charset="0"/>
                          </a:rPr>
                          <m:t>𝒆</m:t>
                        </m:r>
                      </m:sub>
                      <m:sup>
                        <m:r>
                          <a:rPr lang="en-AU" sz="4000" b="1" i="1">
                            <a:latin typeface="Cambria Math" panose="02040503050406030204" pitchFamily="18" charset="0"/>
                          </a:rPr>
                          <m:t>𝟐</m:t>
                        </m:r>
                      </m:sup>
                    </m:sSubSup>
                    <m:r>
                      <a:rPr lang="en-AU" sz="4000" b="1">
                        <a:latin typeface="Cambria Math" panose="02040503050406030204" pitchFamily="18" charset="0"/>
                      </a:rPr>
                      <m:t> </m:t>
                    </m:r>
                  </m:oMath>
                </a14:m>
                <a:r>
                  <a:rPr lang="en-AU" sz="4000" b="1" dirty="0"/>
                  <a:t> </a:t>
                </a:r>
                <a14:m>
                  <m:oMath xmlns:m="http://schemas.openxmlformats.org/officeDocument/2006/math">
                    <m:r>
                      <a:rPr lang="en-AU" sz="4000" b="1" i="1">
                        <a:latin typeface="Cambria Math" panose="02040503050406030204" pitchFamily="18" charset="0"/>
                      </a:rPr>
                      <m:t>    </m:t>
                    </m:r>
                  </m:oMath>
                </a14:m>
                <a:endParaRPr lang="en-GB" sz="4000"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AU" sz="4000" b="1" i="1">
                          <a:latin typeface="Cambria Math" panose="02040503050406030204" pitchFamily="18" charset="0"/>
                        </a:rPr>
                        <m:t>𝜸</m:t>
                      </m:r>
                      <m:r>
                        <a:rPr lang="en-AU" sz="4000" b="1" i="1">
                          <a:latin typeface="Cambria Math" panose="02040503050406030204" pitchFamily="18" charset="0"/>
                        </a:rPr>
                        <m:t>=</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𝝈</m:t>
                          </m:r>
                        </m:e>
                        <m:sub>
                          <m:r>
                            <a:rPr lang="en-AU" sz="4000" b="1" i="1">
                              <a:latin typeface="Cambria Math" panose="02040503050406030204" pitchFamily="18" charset="0"/>
                            </a:rPr>
                            <m:t>𝒖</m:t>
                          </m:r>
                        </m:sub>
                        <m:sup>
                          <m:r>
                            <a:rPr lang="en-AU" sz="4000" b="1" i="1">
                              <a:latin typeface="Cambria Math" panose="02040503050406030204" pitchFamily="18" charset="0"/>
                            </a:rPr>
                            <m:t>𝟐</m:t>
                          </m:r>
                        </m:sup>
                      </m:sSubSup>
                      <m:r>
                        <a:rPr lang="en-AU" sz="4000" b="1">
                          <a:latin typeface="Cambria Math" panose="02040503050406030204" pitchFamily="18" charset="0"/>
                        </a:rPr>
                        <m:t> /</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𝝈</m:t>
                          </m:r>
                        </m:e>
                        <m:sub>
                          <m:r>
                            <a:rPr lang="en-AU" sz="4000" b="1" i="1">
                              <a:latin typeface="Cambria Math" panose="02040503050406030204" pitchFamily="18" charset="0"/>
                            </a:rPr>
                            <m:t>𝒆</m:t>
                          </m:r>
                        </m:sub>
                        <m:sup>
                          <m:r>
                            <a:rPr lang="en-AU" sz="4000" b="1" i="1">
                              <a:latin typeface="Cambria Math" panose="02040503050406030204" pitchFamily="18" charset="0"/>
                            </a:rPr>
                            <m:t>𝟐</m:t>
                          </m:r>
                        </m:sup>
                      </m:sSubSup>
                      <m:r>
                        <a:rPr lang="en-AU" sz="4000" b="1">
                          <a:latin typeface="Cambria Math" panose="02040503050406030204" pitchFamily="18" charset="0"/>
                        </a:rPr>
                        <m:t>          </m:t>
                      </m:r>
                      <m:sSup>
                        <m:sSupPr>
                          <m:ctrlPr>
                            <a:rPr lang="en-GB" sz="4000" b="1" i="1">
                              <a:latin typeface="Cambria Math" panose="02040503050406030204" pitchFamily="18" charset="0"/>
                            </a:rPr>
                          </m:ctrlPr>
                        </m:sSupPr>
                        <m:e>
                          <m:r>
                            <a:rPr lang="en-AU" sz="4000" b="1">
                              <a:latin typeface="Cambria Math" panose="02040503050406030204" pitchFamily="18" charset="0"/>
                            </a:rPr>
                            <m:t>(</m:t>
                          </m:r>
                          <m:r>
                            <a:rPr lang="en-AU" sz="4000" b="1" i="1">
                              <a:latin typeface="Cambria Math" panose="02040503050406030204" pitchFamily="18" charset="0"/>
                            </a:rPr>
                            <m:t>𝐙</m:t>
                          </m:r>
                        </m:e>
                        <m:sup>
                          <m:r>
                            <a:rPr lang="en-AU" sz="4000" b="1" i="1">
                              <a:latin typeface="Cambria Math" panose="02040503050406030204" pitchFamily="18" charset="0"/>
                            </a:rPr>
                            <m:t>𝐓</m:t>
                          </m:r>
                        </m:sup>
                      </m:sSup>
                      <m:r>
                        <a:rPr lang="en-AU" sz="4000" b="1" i="1">
                          <a:latin typeface="Cambria Math" panose="02040503050406030204" pitchFamily="18" charset="0"/>
                        </a:rPr>
                        <m:t>𝐒𝐙</m:t>
                      </m:r>
                      <m:r>
                        <a:rPr lang="en-AU" sz="4000" b="1">
                          <a:latin typeface="Cambria Math" panose="02040503050406030204" pitchFamily="18" charset="0"/>
                        </a:rPr>
                        <m:t>+</m:t>
                      </m:r>
                      <m:r>
                        <a:rPr lang="en-AU" sz="4000" b="1" i="1">
                          <a:latin typeface="Cambria Math" panose="02040503050406030204" pitchFamily="18" charset="0"/>
                        </a:rPr>
                        <m:t>𝐈</m:t>
                      </m:r>
                      <m:sSup>
                        <m:sSupPr>
                          <m:ctrlPr>
                            <a:rPr lang="en-GB" sz="4000" b="1" i="1">
                              <a:latin typeface="Cambria Math" panose="02040503050406030204" pitchFamily="18" charset="0"/>
                            </a:rPr>
                          </m:ctrlPr>
                        </m:sSupPr>
                        <m:e>
                          <m:r>
                            <a:rPr lang="en-AU" sz="4000" b="1" i="1">
                              <a:latin typeface="Cambria Math" panose="02040503050406030204" pitchFamily="18" charset="0"/>
                            </a:rPr>
                            <m:t>𝜸</m:t>
                          </m:r>
                        </m:e>
                        <m:sup>
                          <m:r>
                            <a:rPr lang="en-GB" sz="4000" b="1" i="1" smtClean="0">
                              <a:latin typeface="Cambria Math" panose="02040503050406030204" pitchFamily="18" charset="0"/>
                            </a:rPr>
                            <m:t>−</m:t>
                          </m:r>
                          <m:r>
                            <a:rPr lang="en-AU" sz="4000" b="1" i="1">
                              <a:latin typeface="Cambria Math" panose="02040503050406030204" pitchFamily="18" charset="0"/>
                            </a:rPr>
                            <m:t>𝟏</m:t>
                          </m:r>
                        </m:sup>
                      </m:sSup>
                      <m:r>
                        <a:rPr lang="en-AU" sz="4000" b="1">
                          <a:latin typeface="Cambria Math" panose="02040503050406030204" pitchFamily="18" charset="0"/>
                        </a:rPr>
                        <m:t>)</m:t>
                      </m:r>
                      <m:r>
                        <a:rPr lang="en-AU" sz="4000" b="1" i="1">
                          <a:latin typeface="Cambria Math" panose="02040503050406030204" pitchFamily="18" charset="0"/>
                        </a:rPr>
                        <m:t>𝐮</m:t>
                      </m:r>
                      <m:r>
                        <a:rPr lang="en-AU" sz="4000" b="1">
                          <a:latin typeface="Cambria Math" panose="02040503050406030204" pitchFamily="18" charset="0"/>
                        </a:rPr>
                        <m:t>=</m:t>
                      </m:r>
                      <m:sSup>
                        <m:sSupPr>
                          <m:ctrlPr>
                            <a:rPr lang="en-GB" sz="4000" b="1" i="1">
                              <a:latin typeface="Cambria Math" panose="02040503050406030204" pitchFamily="18" charset="0"/>
                            </a:rPr>
                          </m:ctrlPr>
                        </m:sSupPr>
                        <m:e>
                          <m:r>
                            <a:rPr lang="en-AU" sz="4000" b="1" i="1">
                              <a:latin typeface="Cambria Math" panose="02040503050406030204" pitchFamily="18" charset="0"/>
                            </a:rPr>
                            <m:t>𝐙</m:t>
                          </m:r>
                        </m:e>
                        <m:sup>
                          <m:r>
                            <a:rPr lang="en-AU" sz="4000" b="1" i="1">
                              <a:latin typeface="Cambria Math" panose="02040503050406030204" pitchFamily="18" charset="0"/>
                            </a:rPr>
                            <m:t>𝐓</m:t>
                          </m:r>
                        </m:sup>
                      </m:sSup>
                      <m:r>
                        <a:rPr lang="en-AU" sz="4000" b="1" i="1">
                          <a:latin typeface="Cambria Math" panose="02040503050406030204" pitchFamily="18" charset="0"/>
                        </a:rPr>
                        <m:t>𝐒𝐲</m:t>
                      </m:r>
                    </m:oMath>
                  </m:oMathPara>
                </a14:m>
                <a:endParaRPr lang="en-GB" sz="4000" dirty="0"/>
              </a:p>
              <a:p>
                <a:r>
                  <a:rPr lang="en-AU" sz="4000" dirty="0"/>
                  <a:t>using </a:t>
                </a:r>
                <a:r>
                  <a:rPr lang="en-AU" sz="4000" b="1" dirty="0"/>
                  <a:t>          S=I-X(</a:t>
                </a:r>
                <a14:m>
                  <m:oMath xmlns:m="http://schemas.openxmlformats.org/officeDocument/2006/math">
                    <m:sSup>
                      <m:sSupPr>
                        <m:ctrlPr>
                          <a:rPr lang="en-GB" sz="4000" b="1" i="1">
                            <a:latin typeface="Cambria Math" panose="02040503050406030204" pitchFamily="18" charset="0"/>
                          </a:rPr>
                        </m:ctrlPr>
                      </m:sSupPr>
                      <m:e>
                        <m:r>
                          <a:rPr lang="en-AU" sz="4000" b="1" i="1">
                            <a:latin typeface="Cambria Math" panose="02040503050406030204" pitchFamily="18" charset="0"/>
                          </a:rPr>
                          <m:t>𝐗</m:t>
                        </m:r>
                      </m:e>
                      <m:sup>
                        <m:r>
                          <a:rPr lang="en-AU" sz="4000" b="1" i="1">
                            <a:latin typeface="Cambria Math" panose="02040503050406030204" pitchFamily="18" charset="0"/>
                          </a:rPr>
                          <m:t>𝐓</m:t>
                        </m:r>
                      </m:sup>
                    </m:sSup>
                    <m:r>
                      <a:rPr lang="en-AU" sz="4000" b="1" i="1">
                        <a:latin typeface="Cambria Math" panose="02040503050406030204" pitchFamily="18" charset="0"/>
                      </a:rPr>
                      <m:t>𝑿</m:t>
                    </m:r>
                    <m:sSup>
                      <m:sSupPr>
                        <m:ctrlPr>
                          <a:rPr lang="en-GB" sz="4000" b="1" i="1">
                            <a:latin typeface="Cambria Math" panose="02040503050406030204" pitchFamily="18" charset="0"/>
                          </a:rPr>
                        </m:ctrlPr>
                      </m:sSupPr>
                      <m:e>
                        <m:r>
                          <a:rPr lang="en-AU" sz="4000" b="1">
                            <a:latin typeface="Cambria Math" panose="02040503050406030204" pitchFamily="18" charset="0"/>
                          </a:rPr>
                          <m:t>)</m:t>
                        </m:r>
                      </m:e>
                      <m:sup>
                        <m:r>
                          <a:rPr lang="en-AU" sz="4000" b="1" i="1">
                            <a:latin typeface="Cambria Math" panose="02040503050406030204" pitchFamily="18" charset="0"/>
                          </a:rPr>
                          <m:t>−</m:t>
                        </m:r>
                      </m:sup>
                    </m:sSup>
                    <m:sSup>
                      <m:sSupPr>
                        <m:ctrlPr>
                          <a:rPr lang="en-GB" sz="4000" b="1" i="1">
                            <a:latin typeface="Cambria Math" panose="02040503050406030204" pitchFamily="18" charset="0"/>
                          </a:rPr>
                        </m:ctrlPr>
                      </m:sSupPr>
                      <m:e>
                        <m:r>
                          <a:rPr lang="en-AU" sz="4000" b="1" i="1">
                            <a:latin typeface="Cambria Math" panose="02040503050406030204" pitchFamily="18" charset="0"/>
                          </a:rPr>
                          <m:t>𝐗</m:t>
                        </m:r>
                      </m:e>
                      <m:sup>
                        <m:r>
                          <a:rPr lang="en-AU" sz="4000" b="1" i="1">
                            <a:latin typeface="Cambria Math" panose="02040503050406030204" pitchFamily="18" charset="0"/>
                          </a:rPr>
                          <m:t>𝐓</m:t>
                        </m:r>
                      </m:sup>
                    </m:sSup>
                  </m:oMath>
                </a14:m>
                <a:r>
                  <a:rPr lang="en-AU" sz="4000" b="1" dirty="0"/>
                  <a:t> </a:t>
                </a:r>
                <a:r>
                  <a:rPr lang="en-AU" sz="4000" dirty="0"/>
                  <a:t> and</a:t>
                </a:r>
                <a:r>
                  <a:rPr lang="en-AU" sz="4000" b="1" dirty="0"/>
                  <a:t>            </a:t>
                </a:r>
                <a14:m>
                  <m:oMath xmlns:m="http://schemas.openxmlformats.org/officeDocument/2006/math">
                    <m:sSup>
                      <m:sSupPr>
                        <m:ctrlPr>
                          <a:rPr lang="en-GB" sz="4000" b="1" i="1">
                            <a:latin typeface="Cambria Math" panose="02040503050406030204" pitchFamily="18" charset="0"/>
                          </a:rPr>
                        </m:ctrlPr>
                      </m:sSupPr>
                      <m:e>
                        <m:r>
                          <a:rPr lang="en-AU" sz="4000" b="1" i="1">
                            <a:latin typeface="Cambria Math" panose="02040503050406030204" pitchFamily="18" charset="0"/>
                          </a:rPr>
                          <m:t>𝐙</m:t>
                        </m:r>
                      </m:e>
                      <m:sup>
                        <m:r>
                          <a:rPr lang="en-AU" sz="4000" b="1" i="1">
                            <a:latin typeface="Cambria Math" panose="02040503050406030204" pitchFamily="18" charset="0"/>
                          </a:rPr>
                          <m:t>𝐓</m:t>
                        </m:r>
                      </m:sup>
                    </m:sSup>
                    <m:r>
                      <a:rPr lang="en-AU" sz="4000" b="1" i="1">
                        <a:latin typeface="Cambria Math" panose="02040503050406030204" pitchFamily="18" charset="0"/>
                      </a:rPr>
                      <m:t>𝐒𝐙</m:t>
                    </m:r>
                    <m:r>
                      <a:rPr lang="en-AU" sz="4000" b="1">
                        <a:latin typeface="Cambria Math" panose="02040503050406030204" pitchFamily="18" charset="0"/>
                      </a:rPr>
                      <m:t>=</m:t>
                    </m:r>
                    <m:r>
                      <a:rPr lang="en-AU" sz="4000" b="1" i="1">
                        <a:latin typeface="Cambria Math" panose="02040503050406030204" pitchFamily="18" charset="0"/>
                      </a:rPr>
                      <m:t>𝐏</m:t>
                    </m:r>
                    <m:r>
                      <a:rPr lang="en-AU" sz="4000" b="1" i="1">
                        <a:latin typeface="Cambria Math" panose="02040503050406030204" pitchFamily="18" charset="0"/>
                      </a:rPr>
                      <m:t>𝚲</m:t>
                    </m:r>
                    <m:sSup>
                      <m:sSupPr>
                        <m:ctrlPr>
                          <a:rPr lang="en-GB" sz="4000" b="1" i="1">
                            <a:latin typeface="Cambria Math" panose="02040503050406030204" pitchFamily="18" charset="0"/>
                          </a:rPr>
                        </m:ctrlPr>
                      </m:sSupPr>
                      <m:e>
                        <m:r>
                          <a:rPr lang="en-AU" sz="4000" b="1" i="1">
                            <a:latin typeface="Cambria Math" panose="02040503050406030204" pitchFamily="18" charset="0"/>
                          </a:rPr>
                          <m:t>𝐏</m:t>
                        </m:r>
                      </m:e>
                      <m:sup>
                        <m:r>
                          <a:rPr lang="en-AU" sz="4000" b="1" i="1">
                            <a:latin typeface="Cambria Math" panose="02040503050406030204" pitchFamily="18" charset="0"/>
                          </a:rPr>
                          <m:t>𝐓</m:t>
                        </m:r>
                      </m:sup>
                    </m:sSup>
                  </m:oMath>
                </a14:m>
                <a:endParaRPr lang="en-GB" sz="4000" dirty="0"/>
              </a:p>
              <a:p>
                <a:r>
                  <a:rPr lang="en-AU" sz="4000" dirty="0"/>
                  <a:t>we can form </a:t>
                </a:r>
                <a14:m>
                  <m:oMath xmlns:m="http://schemas.openxmlformats.org/officeDocument/2006/math">
                    <m:sSub>
                      <m:sSubPr>
                        <m:ctrlPr>
                          <a:rPr lang="en-GB" sz="4000" b="1" i="1">
                            <a:latin typeface="Cambria Math" panose="02040503050406030204" pitchFamily="18" charset="0"/>
                          </a:rPr>
                        </m:ctrlPr>
                      </m:sSubPr>
                      <m:e>
                        <m:r>
                          <a:rPr lang="en-AU" sz="4000" b="1" i="1">
                            <a:latin typeface="Cambria Math" panose="02040503050406030204" pitchFamily="18" charset="0"/>
                          </a:rPr>
                          <m:t>𝒚</m:t>
                        </m:r>
                      </m:e>
                      <m:sub>
                        <m:r>
                          <a:rPr lang="en-AU" sz="4000" b="1" i="1">
                            <a:latin typeface="Cambria Math" panose="02040503050406030204" pitchFamily="18" charset="0"/>
                          </a:rPr>
                          <m:t>𝒔</m:t>
                        </m:r>
                      </m:sub>
                    </m:sSub>
                    <m:r>
                      <a:rPr lang="en-AU" sz="4000" i="1">
                        <a:latin typeface="Cambria Math" panose="02040503050406030204" pitchFamily="18" charset="0"/>
                      </a:rPr>
                      <m:t> </m:t>
                    </m:r>
                  </m:oMath>
                </a14:m>
                <a:r>
                  <a:rPr lang="en-AU" sz="4000" dirty="0"/>
                  <a:t>a scaled version of</a:t>
                </a:r>
                <a:r>
                  <a:rPr lang="en-AU" sz="4000" b="1" dirty="0"/>
                  <a:t>  </a:t>
                </a:r>
                <a14:m>
                  <m:oMath xmlns:m="http://schemas.openxmlformats.org/officeDocument/2006/math">
                    <m:sSup>
                      <m:sSupPr>
                        <m:ctrlPr>
                          <a:rPr lang="en-GB" sz="4000" b="1" i="1">
                            <a:latin typeface="Cambria Math" panose="02040503050406030204" pitchFamily="18" charset="0"/>
                          </a:rPr>
                        </m:ctrlPr>
                      </m:sSupPr>
                      <m:e>
                        <m:r>
                          <a:rPr lang="en-AU" sz="4000" b="1" i="1">
                            <a:latin typeface="Cambria Math" panose="02040503050406030204" pitchFamily="18" charset="0"/>
                          </a:rPr>
                          <m:t>𝐙</m:t>
                        </m:r>
                      </m:e>
                      <m:sup>
                        <m:r>
                          <a:rPr lang="en-AU" sz="4000" b="1" i="1">
                            <a:latin typeface="Cambria Math" panose="02040503050406030204" pitchFamily="18" charset="0"/>
                          </a:rPr>
                          <m:t>𝐓</m:t>
                        </m:r>
                      </m:sup>
                    </m:sSup>
                    <m:r>
                      <a:rPr lang="en-AU" sz="4000" b="1" i="1">
                        <a:latin typeface="Cambria Math" panose="02040503050406030204" pitchFamily="18" charset="0"/>
                      </a:rPr>
                      <m:t>𝐒𝐲</m:t>
                    </m:r>
                  </m:oMath>
                </a14:m>
                <a:r>
                  <a:rPr lang="en-AU" sz="4000" b="1" dirty="0"/>
                  <a:t> </a:t>
                </a:r>
                <a:r>
                  <a:rPr lang="en-AU" sz="4000" dirty="0"/>
                  <a:t>with </a:t>
                </a:r>
                <a:r>
                  <a:rPr lang="en-AU" sz="4000" dirty="0" err="1"/>
                  <a:t>var</a:t>
                </a:r>
                <a:r>
                  <a:rPr lang="en-AU" sz="4000" dirty="0"/>
                  <a:t>(</a:t>
                </a:r>
                <a14:m>
                  <m:oMath xmlns:m="http://schemas.openxmlformats.org/officeDocument/2006/math">
                    <m:sSub>
                      <m:sSubPr>
                        <m:ctrlPr>
                          <a:rPr lang="en-GB" sz="4000" b="1" i="1">
                            <a:latin typeface="Cambria Math" panose="02040503050406030204" pitchFamily="18" charset="0"/>
                          </a:rPr>
                        </m:ctrlPr>
                      </m:sSubPr>
                      <m:e>
                        <m:r>
                          <a:rPr lang="en-AU" sz="4000" b="1" i="1">
                            <a:latin typeface="Cambria Math" panose="02040503050406030204" pitchFamily="18" charset="0"/>
                          </a:rPr>
                          <m:t>𝒚</m:t>
                        </m:r>
                      </m:e>
                      <m:sub>
                        <m:r>
                          <a:rPr lang="en-AU" sz="4000" b="1" i="1">
                            <a:latin typeface="Cambria Math" panose="02040503050406030204" pitchFamily="18" charset="0"/>
                          </a:rPr>
                          <m:t>𝒔</m:t>
                        </m:r>
                      </m:sub>
                    </m:sSub>
                    <m:r>
                      <a:rPr lang="en-AU" sz="4000" b="1" i="1">
                        <a:latin typeface="Cambria Math" panose="02040503050406030204" pitchFamily="18" charset="0"/>
                      </a:rPr>
                      <m:t>)=</m:t>
                    </m:r>
                    <m:r>
                      <a:rPr lang="en-AU" sz="4000" b="1" i="1">
                        <a:latin typeface="Cambria Math" panose="02040503050406030204" pitchFamily="18" charset="0"/>
                      </a:rPr>
                      <m:t>𝐈</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𝛔</m:t>
                        </m:r>
                      </m:e>
                      <m:sub>
                        <m:r>
                          <a:rPr lang="en-AU" sz="4000" b="1" i="1">
                            <a:latin typeface="Cambria Math" panose="02040503050406030204" pitchFamily="18" charset="0"/>
                          </a:rPr>
                          <m:t>𝐞</m:t>
                        </m:r>
                      </m:sub>
                      <m:sup>
                        <m:r>
                          <a:rPr lang="en-AU" sz="4000" b="1" i="1">
                            <a:latin typeface="Cambria Math" panose="02040503050406030204" pitchFamily="18" charset="0"/>
                          </a:rPr>
                          <m:t>𝟐</m:t>
                        </m:r>
                      </m:sup>
                    </m:sSubSup>
                  </m:oMath>
                </a14:m>
                <a:r>
                  <a:rPr lang="en-AU" sz="4000" b="1" dirty="0"/>
                  <a:t>+</a:t>
                </a:r>
                <a14:m>
                  <m:oMath xmlns:m="http://schemas.openxmlformats.org/officeDocument/2006/math">
                    <m:r>
                      <a:rPr lang="en-AU" sz="4000" b="1">
                        <a:latin typeface="Cambria Math" panose="02040503050406030204" pitchFamily="18" charset="0"/>
                      </a:rPr>
                      <m:t> </m:t>
                    </m:r>
                    <m:r>
                      <a:rPr lang="en-AU" sz="4000" b="1" i="1">
                        <a:latin typeface="Cambria Math" panose="02040503050406030204" pitchFamily="18" charset="0"/>
                      </a:rPr>
                      <m:t>𝚲</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𝝈</m:t>
                        </m:r>
                      </m:e>
                      <m:sub>
                        <m:r>
                          <a:rPr lang="en-AU" sz="4000" b="1" i="1">
                            <a:latin typeface="Cambria Math" panose="02040503050406030204" pitchFamily="18" charset="0"/>
                          </a:rPr>
                          <m:t>𝒖</m:t>
                        </m:r>
                      </m:sub>
                      <m:sup>
                        <m:r>
                          <a:rPr lang="en-AU" sz="4000" b="1" i="1">
                            <a:latin typeface="Cambria Math" panose="02040503050406030204" pitchFamily="18" charset="0"/>
                          </a:rPr>
                          <m:t>𝟐</m:t>
                        </m:r>
                      </m:sup>
                    </m:sSubSup>
                  </m:oMath>
                </a14:m>
                <a:endParaRPr lang="en-GB" sz="4000" dirty="0"/>
              </a:p>
              <a:p>
                <a:r>
                  <a:rPr lang="en-AU" sz="4000" dirty="0"/>
                  <a:t>and</a:t>
                </a:r>
                <a:r>
                  <a:rPr lang="en-AU" sz="4000" b="1" dirty="0"/>
                  <a:t> </a:t>
                </a:r>
                <a:r>
                  <a:rPr lang="en-AU" sz="4000" dirty="0"/>
                  <a:t>sum of squares</a:t>
                </a:r>
                <a:r>
                  <a:rPr lang="en-AU" sz="4000" b="1" dirty="0"/>
                  <a:t> </a:t>
                </a:r>
                <a:r>
                  <a:rPr lang="en-AU" sz="4000" dirty="0"/>
                  <a:t>R=</a:t>
                </a:r>
                <a14:m>
                  <m:oMath xmlns:m="http://schemas.openxmlformats.org/officeDocument/2006/math">
                    <m:sSup>
                      <m:sSupPr>
                        <m:ctrlPr>
                          <a:rPr lang="en-GB" sz="4000" b="1" i="1">
                            <a:latin typeface="Cambria Math" panose="02040503050406030204" pitchFamily="18" charset="0"/>
                          </a:rPr>
                        </m:ctrlPr>
                      </m:sSupPr>
                      <m:e>
                        <m:r>
                          <a:rPr lang="en-AU" sz="4000" b="1" i="1">
                            <a:latin typeface="Cambria Math" panose="02040503050406030204" pitchFamily="18" charset="0"/>
                          </a:rPr>
                          <m:t>𝐲</m:t>
                        </m:r>
                      </m:e>
                      <m:sup>
                        <m:r>
                          <a:rPr lang="en-AU" sz="4000" b="1" i="1">
                            <a:latin typeface="Cambria Math" panose="02040503050406030204" pitchFamily="18" charset="0"/>
                          </a:rPr>
                          <m:t>𝐓</m:t>
                        </m:r>
                      </m:sup>
                    </m:sSup>
                    <m:r>
                      <a:rPr lang="en-AU" sz="4000" b="1" i="1">
                        <a:latin typeface="Cambria Math" panose="02040503050406030204" pitchFamily="18" charset="0"/>
                      </a:rPr>
                      <m:t>𝐒𝐲</m:t>
                    </m:r>
                    <m:r>
                      <a:rPr lang="en-AU" sz="4000" b="1" i="1">
                        <a:latin typeface="Cambria Math" panose="02040503050406030204" pitchFamily="18" charset="0"/>
                      </a:rPr>
                      <m:t>−</m:t>
                    </m:r>
                    <m:sSup>
                      <m:sSupPr>
                        <m:ctrlPr>
                          <a:rPr lang="en-GB" sz="4000" b="1" i="1">
                            <a:latin typeface="Cambria Math" panose="02040503050406030204" pitchFamily="18" charset="0"/>
                          </a:rPr>
                        </m:ctrlPr>
                      </m:sSupPr>
                      <m:e>
                        <m:r>
                          <a:rPr lang="en-AU" sz="4000" b="1" i="1">
                            <a:latin typeface="Cambria Math" panose="02040503050406030204" pitchFamily="18" charset="0"/>
                          </a:rPr>
                          <m:t>𝐲</m:t>
                        </m:r>
                      </m:e>
                      <m:sup>
                        <m:r>
                          <a:rPr lang="en-AU" sz="4000" b="1" i="1">
                            <a:latin typeface="Cambria Math" panose="02040503050406030204" pitchFamily="18" charset="0"/>
                          </a:rPr>
                          <m:t>𝐓</m:t>
                        </m:r>
                      </m:sup>
                    </m:sSup>
                    <m:r>
                      <a:rPr lang="en-AU" sz="4000" b="1" i="1">
                        <a:latin typeface="Cambria Math" panose="02040503050406030204" pitchFamily="18" charset="0"/>
                      </a:rPr>
                      <m:t>𝐒𝐙</m:t>
                    </m:r>
                    <m:r>
                      <a:rPr lang="en-AU" sz="4000" b="1">
                        <a:latin typeface="Cambria Math" panose="02040503050406030204" pitchFamily="18" charset="0"/>
                      </a:rPr>
                      <m:t>(</m:t>
                    </m:r>
                    <m:sSup>
                      <m:sSupPr>
                        <m:ctrlPr>
                          <a:rPr lang="en-GB" sz="4000" b="1" i="1">
                            <a:latin typeface="Cambria Math" panose="02040503050406030204" pitchFamily="18" charset="0"/>
                          </a:rPr>
                        </m:ctrlPr>
                      </m:sSupPr>
                      <m:e>
                        <m:r>
                          <a:rPr lang="en-AU" sz="4000" b="1" i="1">
                            <a:latin typeface="Cambria Math" panose="02040503050406030204" pitchFamily="18" charset="0"/>
                          </a:rPr>
                          <m:t>𝐙</m:t>
                        </m:r>
                      </m:e>
                      <m:sup>
                        <m:r>
                          <a:rPr lang="en-AU" sz="4000" b="1" i="1">
                            <a:latin typeface="Cambria Math" panose="02040503050406030204" pitchFamily="18" charset="0"/>
                          </a:rPr>
                          <m:t>𝐓</m:t>
                        </m:r>
                      </m:sup>
                    </m:sSup>
                    <m:r>
                      <a:rPr lang="en-AU" sz="4000" b="1" i="1">
                        <a:latin typeface="Cambria Math" panose="02040503050406030204" pitchFamily="18" charset="0"/>
                      </a:rPr>
                      <m:t>𝐒𝐙</m:t>
                    </m:r>
                    <m:sSup>
                      <m:sSupPr>
                        <m:ctrlPr>
                          <a:rPr lang="en-GB" sz="4000" b="1" i="1">
                            <a:latin typeface="Cambria Math" panose="02040503050406030204" pitchFamily="18" charset="0"/>
                          </a:rPr>
                        </m:ctrlPr>
                      </m:sSupPr>
                      <m:e>
                        <m:r>
                          <a:rPr lang="en-AU" sz="4000" b="1">
                            <a:latin typeface="Cambria Math" panose="02040503050406030204" pitchFamily="18" charset="0"/>
                          </a:rPr>
                          <m:t>)</m:t>
                        </m:r>
                      </m:e>
                      <m:sup>
                        <m:r>
                          <a:rPr lang="en-AU" sz="4000" b="1" i="1">
                            <a:latin typeface="Cambria Math" panose="02040503050406030204" pitchFamily="18" charset="0"/>
                          </a:rPr>
                          <m:t>−</m:t>
                        </m:r>
                      </m:sup>
                    </m:sSup>
                    <m:sSup>
                      <m:sSupPr>
                        <m:ctrlPr>
                          <a:rPr lang="en-GB" sz="4000" b="1" i="1">
                            <a:latin typeface="Cambria Math" panose="02040503050406030204" pitchFamily="18" charset="0"/>
                          </a:rPr>
                        </m:ctrlPr>
                      </m:sSupPr>
                      <m:e>
                        <m:r>
                          <a:rPr lang="en-AU" sz="4000" b="1" i="1">
                            <a:latin typeface="Cambria Math" panose="02040503050406030204" pitchFamily="18" charset="0"/>
                          </a:rPr>
                          <m:t>𝐙</m:t>
                        </m:r>
                      </m:e>
                      <m:sup>
                        <m:r>
                          <a:rPr lang="en-AU" sz="4000" b="1" i="1">
                            <a:latin typeface="Cambria Math" panose="02040503050406030204" pitchFamily="18" charset="0"/>
                          </a:rPr>
                          <m:t>𝐓</m:t>
                        </m:r>
                      </m:sup>
                    </m:sSup>
                    <m:r>
                      <a:rPr lang="en-AU" sz="4000" b="1" i="1">
                        <a:latin typeface="Cambria Math" panose="02040503050406030204" pitchFamily="18" charset="0"/>
                      </a:rPr>
                      <m:t>𝐒𝐲</m:t>
                    </m:r>
                  </m:oMath>
                </a14:m>
                <a:r>
                  <a:rPr lang="en-AU" sz="4000" b="1" dirty="0"/>
                  <a:t> </a:t>
                </a:r>
                <a:r>
                  <a:rPr lang="en-AU" sz="4000" dirty="0"/>
                  <a:t>  with expectation</a:t>
                </a:r>
                <a:r>
                  <a:rPr lang="en-AU" sz="4000" b="1" dirty="0"/>
                  <a:t>  </a:t>
                </a:r>
                <a:r>
                  <a:rPr lang="en-AU" sz="4000" dirty="0"/>
                  <a:t>(n -t-q+1)</a:t>
                </a:r>
                <a14:m>
                  <m:oMath xmlns:m="http://schemas.openxmlformats.org/officeDocument/2006/math">
                    <m:sSubSup>
                      <m:sSubSupPr>
                        <m:ctrlPr>
                          <a:rPr lang="en-GB" sz="4000" b="1" i="1">
                            <a:latin typeface="Cambria Math" panose="02040503050406030204" pitchFamily="18" charset="0"/>
                          </a:rPr>
                        </m:ctrlPr>
                      </m:sSubSupPr>
                      <m:e>
                        <m:r>
                          <a:rPr lang="en-AU" sz="4000" b="1" i="1">
                            <a:latin typeface="Cambria Math" panose="02040503050406030204" pitchFamily="18" charset="0"/>
                          </a:rPr>
                          <m:t>𝛔</m:t>
                        </m:r>
                      </m:e>
                      <m:sub>
                        <m:r>
                          <a:rPr lang="en-AU" sz="4000" b="1" i="1">
                            <a:latin typeface="Cambria Math" panose="02040503050406030204" pitchFamily="18" charset="0"/>
                          </a:rPr>
                          <m:t>𝐞</m:t>
                        </m:r>
                      </m:sub>
                      <m:sup>
                        <m:r>
                          <a:rPr lang="en-AU" sz="4000" b="1" i="1">
                            <a:latin typeface="Cambria Math" panose="02040503050406030204" pitchFamily="18" charset="0"/>
                          </a:rPr>
                          <m:t>𝟐</m:t>
                        </m:r>
                      </m:sup>
                    </m:sSubSup>
                  </m:oMath>
                </a14:m>
                <a:endParaRPr lang="en-GB" sz="4000" dirty="0"/>
              </a:p>
              <a:p>
                <a:endParaRPr lang="en-GB" sz="4000"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623455" y="1122364"/>
                <a:ext cx="11568545" cy="5548600"/>
              </a:xfrm>
              <a:blipFill>
                <a:blip r:embed="rId2"/>
                <a:stretch>
                  <a:fillRect t="-3407" r="-211"/>
                </a:stretch>
              </a:blipFill>
            </p:spPr>
            <p:txBody>
              <a:bodyPr/>
              <a:lstStyle/>
              <a:p>
                <a:r>
                  <a:rPr lang="en-GB">
                    <a:noFill/>
                  </a:rPr>
                  <a:t> </a:t>
                </a:r>
              </a:p>
            </p:txBody>
          </p:sp>
        </mc:Fallback>
      </mc:AlternateContent>
    </p:spTree>
    <p:extLst>
      <p:ext uri="{BB962C8B-B14F-4D97-AF65-F5344CB8AC3E}">
        <p14:creationId xmlns:p14="http://schemas.microsoft.com/office/powerpoint/2010/main" val="724685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1202384"/>
          </a:xfrm>
        </p:spPr>
        <p:txBody>
          <a:bodyPr>
            <a:normAutofit/>
          </a:bodyPr>
          <a:lstStyle/>
          <a:p>
            <a:pPr marL="571500" indent="-571500" algn="l">
              <a:buFont typeface="Arial" panose="020B0604020202020204" pitchFamily="34" charset="0"/>
              <a:buChar char="•"/>
            </a:pPr>
            <a:r>
              <a:rPr lang="en-AU" sz="4000" dirty="0" err="1">
                <a:solidFill>
                  <a:srgbClr val="00B0F0"/>
                </a:solidFill>
              </a:rPr>
              <a:t>Nelder</a:t>
            </a:r>
            <a:r>
              <a:rPr lang="en-AU" sz="4000" dirty="0">
                <a:solidFill>
                  <a:srgbClr val="00B0F0"/>
                </a:solidFill>
              </a:rPr>
              <a:t> and Wedderburn (1972) Generalized linear models,</a:t>
            </a:r>
            <a:endParaRPr lang="en-GB" sz="4000" dirty="0">
              <a:solidFill>
                <a:srgbClr val="00B0F0"/>
              </a:solidFill>
            </a:endParaRPr>
          </a:p>
        </p:txBody>
      </p:sp>
      <p:sp>
        <p:nvSpPr>
          <p:cNvPr id="3" name="Subtitle 2"/>
          <p:cNvSpPr>
            <a:spLocks noGrp="1"/>
          </p:cNvSpPr>
          <p:nvPr>
            <p:ph type="subTitle" idx="1"/>
          </p:nvPr>
        </p:nvSpPr>
        <p:spPr>
          <a:xfrm>
            <a:off x="1038385" y="2324746"/>
            <a:ext cx="10600841" cy="4184542"/>
          </a:xfrm>
        </p:spPr>
        <p:txBody>
          <a:bodyPr/>
          <a:lstStyle/>
          <a:p>
            <a:pPr lvl="0" algn="l"/>
            <a:r>
              <a:rPr lang="en-GB" sz="4000" dirty="0"/>
              <a:t>They introduced generalized linear models allowing </a:t>
            </a:r>
            <a:r>
              <a:rPr lang="en-AU" sz="4000" dirty="0"/>
              <a:t>variables  distributed in the exponential family (normal, gamma, Poisson, binomial)and also allow a non-linear link between the observation and the linear predictor. All fit into a weighted least squares algorithm. </a:t>
            </a:r>
            <a:endParaRPr lang="en-GB" dirty="0"/>
          </a:p>
        </p:txBody>
      </p:sp>
    </p:spTree>
    <p:extLst>
      <p:ext uri="{BB962C8B-B14F-4D97-AF65-F5344CB8AC3E}">
        <p14:creationId xmlns:p14="http://schemas.microsoft.com/office/powerpoint/2010/main" val="1971264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925" y="464949"/>
            <a:ext cx="11251770" cy="418454"/>
          </a:xfrm>
        </p:spPr>
        <p:txBody>
          <a:bodyPr>
            <a:noAutofit/>
          </a:bodyPr>
          <a:lstStyle/>
          <a:p>
            <a:r>
              <a:rPr lang="en-AU" sz="4000" dirty="0"/>
              <a:t>The REML  likelihood is a special case of this. </a:t>
            </a:r>
            <a:endParaRPr lang="en-GB" sz="40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681925" y="883403"/>
                <a:ext cx="11143281" cy="5703377"/>
              </a:xfrm>
            </p:spPr>
            <p:txBody>
              <a:bodyPr>
                <a:normAutofit lnSpcReduction="10000"/>
              </a:bodyPr>
              <a:lstStyle/>
              <a:p>
                <a:pPr algn="l"/>
                <a:r>
                  <a:rPr lang="en-AU" sz="4000" dirty="0"/>
                  <a:t>Gamma distributed ‘data’ </a:t>
                </a:r>
              </a:p>
              <a:p>
                <a:pPr algn="l"/>
                <a14:m>
                  <m:oMath xmlns:m="http://schemas.openxmlformats.org/officeDocument/2006/math">
                    <m:r>
                      <a:rPr lang="en-AU" sz="4000" i="1">
                        <a:latin typeface="Cambria Math" panose="02040503050406030204" pitchFamily="18" charset="0"/>
                      </a:rPr>
                      <m:t>(</m:t>
                    </m:r>
                    <m:sSub>
                      <m:sSubPr>
                        <m:ctrlPr>
                          <a:rPr lang="en-GB" sz="4000" i="1">
                            <a:latin typeface="Cambria Math" panose="02040503050406030204" pitchFamily="18" charset="0"/>
                          </a:rPr>
                        </m:ctrlPr>
                      </m:sSubPr>
                      <m:e>
                        <m:r>
                          <a:rPr lang="en-AU" sz="4000" i="1">
                            <a:latin typeface="Cambria Math" panose="02040503050406030204" pitchFamily="18" charset="0"/>
                          </a:rPr>
                          <m:t>𝑦</m:t>
                        </m:r>
                      </m:e>
                      <m:sub>
                        <m:r>
                          <a:rPr lang="en-AU" sz="4000" i="1">
                            <a:latin typeface="Cambria Math" panose="02040503050406030204" pitchFamily="18" charset="0"/>
                          </a:rPr>
                          <m:t>𝑠𝑖</m:t>
                        </m:r>
                      </m:sub>
                    </m:sSub>
                    <m:sSup>
                      <m:sSupPr>
                        <m:ctrlPr>
                          <a:rPr lang="en-GB" sz="4000" i="1">
                            <a:latin typeface="Cambria Math" panose="02040503050406030204" pitchFamily="18" charset="0"/>
                          </a:rPr>
                        </m:ctrlPr>
                      </m:sSupPr>
                      <m:e>
                        <m:r>
                          <a:rPr lang="en-AU" sz="4000" i="1">
                            <a:latin typeface="Cambria Math" panose="02040503050406030204" pitchFamily="18" charset="0"/>
                          </a:rPr>
                          <m:t>)</m:t>
                        </m:r>
                      </m:e>
                      <m:sup>
                        <m:r>
                          <a:rPr lang="en-AU" sz="4000" i="1">
                            <a:latin typeface="Cambria Math" panose="02040503050406030204" pitchFamily="18" charset="0"/>
                          </a:rPr>
                          <m:t>2</m:t>
                        </m:r>
                      </m:sup>
                    </m:sSup>
                  </m:oMath>
                </a14:m>
                <a:r>
                  <a:rPr lang="en-AU" sz="4000" dirty="0"/>
                  <a:t> </a:t>
                </a:r>
              </a:p>
              <a:p>
                <a:pPr algn="l"/>
                <a:r>
                  <a:rPr lang="en-AU" sz="4000" dirty="0"/>
                  <a:t>with expectation </a:t>
                </a:r>
                <a14:m>
                  <m:oMath xmlns:m="http://schemas.openxmlformats.org/officeDocument/2006/math">
                    <m:sSubSup>
                      <m:sSubSupPr>
                        <m:ctrlPr>
                          <a:rPr lang="en-GB" sz="4000" b="1" i="1">
                            <a:latin typeface="Cambria Math" panose="02040503050406030204" pitchFamily="18" charset="0"/>
                          </a:rPr>
                        </m:ctrlPr>
                      </m:sSubSupPr>
                      <m:e>
                        <m:r>
                          <a:rPr lang="en-AU" sz="4000" b="1" i="1">
                            <a:latin typeface="Cambria Math" panose="02040503050406030204" pitchFamily="18" charset="0"/>
                          </a:rPr>
                          <m:t>𝝈</m:t>
                        </m:r>
                      </m:e>
                      <m:sub>
                        <m:r>
                          <a:rPr lang="en-AU" sz="4000" b="1" i="1">
                            <a:latin typeface="Cambria Math" panose="02040503050406030204" pitchFamily="18" charset="0"/>
                          </a:rPr>
                          <m:t>𝒆</m:t>
                        </m:r>
                      </m:sub>
                      <m:sup>
                        <m:r>
                          <a:rPr lang="en-AU" sz="4000" b="1" i="1">
                            <a:latin typeface="Cambria Math" panose="02040503050406030204" pitchFamily="18" charset="0"/>
                          </a:rPr>
                          <m:t>𝟐</m:t>
                        </m:r>
                      </m:sup>
                    </m:sSubSup>
                    <m:r>
                      <a:rPr lang="en-AU" sz="4000" b="1">
                        <a:latin typeface="Cambria Math" panose="02040503050406030204" pitchFamily="18" charset="0"/>
                      </a:rPr>
                      <m:t> </m:t>
                    </m:r>
                  </m:oMath>
                </a14:m>
                <a:r>
                  <a:rPr lang="en-AU" sz="4000" b="1" dirty="0"/>
                  <a:t> </a:t>
                </a:r>
                <a14:m>
                  <m:oMath xmlns:m="http://schemas.openxmlformats.org/officeDocument/2006/math">
                    <m:r>
                      <a:rPr lang="en-AU" sz="4000" b="1" i="1">
                        <a:latin typeface="Cambria Math" panose="02040503050406030204" pitchFamily="18" charset="0"/>
                      </a:rPr>
                      <m:t>+</m:t>
                    </m:r>
                    <m:sSub>
                      <m:sSubPr>
                        <m:ctrlPr>
                          <a:rPr lang="en-GB" sz="4000" i="1">
                            <a:latin typeface="Cambria Math" panose="02040503050406030204" pitchFamily="18" charset="0"/>
                          </a:rPr>
                        </m:ctrlPr>
                      </m:sSubPr>
                      <m:e>
                        <m:r>
                          <a:rPr lang="en-AU" sz="4000" i="1">
                            <a:latin typeface="Cambria Math" panose="02040503050406030204" pitchFamily="18" charset="0"/>
                          </a:rPr>
                          <m:t>𝜆</m:t>
                        </m:r>
                      </m:e>
                      <m:sub>
                        <m:r>
                          <a:rPr lang="en-AU" sz="4000" i="1">
                            <a:latin typeface="Cambria Math" panose="02040503050406030204" pitchFamily="18" charset="0"/>
                          </a:rPr>
                          <m:t>𝑖</m:t>
                        </m:r>
                      </m:sub>
                    </m:sSub>
                    <m:sSubSup>
                      <m:sSubSupPr>
                        <m:ctrlPr>
                          <a:rPr lang="en-GB" sz="4000" b="1" i="1">
                            <a:latin typeface="Cambria Math" panose="02040503050406030204" pitchFamily="18" charset="0"/>
                          </a:rPr>
                        </m:ctrlPr>
                      </m:sSubSupPr>
                      <m:e>
                        <m:r>
                          <a:rPr lang="en-AU" sz="4000" b="1" i="1">
                            <a:latin typeface="Cambria Math" panose="02040503050406030204" pitchFamily="18" charset="0"/>
                          </a:rPr>
                          <m:t>𝝈</m:t>
                        </m:r>
                      </m:e>
                      <m:sub>
                        <m:r>
                          <a:rPr lang="en-AU" sz="4000" b="1" i="1">
                            <a:latin typeface="Cambria Math" panose="02040503050406030204" pitchFamily="18" charset="0"/>
                          </a:rPr>
                          <m:t>𝒖</m:t>
                        </m:r>
                      </m:sub>
                      <m:sup>
                        <m:r>
                          <a:rPr lang="en-AU" sz="4000" b="1" i="1">
                            <a:latin typeface="Cambria Math" panose="02040503050406030204" pitchFamily="18" charset="0"/>
                          </a:rPr>
                          <m:t>𝟐</m:t>
                        </m:r>
                      </m:sup>
                    </m:sSubSup>
                  </m:oMath>
                </a14:m>
                <a:r>
                  <a:rPr lang="en-AU" sz="4000" dirty="0"/>
                  <a:t>   and  </a:t>
                </a:r>
              </a:p>
              <a:p>
                <a:pPr algn="l"/>
                <a:r>
                  <a:rPr lang="en-AU" sz="4000" dirty="0"/>
                  <a:t> mean square</a:t>
                </a:r>
                <a:r>
                  <a:rPr lang="en-AU" sz="4000" b="1" dirty="0"/>
                  <a:t> </a:t>
                </a:r>
                <a:r>
                  <a:rPr lang="en-AU" sz="4000" dirty="0"/>
                  <a:t>R/(n -t-q+1) </a:t>
                </a:r>
              </a:p>
              <a:p>
                <a:pPr algn="l"/>
                <a:r>
                  <a:rPr lang="en-AU" sz="4000" dirty="0"/>
                  <a:t>with expectation </a:t>
                </a:r>
                <a14:m>
                  <m:oMath xmlns:m="http://schemas.openxmlformats.org/officeDocument/2006/math">
                    <m:sSubSup>
                      <m:sSubSupPr>
                        <m:ctrlPr>
                          <a:rPr lang="en-GB" sz="4000" b="1" i="1">
                            <a:latin typeface="Cambria Math" panose="02040503050406030204" pitchFamily="18" charset="0"/>
                          </a:rPr>
                        </m:ctrlPr>
                      </m:sSubSupPr>
                      <m:e>
                        <m:r>
                          <a:rPr lang="en-AU" sz="4000" b="1" i="1">
                            <a:latin typeface="Cambria Math" panose="02040503050406030204" pitchFamily="18" charset="0"/>
                          </a:rPr>
                          <m:t>𝝈</m:t>
                        </m:r>
                      </m:e>
                      <m:sub>
                        <m:r>
                          <a:rPr lang="en-AU" sz="4000" b="1" i="1">
                            <a:latin typeface="Cambria Math" panose="02040503050406030204" pitchFamily="18" charset="0"/>
                          </a:rPr>
                          <m:t>𝒆</m:t>
                        </m:r>
                      </m:sub>
                      <m:sup>
                        <m:r>
                          <a:rPr lang="en-AU" sz="4000" b="1" i="1">
                            <a:latin typeface="Cambria Math" panose="02040503050406030204" pitchFamily="18" charset="0"/>
                          </a:rPr>
                          <m:t>𝟐</m:t>
                        </m:r>
                      </m:sup>
                    </m:sSubSup>
                    <m:sSub>
                      <m:sSubPr>
                        <m:ctrlPr>
                          <a:rPr lang="en-GB" sz="4000" i="1">
                            <a:latin typeface="Cambria Math" panose="02040503050406030204" pitchFamily="18" charset="0"/>
                          </a:rPr>
                        </m:ctrlPr>
                      </m:sSubPr>
                      <m:e>
                        <m:r>
                          <a:rPr lang="en-AU" sz="4000" i="1">
                            <a:latin typeface="Cambria Math" panose="02040503050406030204" pitchFamily="18" charset="0"/>
                          </a:rPr>
                          <m:t>+</m:t>
                        </m:r>
                        <m:r>
                          <a:rPr lang="en-AU" sz="4000" i="1">
                            <a:latin typeface="Cambria Math" panose="02040503050406030204" pitchFamily="18" charset="0"/>
                          </a:rPr>
                          <m:t>𝜆</m:t>
                        </m:r>
                      </m:e>
                      <m:sub>
                        <m:r>
                          <a:rPr lang="en-AU" sz="4000" i="1">
                            <a:latin typeface="Cambria Math" panose="02040503050406030204" pitchFamily="18" charset="0"/>
                          </a:rPr>
                          <m:t>0</m:t>
                        </m:r>
                      </m:sub>
                    </m:sSub>
                    <m:sSubSup>
                      <m:sSubSupPr>
                        <m:ctrlPr>
                          <a:rPr lang="en-GB" sz="4000" b="1" i="1">
                            <a:latin typeface="Cambria Math" panose="02040503050406030204" pitchFamily="18" charset="0"/>
                          </a:rPr>
                        </m:ctrlPr>
                      </m:sSubSupPr>
                      <m:e>
                        <m:r>
                          <a:rPr lang="en-AU" sz="4000" b="1" i="1">
                            <a:latin typeface="Cambria Math" panose="02040503050406030204" pitchFamily="18" charset="0"/>
                          </a:rPr>
                          <m:t>𝝈</m:t>
                        </m:r>
                      </m:e>
                      <m:sub>
                        <m:r>
                          <a:rPr lang="en-AU" sz="4000" b="1" i="1">
                            <a:latin typeface="Cambria Math" panose="02040503050406030204" pitchFamily="18" charset="0"/>
                          </a:rPr>
                          <m:t>𝒖</m:t>
                        </m:r>
                      </m:sub>
                      <m:sup>
                        <m:r>
                          <a:rPr lang="en-AU" sz="4000" b="1" i="1">
                            <a:latin typeface="Cambria Math" panose="02040503050406030204" pitchFamily="18" charset="0"/>
                          </a:rPr>
                          <m:t>𝟐</m:t>
                        </m:r>
                      </m:sup>
                    </m:sSubSup>
                  </m:oMath>
                </a14:m>
                <a:r>
                  <a:rPr lang="en-AU" sz="4000" dirty="0"/>
                  <a:t>.with  </a:t>
                </a:r>
                <a14:m>
                  <m:oMath xmlns:m="http://schemas.openxmlformats.org/officeDocument/2006/math">
                    <m:sSub>
                      <m:sSubPr>
                        <m:ctrlPr>
                          <a:rPr lang="en-GB" sz="4000" i="1">
                            <a:latin typeface="Cambria Math" panose="02040503050406030204" pitchFamily="18" charset="0"/>
                          </a:rPr>
                        </m:ctrlPr>
                      </m:sSubPr>
                      <m:e>
                        <m:r>
                          <a:rPr lang="en-AU" sz="4000" i="1">
                            <a:latin typeface="Cambria Math" panose="02040503050406030204" pitchFamily="18" charset="0"/>
                          </a:rPr>
                          <m:t>𝜆</m:t>
                        </m:r>
                      </m:e>
                      <m:sub>
                        <m:r>
                          <a:rPr lang="en-AU" sz="4000" i="1">
                            <a:latin typeface="Cambria Math" panose="02040503050406030204" pitchFamily="18" charset="0"/>
                          </a:rPr>
                          <m:t>0</m:t>
                        </m:r>
                      </m:sub>
                    </m:sSub>
                    <m:r>
                      <a:rPr lang="en-AU" sz="4000" b="1">
                        <a:latin typeface="Cambria Math" panose="02040503050406030204" pitchFamily="18" charset="0"/>
                      </a:rPr>
                      <m:t>=</m:t>
                    </m:r>
                    <m:r>
                      <a:rPr lang="en-AU" sz="4000">
                        <a:latin typeface="Cambria Math" panose="02040503050406030204" pitchFamily="18" charset="0"/>
                      </a:rPr>
                      <m:t>0</m:t>
                    </m:r>
                  </m:oMath>
                </a14:m>
                <a:endParaRPr lang="en-GB" sz="4000" dirty="0"/>
              </a:p>
              <a:p>
                <a:pPr algn="l"/>
                <a:r>
                  <a:rPr lang="en-GB" sz="4000" dirty="0"/>
                  <a:t>This suggests an obvious goodness-of-fit test and  diagnostic plotting the data against </a:t>
                </a:r>
                <a14:m>
                  <m:oMath xmlns:m="http://schemas.openxmlformats.org/officeDocument/2006/math">
                    <m:sSub>
                      <m:sSubPr>
                        <m:ctrlPr>
                          <a:rPr lang="en-GB" sz="4000" i="1">
                            <a:latin typeface="Cambria Math" panose="02040503050406030204" pitchFamily="18" charset="0"/>
                          </a:rPr>
                        </m:ctrlPr>
                      </m:sSubPr>
                      <m:e>
                        <m:r>
                          <a:rPr lang="en-AU" sz="4000" i="1">
                            <a:latin typeface="Cambria Math" panose="02040503050406030204" pitchFamily="18" charset="0"/>
                          </a:rPr>
                          <m:t>𝜆</m:t>
                        </m:r>
                      </m:e>
                      <m:sub>
                        <m:r>
                          <a:rPr lang="en-AU" sz="4000" i="1">
                            <a:latin typeface="Cambria Math" panose="02040503050406030204" pitchFamily="18" charset="0"/>
                          </a:rPr>
                          <m:t>𝑖</m:t>
                        </m:r>
                      </m:sub>
                    </m:sSub>
                  </m:oMath>
                </a14:m>
                <a:r>
                  <a:rPr lang="en-AU" sz="4000" dirty="0"/>
                  <a:t> </a:t>
                </a:r>
                <a:r>
                  <a:rPr lang="en-GB" sz="4000" dirty="0"/>
                  <a:t>(1=0,…,q-1) with a slope </a:t>
                </a:r>
                <a14:m>
                  <m:oMath xmlns:m="http://schemas.openxmlformats.org/officeDocument/2006/math">
                    <m:sSubSup>
                      <m:sSubSupPr>
                        <m:ctrlPr>
                          <a:rPr lang="en-GB" sz="4000" i="1">
                            <a:latin typeface="Cambria Math" panose="02040503050406030204" pitchFamily="18" charset="0"/>
                          </a:rPr>
                        </m:ctrlPr>
                      </m:sSubSupPr>
                      <m:e>
                        <m:r>
                          <a:rPr lang="en-AU" sz="4000" i="1">
                            <a:latin typeface="Cambria Math" panose="02040503050406030204" pitchFamily="18" charset="0"/>
                          </a:rPr>
                          <m:t>𝜎</m:t>
                        </m:r>
                      </m:e>
                      <m:sub>
                        <m:r>
                          <a:rPr lang="en-AU" sz="4000" i="1">
                            <a:latin typeface="Cambria Math" panose="02040503050406030204" pitchFamily="18" charset="0"/>
                          </a:rPr>
                          <m:t>𝑢</m:t>
                        </m:r>
                      </m:sub>
                      <m:sup>
                        <m:r>
                          <a:rPr lang="en-AU" sz="4000" i="1">
                            <a:latin typeface="Cambria Math" panose="02040503050406030204" pitchFamily="18" charset="0"/>
                          </a:rPr>
                          <m:t>2</m:t>
                        </m:r>
                      </m:sup>
                    </m:sSubSup>
                  </m:oMath>
                </a14:m>
                <a:r>
                  <a:rPr lang="en-AU" sz="4000" dirty="0"/>
                  <a:t> and intercept </a:t>
                </a:r>
                <a14:m>
                  <m:oMath xmlns:m="http://schemas.openxmlformats.org/officeDocument/2006/math">
                    <m:sSubSup>
                      <m:sSubSupPr>
                        <m:ctrlPr>
                          <a:rPr lang="en-GB" sz="4000" i="1">
                            <a:latin typeface="Cambria Math" panose="02040503050406030204" pitchFamily="18" charset="0"/>
                          </a:rPr>
                        </m:ctrlPr>
                      </m:sSubSupPr>
                      <m:e>
                        <m:r>
                          <a:rPr lang="en-AU" sz="4000" i="1">
                            <a:latin typeface="Cambria Math" panose="02040503050406030204" pitchFamily="18" charset="0"/>
                          </a:rPr>
                          <m:t>𝜎</m:t>
                        </m:r>
                      </m:e>
                      <m:sub>
                        <m:r>
                          <a:rPr lang="en-AU" sz="4000" i="1">
                            <a:latin typeface="Cambria Math" panose="02040503050406030204" pitchFamily="18" charset="0"/>
                          </a:rPr>
                          <m:t>𝑒</m:t>
                        </m:r>
                      </m:sub>
                      <m:sup>
                        <m:r>
                          <a:rPr lang="en-AU" sz="4000" i="1">
                            <a:latin typeface="Cambria Math" panose="02040503050406030204" pitchFamily="18" charset="0"/>
                          </a:rPr>
                          <m:t>2.</m:t>
                        </m:r>
                      </m:sup>
                    </m:sSubSup>
                  </m:oMath>
                </a14:m>
                <a:r>
                  <a:rPr lang="en-AU" sz="4000" dirty="0"/>
                  <a:t>.</a:t>
                </a:r>
              </a:p>
              <a:p>
                <a:pPr marL="571500" indent="-571500" algn="l">
                  <a:buFont typeface="Arial" panose="020B0604020202020204" pitchFamily="34" charset="0"/>
                  <a:buChar char="•"/>
                </a:pPr>
                <a:r>
                  <a:rPr lang="en-GB" sz="4000" dirty="0"/>
                  <a:t>Cuyabano,  </a:t>
                </a:r>
                <a:r>
                  <a:rPr lang="en-GB" sz="4000" dirty="0" err="1"/>
                  <a:t>Sørensen</a:t>
                </a:r>
                <a:r>
                  <a:rPr lang="en-GB" sz="4000" dirty="0"/>
                  <a:t>,  &amp; </a:t>
                </a:r>
                <a:r>
                  <a:rPr lang="en-GB" sz="4000" dirty="0" err="1"/>
                  <a:t>Sørensen</a:t>
                </a:r>
                <a:r>
                  <a:rPr lang="en-GB" sz="4000" dirty="0"/>
                  <a:t> (2018)</a:t>
                </a: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681925" y="883403"/>
                <a:ext cx="11143281" cy="5703377"/>
              </a:xfrm>
              <a:blipFill>
                <a:blip r:embed="rId2"/>
                <a:stretch>
                  <a:fillRect l="-1969" t="-3846"/>
                </a:stretch>
              </a:blipFill>
            </p:spPr>
            <p:txBody>
              <a:bodyPr/>
              <a:lstStyle/>
              <a:p>
                <a:r>
                  <a:rPr lang="en-GB">
                    <a:noFill/>
                  </a:rPr>
                  <a:t> </a:t>
                </a:r>
              </a:p>
            </p:txBody>
          </p:sp>
        </mc:Fallback>
      </mc:AlternateContent>
    </p:spTree>
    <p:extLst>
      <p:ext uri="{BB962C8B-B14F-4D97-AF65-F5344CB8AC3E}">
        <p14:creationId xmlns:p14="http://schemas.microsoft.com/office/powerpoint/2010/main" val="110838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464" y="0"/>
            <a:ext cx="11866536" cy="743919"/>
          </a:xfrm>
        </p:spPr>
        <p:txBody>
          <a:bodyPr>
            <a:noAutofit/>
          </a:bodyPr>
          <a:lstStyle/>
          <a:p>
            <a:pPr marL="571500" indent="-571500" algn="l">
              <a:buFont typeface="Arial" panose="020B0604020202020204" pitchFamily="34" charset="0"/>
              <a:buChar char="•"/>
            </a:pPr>
            <a:r>
              <a:rPr lang="en-GB" sz="4000" dirty="0">
                <a:latin typeface="+mn-lt"/>
              </a:rPr>
              <a:t>Thompson (1976a,b) discussed extension to the </a:t>
            </a:r>
          </a:p>
        </p:txBody>
      </p:sp>
      <p:sp>
        <p:nvSpPr>
          <p:cNvPr id="3" name="Subtitle 2"/>
          <p:cNvSpPr>
            <a:spLocks noGrp="1"/>
          </p:cNvSpPr>
          <p:nvPr>
            <p:ph type="subTitle" idx="1"/>
          </p:nvPr>
        </p:nvSpPr>
        <p:spPr>
          <a:xfrm>
            <a:off x="185980" y="743919"/>
            <a:ext cx="11794210" cy="6114081"/>
          </a:xfrm>
        </p:spPr>
        <p:txBody>
          <a:bodyPr>
            <a:normAutofit fontScale="92500" lnSpcReduction="20000"/>
          </a:bodyPr>
          <a:lstStyle/>
          <a:p>
            <a:pPr lvl="0" algn="l"/>
            <a:r>
              <a:rPr lang="en-GB" sz="4300" dirty="0"/>
              <a:t>multivariate case of sums of squares and cross-products distributed as </a:t>
            </a:r>
            <a:r>
              <a:rPr lang="en-GB" sz="4300" dirty="0" err="1"/>
              <a:t>Wishart</a:t>
            </a:r>
            <a:r>
              <a:rPr lang="en-GB" sz="4300" dirty="0"/>
              <a:t> distributions used to model data on parents and offspring and estimate maternal genetic variances in </a:t>
            </a:r>
            <a:r>
              <a:rPr lang="en-GB" sz="4300" dirty="0" err="1"/>
              <a:t>Tribolium</a:t>
            </a:r>
            <a:r>
              <a:rPr lang="en-GB" sz="4300" dirty="0"/>
              <a:t>. Not very useful apart from discussion of iterative schemes and designs.</a:t>
            </a:r>
          </a:p>
          <a:p>
            <a:pPr marL="571500" lvl="0" indent="-571500" algn="l">
              <a:buFont typeface="Arial" panose="020B0604020202020204" pitchFamily="34" charset="0"/>
              <a:buChar char="•"/>
            </a:pPr>
            <a:r>
              <a:rPr lang="en-AU" sz="4300" dirty="0" err="1">
                <a:solidFill>
                  <a:srgbClr val="00B0F0"/>
                </a:solidFill>
              </a:rPr>
              <a:t>Cullis,Smith</a:t>
            </a:r>
            <a:r>
              <a:rPr lang="en-AU" sz="4300" dirty="0">
                <a:solidFill>
                  <a:srgbClr val="00B0F0"/>
                </a:solidFill>
              </a:rPr>
              <a:t> &amp; Thompson (2004) Perspectives of ANOVA, REML and a General linear mixed model.</a:t>
            </a:r>
          </a:p>
          <a:p>
            <a:pPr lvl="0" algn="l"/>
            <a:r>
              <a:rPr lang="en-AU" sz="4300" dirty="0">
                <a:solidFill>
                  <a:srgbClr val="00B0F0"/>
                </a:solidFill>
              </a:rPr>
              <a:t> </a:t>
            </a:r>
            <a:r>
              <a:rPr lang="en-AU" sz="4300" dirty="0"/>
              <a:t>extended</a:t>
            </a:r>
            <a:r>
              <a:rPr lang="en-GB" sz="4300" dirty="0"/>
              <a:t> </a:t>
            </a:r>
            <a:r>
              <a:rPr lang="en-AU" sz="4300" dirty="0"/>
              <a:t>this to made more explicit the relationship between REML and ANOVA especially for generally balanced designs, and discussed a </a:t>
            </a:r>
            <a:r>
              <a:rPr lang="en-AU" sz="4300" dirty="0" err="1"/>
              <a:t>choleski</a:t>
            </a:r>
            <a:r>
              <a:rPr lang="en-AU" sz="4300" dirty="0"/>
              <a:t> transformation to give a simple quantitative interpretation of the information on the variance parameters.</a:t>
            </a:r>
            <a:endParaRPr lang="en-GB" sz="4300" dirty="0"/>
          </a:p>
          <a:p>
            <a:pPr algn="l"/>
            <a:endParaRPr lang="en-GB" sz="4000" dirty="0"/>
          </a:p>
          <a:p>
            <a:endParaRPr lang="en-GB" dirty="0"/>
          </a:p>
        </p:txBody>
      </p:sp>
    </p:spTree>
    <p:extLst>
      <p:ext uri="{BB962C8B-B14F-4D97-AF65-F5344CB8AC3E}">
        <p14:creationId xmlns:p14="http://schemas.microsoft.com/office/powerpoint/2010/main" val="482347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945" y="108489"/>
            <a:ext cx="11311179" cy="1224365"/>
          </a:xfrm>
        </p:spPr>
        <p:txBody>
          <a:bodyPr>
            <a:normAutofit/>
          </a:bodyPr>
          <a:lstStyle/>
          <a:p>
            <a:pPr marL="571500" indent="-571500" algn="l">
              <a:buFont typeface="Arial" panose="020B0604020202020204" pitchFamily="34" charset="0"/>
              <a:buChar char="•"/>
            </a:pPr>
            <a:r>
              <a:rPr lang="en-GB" sz="4000" dirty="0">
                <a:solidFill>
                  <a:srgbClr val="00B0F0"/>
                </a:solidFill>
                <a:latin typeface="Calibri" panose="020F0502020204030204" pitchFamily="34" charset="0"/>
              </a:rPr>
              <a:t>Thompson, R. (1977). Estimation of quantitative genetic parameters.</a:t>
            </a:r>
            <a:endParaRPr lang="en-GB" sz="40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84874" y="1704815"/>
                <a:ext cx="11422251" cy="5005951"/>
              </a:xfrm>
            </p:spPr>
            <p:txBody>
              <a:bodyPr>
                <a:normAutofit fontScale="92500" lnSpcReduction="20000"/>
              </a:bodyPr>
              <a:lstStyle/>
              <a:p>
                <a:pPr algn="l"/>
                <a:r>
                  <a:rPr lang="en-AU" sz="4000" dirty="0">
                    <a:latin typeface="Calibri" panose="020F0502020204030204" pitchFamily="34" charset="0"/>
                  </a:rPr>
                  <a:t>Briefly introduced the idea of using canonical transformation to simplify BLUP calculations</a:t>
                </a:r>
              </a:p>
              <a:p>
                <a:pPr algn="l">
                  <a:lnSpc>
                    <a:spcPct val="100000"/>
                  </a:lnSpc>
                </a:pPr>
                <a:r>
                  <a:rPr lang="en-AU" sz="4000" dirty="0">
                    <a:latin typeface="Calibri" panose="020F0502020204030204" pitchFamily="34" charset="0"/>
                  </a:rPr>
                  <a:t>Multivariate data ‘Equal design matrices’</a:t>
                </a:r>
                <a:endParaRPr lang="en-GB" sz="4000" dirty="0">
                  <a:latin typeface="Calibri" panose="020F0502020204030204" pitchFamily="34" charset="0"/>
                </a:endParaRPr>
              </a:p>
              <a:p>
                <a:pPr>
                  <a:lnSpc>
                    <a:spcPct val="100000"/>
                  </a:lnSpc>
                </a:pPr>
                <a14:m>
                  <m:oMathPara xmlns:m="http://schemas.openxmlformats.org/officeDocument/2006/math">
                    <m:oMathParaPr>
                      <m:jc m:val="centerGroup"/>
                    </m:oMathParaPr>
                    <m:oMath xmlns:m="http://schemas.openxmlformats.org/officeDocument/2006/math">
                      <m:r>
                        <a:rPr lang="en-AU" sz="4000" b="1" i="1">
                          <a:latin typeface="Cambria Math" panose="02040503050406030204" pitchFamily="18" charset="0"/>
                        </a:rPr>
                        <m:t>𝐲</m:t>
                      </m:r>
                      <m:r>
                        <a:rPr lang="en-AU" sz="4000" b="1">
                          <a:latin typeface="Cambria Math" panose="02040503050406030204" pitchFamily="18" charset="0"/>
                        </a:rPr>
                        <m:t>=(</m:t>
                      </m:r>
                      <m:sSub>
                        <m:sSubPr>
                          <m:ctrlPr>
                            <a:rPr lang="en-GB" sz="4000" b="1" i="1">
                              <a:latin typeface="Cambria Math" panose="02040503050406030204" pitchFamily="18" charset="0"/>
                            </a:rPr>
                          </m:ctrlPr>
                        </m:sSubPr>
                        <m:e>
                          <m:r>
                            <a:rPr lang="en-AU" sz="4000" b="1" i="1">
                              <a:latin typeface="Cambria Math" panose="02040503050406030204" pitchFamily="18" charset="0"/>
                            </a:rPr>
                            <m:t>𝐈</m:t>
                          </m:r>
                        </m:e>
                        <m:sub>
                          <m:r>
                            <a:rPr lang="en-AU" sz="4000" b="1" i="1">
                              <a:latin typeface="Cambria Math" panose="02040503050406030204" pitchFamily="18" charset="0"/>
                            </a:rPr>
                            <m:t>𝒕</m:t>
                          </m:r>
                        </m:sub>
                      </m:sSub>
                      <m:r>
                        <a:rPr lang="en-AU" sz="4000" b="1">
                          <a:latin typeface="Cambria Math" panose="02040503050406030204" pitchFamily="18" charset="0"/>
                        </a:rPr>
                        <m:t>⊗</m:t>
                      </m:r>
                      <m:r>
                        <a:rPr lang="en-AU" sz="4000" b="1" i="1">
                          <a:latin typeface="Cambria Math" panose="02040503050406030204" pitchFamily="18" charset="0"/>
                        </a:rPr>
                        <m:t>𝐗</m:t>
                      </m:r>
                      <m:r>
                        <a:rPr lang="en-AU" sz="4000" b="1">
                          <a:latin typeface="Cambria Math" panose="02040503050406030204" pitchFamily="18" charset="0"/>
                        </a:rPr>
                        <m:t>)</m:t>
                      </m:r>
                      <m:r>
                        <a:rPr lang="en-AU" sz="4000" b="1" i="1">
                          <a:latin typeface="Cambria Math" panose="02040503050406030204" pitchFamily="18" charset="0"/>
                        </a:rPr>
                        <m:t>𝐚</m:t>
                      </m:r>
                      <m:r>
                        <a:rPr lang="en-AU" sz="4000" b="1">
                          <a:latin typeface="Cambria Math" panose="02040503050406030204" pitchFamily="18" charset="0"/>
                        </a:rPr>
                        <m:t>+</m:t>
                      </m:r>
                      <m:sSub>
                        <m:sSubPr>
                          <m:ctrlPr>
                            <a:rPr lang="en-GB" sz="4000" b="1" i="1">
                              <a:latin typeface="Cambria Math" panose="02040503050406030204" pitchFamily="18" charset="0"/>
                            </a:rPr>
                          </m:ctrlPr>
                        </m:sSubPr>
                        <m:e>
                          <m:r>
                            <a:rPr lang="en-AU" sz="4000" b="1">
                              <a:latin typeface="Cambria Math" panose="02040503050406030204" pitchFamily="18" charset="0"/>
                            </a:rPr>
                            <m:t>(</m:t>
                          </m:r>
                          <m:r>
                            <a:rPr lang="en-AU" sz="4000" b="1" i="1">
                              <a:latin typeface="Cambria Math" panose="02040503050406030204" pitchFamily="18" charset="0"/>
                            </a:rPr>
                            <m:t>𝐈</m:t>
                          </m:r>
                        </m:e>
                        <m:sub>
                          <m:r>
                            <a:rPr lang="en-AU" sz="4000" b="1" i="1">
                              <a:latin typeface="Cambria Math" panose="02040503050406030204" pitchFamily="18" charset="0"/>
                            </a:rPr>
                            <m:t>𝒕</m:t>
                          </m:r>
                        </m:sub>
                      </m:sSub>
                      <m:r>
                        <a:rPr lang="en-AU" sz="4000" b="1">
                          <a:latin typeface="Cambria Math" panose="02040503050406030204" pitchFamily="18" charset="0"/>
                        </a:rPr>
                        <m:t>⊗</m:t>
                      </m:r>
                      <m:sSub>
                        <m:sSubPr>
                          <m:ctrlPr>
                            <a:rPr lang="en-GB" sz="4000" b="1" i="1">
                              <a:latin typeface="Cambria Math" panose="02040503050406030204" pitchFamily="18" charset="0"/>
                            </a:rPr>
                          </m:ctrlPr>
                        </m:sSubPr>
                        <m:e>
                          <m:r>
                            <a:rPr lang="en-AU" sz="4000" b="1" i="1">
                              <a:latin typeface="Cambria Math" panose="02040503050406030204" pitchFamily="18" charset="0"/>
                            </a:rPr>
                            <m:t>𝐙</m:t>
                          </m:r>
                        </m:e>
                        <m:sub>
                          <m:r>
                            <a:rPr lang="en-AU" sz="4000" b="1" i="1">
                              <a:latin typeface="Cambria Math" panose="02040503050406030204" pitchFamily="18" charset="0"/>
                            </a:rPr>
                            <m:t>𝒖</m:t>
                          </m:r>
                        </m:sub>
                      </m:sSub>
                      <m:r>
                        <a:rPr lang="en-AU" sz="4000" b="1">
                          <a:latin typeface="Cambria Math" panose="02040503050406030204" pitchFamily="18" charset="0"/>
                        </a:rPr>
                        <m:t>)</m:t>
                      </m:r>
                      <m:r>
                        <a:rPr lang="en-AU" sz="4000" b="1" i="1">
                          <a:latin typeface="Cambria Math" panose="02040503050406030204" pitchFamily="18" charset="0"/>
                        </a:rPr>
                        <m:t>𝐮</m:t>
                      </m:r>
                      <m:r>
                        <a:rPr lang="en-AU" sz="4000" b="1">
                          <a:latin typeface="Cambria Math" panose="02040503050406030204" pitchFamily="18" charset="0"/>
                        </a:rPr>
                        <m:t>+</m:t>
                      </m:r>
                      <m:r>
                        <a:rPr lang="en-AU" sz="4000" b="1" i="1">
                          <a:latin typeface="Cambria Math" panose="02040503050406030204" pitchFamily="18" charset="0"/>
                        </a:rPr>
                        <m:t>𝐞</m:t>
                      </m:r>
                    </m:oMath>
                  </m:oMathPara>
                </a14:m>
                <a:endParaRPr lang="en-GB" sz="4000" dirty="0">
                  <a:latin typeface="Calibri" panose="020F0502020204030204" pitchFamily="34" charset="0"/>
                </a:endParaRPr>
              </a:p>
              <a:p>
                <a:pPr>
                  <a:lnSpc>
                    <a:spcPct val="100000"/>
                  </a:lnSpc>
                </a:pPr>
                <a14:m>
                  <m:oMath xmlns:m="http://schemas.openxmlformats.org/officeDocument/2006/math">
                    <m:r>
                      <a:rPr lang="en-AU" sz="4000" b="1" i="1">
                        <a:latin typeface="Cambria Math" panose="02040503050406030204" pitchFamily="18" charset="0"/>
                      </a:rPr>
                      <m:t>𝐯𝐚𝐫</m:t>
                    </m:r>
                    <m:d>
                      <m:dPr>
                        <m:ctrlPr>
                          <a:rPr lang="en-GB" sz="4000" b="1" i="1">
                            <a:latin typeface="Cambria Math" panose="02040503050406030204" pitchFamily="18" charset="0"/>
                          </a:rPr>
                        </m:ctrlPr>
                      </m:dPr>
                      <m:e>
                        <m:r>
                          <a:rPr lang="en-AU" sz="4000" b="1" i="1">
                            <a:latin typeface="Cambria Math" panose="02040503050406030204" pitchFamily="18" charset="0"/>
                          </a:rPr>
                          <m:t>𝐞</m:t>
                        </m:r>
                      </m:e>
                    </m:d>
                    <m:r>
                      <a:rPr lang="en-AU" sz="4000" b="1">
                        <a:latin typeface="Cambria Math" panose="02040503050406030204" pitchFamily="18" charset="0"/>
                      </a:rPr>
                      <m:t>=(</m:t>
                    </m:r>
                    <m:r>
                      <a:rPr lang="en-AU" sz="4000" b="1" i="1">
                        <a:latin typeface="Cambria Math" panose="02040503050406030204" pitchFamily="18" charset="0"/>
                      </a:rPr>
                      <m:t>𝐑</m:t>
                    </m:r>
                    <m:r>
                      <a:rPr lang="en-AU" sz="4000" b="1">
                        <a:latin typeface="Cambria Math" panose="02040503050406030204" pitchFamily="18" charset="0"/>
                      </a:rPr>
                      <m:t>⊗</m:t>
                    </m:r>
                    <m:sSub>
                      <m:sSubPr>
                        <m:ctrlPr>
                          <a:rPr lang="en-GB" sz="4000" b="1" i="1">
                            <a:latin typeface="Cambria Math" panose="02040503050406030204" pitchFamily="18" charset="0"/>
                          </a:rPr>
                        </m:ctrlPr>
                      </m:sSubPr>
                      <m:e>
                        <m:r>
                          <a:rPr lang="en-AU" sz="4000" b="1" i="1">
                            <a:latin typeface="Cambria Math" panose="02040503050406030204" pitchFamily="18" charset="0"/>
                          </a:rPr>
                          <m:t>𝐈</m:t>
                        </m:r>
                      </m:e>
                      <m:sub>
                        <m:r>
                          <a:rPr lang="en-AU" sz="4000" b="1" i="1">
                            <a:latin typeface="Cambria Math" panose="02040503050406030204" pitchFamily="18" charset="0"/>
                          </a:rPr>
                          <m:t>𝒏</m:t>
                        </m:r>
                      </m:sub>
                    </m:sSub>
                    <m:r>
                      <a:rPr lang="en-AU" sz="4000" b="1">
                        <a:latin typeface="Cambria Math" panose="02040503050406030204" pitchFamily="18" charset="0"/>
                      </a:rPr>
                      <m:t>)</m:t>
                    </m:r>
                  </m:oMath>
                </a14:m>
                <a:r>
                  <a:rPr lang="en-AU" sz="4000" b="1" dirty="0">
                    <a:latin typeface="Calibri" panose="020F0502020204030204" pitchFamily="34" charset="0"/>
                  </a:rPr>
                  <a:t> </a:t>
                </a:r>
                <a14:m>
                  <m:oMath xmlns:m="http://schemas.openxmlformats.org/officeDocument/2006/math">
                    <m:r>
                      <a:rPr lang="en-AU" sz="4000" b="1">
                        <a:latin typeface="Cambria Math" panose="02040503050406030204" pitchFamily="18" charset="0"/>
                      </a:rPr>
                      <m:t>   </m:t>
                    </m:r>
                    <m:r>
                      <a:rPr lang="en-AU" sz="4000" b="1" i="1">
                        <a:latin typeface="Cambria Math" panose="02040503050406030204" pitchFamily="18" charset="0"/>
                      </a:rPr>
                      <m:t>𝐯𝐚𝐫</m:t>
                    </m:r>
                    <m:d>
                      <m:dPr>
                        <m:ctrlPr>
                          <a:rPr lang="en-GB" sz="4000" b="1" i="1">
                            <a:latin typeface="Cambria Math" panose="02040503050406030204" pitchFamily="18" charset="0"/>
                          </a:rPr>
                        </m:ctrlPr>
                      </m:dPr>
                      <m:e>
                        <m:r>
                          <a:rPr lang="en-AU" sz="4000" b="1" i="1">
                            <a:latin typeface="Cambria Math" panose="02040503050406030204" pitchFamily="18" charset="0"/>
                          </a:rPr>
                          <m:t>𝐮</m:t>
                        </m:r>
                      </m:e>
                    </m:d>
                    <m:r>
                      <a:rPr lang="en-AU" sz="4000" b="1">
                        <a:latin typeface="Cambria Math" panose="02040503050406030204" pitchFamily="18" charset="0"/>
                      </a:rPr>
                      <m:t>=(</m:t>
                    </m:r>
                    <m:r>
                      <a:rPr lang="en-AU" sz="4000" b="1" i="1">
                        <a:latin typeface="Cambria Math" panose="02040503050406030204" pitchFamily="18" charset="0"/>
                      </a:rPr>
                      <m:t>𝐆</m:t>
                    </m:r>
                    <m:r>
                      <a:rPr lang="en-AU" sz="4000" b="1">
                        <a:latin typeface="Cambria Math" panose="02040503050406030204" pitchFamily="18" charset="0"/>
                      </a:rPr>
                      <m:t>⊗</m:t>
                    </m:r>
                    <m:r>
                      <a:rPr lang="en-AU" sz="4000" b="1" i="1">
                        <a:latin typeface="Cambria Math" panose="02040503050406030204" pitchFamily="18" charset="0"/>
                      </a:rPr>
                      <m:t>𝐀</m:t>
                    </m:r>
                    <m:r>
                      <a:rPr lang="en-AU" sz="4000" b="1">
                        <a:latin typeface="Cambria Math" panose="02040503050406030204" pitchFamily="18" charset="0"/>
                      </a:rPr>
                      <m:t>)</m:t>
                    </m:r>
                  </m:oMath>
                </a14:m>
                <a:endParaRPr lang="en-GB" sz="4000" dirty="0">
                  <a:latin typeface="Calibri" panose="020F0502020204030204" pitchFamily="34" charset="0"/>
                </a:endParaRPr>
              </a:p>
              <a:p>
                <a:pPr>
                  <a:lnSpc>
                    <a:spcPct val="100000"/>
                  </a:lnSpc>
                </a:pPr>
                <a14:m>
                  <m:oMath xmlns:m="http://schemas.openxmlformats.org/officeDocument/2006/math">
                    <m:r>
                      <a:rPr lang="en-AU" sz="4000" b="1" i="1">
                        <a:latin typeface="Cambria Math" panose="02040503050406030204" pitchFamily="18" charset="0"/>
                      </a:rPr>
                      <m:t>𝐑</m:t>
                    </m:r>
                    <m:r>
                      <a:rPr lang="en-AU" sz="4000" b="1">
                        <a:latin typeface="Cambria Math" panose="02040503050406030204" pitchFamily="18" charset="0"/>
                      </a:rPr>
                      <m:t>=</m:t>
                    </m:r>
                    <m:r>
                      <a:rPr lang="en-AU" sz="4000" b="1" i="1">
                        <a:latin typeface="Cambria Math" panose="02040503050406030204" pitchFamily="18" charset="0"/>
                      </a:rPr>
                      <m:t>𝐏</m:t>
                    </m:r>
                    <m:sSup>
                      <m:sSupPr>
                        <m:ctrlPr>
                          <a:rPr lang="en-GB" sz="4000" b="1" i="1">
                            <a:latin typeface="Cambria Math" panose="02040503050406030204" pitchFamily="18" charset="0"/>
                          </a:rPr>
                        </m:ctrlPr>
                      </m:sSupPr>
                      <m:e>
                        <m:r>
                          <a:rPr lang="en-AU" sz="4000" b="1" i="1">
                            <a:latin typeface="Cambria Math" panose="02040503050406030204" pitchFamily="18" charset="0"/>
                          </a:rPr>
                          <m:t>𝐏</m:t>
                        </m:r>
                      </m:e>
                      <m:sup>
                        <m:r>
                          <a:rPr lang="en-AU" sz="4000" b="1" i="1">
                            <a:latin typeface="Cambria Math" panose="02040503050406030204" pitchFamily="18" charset="0"/>
                          </a:rPr>
                          <m:t>𝐓</m:t>
                        </m:r>
                      </m:sup>
                    </m:sSup>
                  </m:oMath>
                </a14:m>
                <a:r>
                  <a:rPr lang="en-AU" sz="4000" dirty="0">
                    <a:latin typeface="Calibri" panose="020F0502020204030204" pitchFamily="34" charset="0"/>
                  </a:rPr>
                  <a:t>    and       </a:t>
                </a:r>
                <a14:m>
                  <m:oMath xmlns:m="http://schemas.openxmlformats.org/officeDocument/2006/math">
                    <m:r>
                      <a:rPr lang="en-AU" sz="4000" b="1" i="1">
                        <a:latin typeface="Cambria Math" panose="02040503050406030204" pitchFamily="18" charset="0"/>
                      </a:rPr>
                      <m:t>𝐆</m:t>
                    </m:r>
                    <m:r>
                      <a:rPr lang="en-AU" sz="4000" b="1">
                        <a:latin typeface="Cambria Math" panose="02040503050406030204" pitchFamily="18" charset="0"/>
                      </a:rPr>
                      <m:t>=</m:t>
                    </m:r>
                    <m:r>
                      <a:rPr lang="en-AU" sz="4000" b="1" i="1">
                        <a:latin typeface="Cambria Math" panose="02040503050406030204" pitchFamily="18" charset="0"/>
                      </a:rPr>
                      <m:t>𝐏</m:t>
                    </m:r>
                    <m:r>
                      <a:rPr lang="en-AU" sz="4000" b="1" i="1">
                        <a:latin typeface="Cambria Math" panose="02040503050406030204" pitchFamily="18" charset="0"/>
                      </a:rPr>
                      <m:t>𝚲</m:t>
                    </m:r>
                    <m:sSup>
                      <m:sSupPr>
                        <m:ctrlPr>
                          <a:rPr lang="en-GB" sz="4000" b="1" i="1">
                            <a:latin typeface="Cambria Math" panose="02040503050406030204" pitchFamily="18" charset="0"/>
                          </a:rPr>
                        </m:ctrlPr>
                      </m:sSupPr>
                      <m:e>
                        <m:r>
                          <a:rPr lang="en-AU" sz="4000" b="1" i="1">
                            <a:latin typeface="Cambria Math" panose="02040503050406030204" pitchFamily="18" charset="0"/>
                          </a:rPr>
                          <m:t>𝐏</m:t>
                        </m:r>
                      </m:e>
                      <m:sup>
                        <m:r>
                          <a:rPr lang="en-AU" sz="4000" b="1" i="1">
                            <a:latin typeface="Cambria Math" panose="02040503050406030204" pitchFamily="18" charset="0"/>
                          </a:rPr>
                          <m:t>𝐓</m:t>
                        </m:r>
                      </m:sup>
                    </m:sSup>
                  </m:oMath>
                </a14:m>
                <a:endParaRPr lang="en-GB" sz="4000" dirty="0">
                  <a:latin typeface="Calibri" panose="020F0502020204030204" pitchFamily="34" charset="0"/>
                </a:endParaRPr>
              </a:p>
              <a:p>
                <a:pPr>
                  <a:lnSpc>
                    <a:spcPct val="100000"/>
                  </a:lnSpc>
                </a:pPr>
                <a14:m>
                  <m:oMath xmlns:m="http://schemas.openxmlformats.org/officeDocument/2006/math">
                    <m:sSup>
                      <m:sSupPr>
                        <m:ctrlPr>
                          <a:rPr lang="en-GB" sz="4000" b="1" i="1">
                            <a:latin typeface="Cambria Math" panose="02040503050406030204" pitchFamily="18" charset="0"/>
                          </a:rPr>
                        </m:ctrlPr>
                      </m:sSupPr>
                      <m:e>
                        <m:r>
                          <a:rPr lang="en-AU" sz="4000" b="1" i="1">
                            <a:latin typeface="Cambria Math" panose="02040503050406030204" pitchFamily="18" charset="0"/>
                          </a:rPr>
                          <m:t>𝐲</m:t>
                        </m:r>
                      </m:e>
                      <m:sup>
                        <m:r>
                          <a:rPr lang="en-AU" sz="4000" b="1" i="1">
                            <a:latin typeface="Cambria Math" panose="02040503050406030204" pitchFamily="18" charset="0"/>
                          </a:rPr>
                          <m:t>∗</m:t>
                        </m:r>
                      </m:sup>
                    </m:sSup>
                    <m:r>
                      <a:rPr lang="en-AU" sz="4000" b="1" i="1">
                        <a:latin typeface="Cambria Math" panose="02040503050406030204" pitchFamily="18" charset="0"/>
                      </a:rPr>
                      <m:t>=</m:t>
                    </m:r>
                    <m:r>
                      <a:rPr lang="en-AU" sz="4000" b="1">
                        <a:latin typeface="Cambria Math" panose="02040503050406030204" pitchFamily="18" charset="0"/>
                      </a:rPr>
                      <m:t>(</m:t>
                    </m:r>
                    <m:r>
                      <a:rPr lang="en-AU" sz="4000" b="1" i="1">
                        <a:latin typeface="Cambria Math" panose="02040503050406030204" pitchFamily="18" charset="0"/>
                      </a:rPr>
                      <m:t>𝐏</m:t>
                    </m:r>
                    <m:r>
                      <a:rPr lang="en-AU" sz="4000" b="1">
                        <a:latin typeface="Cambria Math" panose="02040503050406030204" pitchFamily="18" charset="0"/>
                      </a:rPr>
                      <m:t>⊗</m:t>
                    </m:r>
                    <m:sSub>
                      <m:sSubPr>
                        <m:ctrlPr>
                          <a:rPr lang="en-GB" sz="4000" b="1" i="1">
                            <a:latin typeface="Cambria Math" panose="02040503050406030204" pitchFamily="18" charset="0"/>
                          </a:rPr>
                        </m:ctrlPr>
                      </m:sSubPr>
                      <m:e>
                        <m:r>
                          <a:rPr lang="en-AU" sz="4000" b="1" i="1">
                            <a:latin typeface="Cambria Math" panose="02040503050406030204" pitchFamily="18" charset="0"/>
                          </a:rPr>
                          <m:t>𝐈</m:t>
                        </m:r>
                      </m:e>
                      <m:sub>
                        <m:r>
                          <a:rPr lang="en-AU" sz="4000" b="1" i="1">
                            <a:latin typeface="Cambria Math" panose="02040503050406030204" pitchFamily="18" charset="0"/>
                          </a:rPr>
                          <m:t>𝒏</m:t>
                        </m:r>
                      </m:sub>
                    </m:sSub>
                    <m:r>
                      <a:rPr lang="en-AU" sz="4000" b="1">
                        <a:latin typeface="Cambria Math" panose="02040503050406030204" pitchFamily="18" charset="0"/>
                      </a:rPr>
                      <m:t>)</m:t>
                    </m:r>
                  </m:oMath>
                </a14:m>
                <a:r>
                  <a:rPr lang="en-AU" sz="4000" b="1" dirty="0">
                    <a:latin typeface="Calibri" panose="020F0502020204030204" pitchFamily="34" charset="0"/>
                  </a:rPr>
                  <a:t>y</a:t>
                </a:r>
                <a:endParaRPr lang="en-GB" sz="4000" dirty="0">
                  <a:latin typeface="Calibri" panose="020F0502020204030204" pitchFamily="34" charset="0"/>
                </a:endParaRPr>
              </a:p>
              <a:p>
                <a:pPr algn="l"/>
                <a:r>
                  <a:rPr lang="en-AU" sz="4000" dirty="0">
                    <a:latin typeface="Calibri" panose="020F0502020204030204" pitchFamily="34" charset="0"/>
                  </a:rPr>
                  <a:t>Allows a t variate problem to be split up into t independent parts.</a:t>
                </a:r>
                <a:endParaRPr lang="en-GB" sz="4000" dirty="0">
                  <a:latin typeface="Calibri" panose="020F0502020204030204" pitchFamily="34" charset="0"/>
                </a:endParaRPr>
              </a:p>
              <a:p>
                <a:endParaRPr lang="en-GB"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84874" y="1704815"/>
                <a:ext cx="11422251" cy="5005951"/>
              </a:xfrm>
              <a:blipFill>
                <a:blip r:embed="rId2"/>
                <a:stretch>
                  <a:fillRect l="-1654" t="-4629"/>
                </a:stretch>
              </a:blipFill>
            </p:spPr>
            <p:txBody>
              <a:bodyPr/>
              <a:lstStyle/>
              <a:p>
                <a:r>
                  <a:rPr lang="en-GB">
                    <a:noFill/>
                  </a:rPr>
                  <a:t> </a:t>
                </a:r>
              </a:p>
            </p:txBody>
          </p:sp>
        </mc:Fallback>
      </mc:AlternateContent>
    </p:spTree>
    <p:extLst>
      <p:ext uri="{BB962C8B-B14F-4D97-AF65-F5344CB8AC3E}">
        <p14:creationId xmlns:p14="http://schemas.microsoft.com/office/powerpoint/2010/main" val="425853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464" y="371959"/>
            <a:ext cx="11654725" cy="1751309"/>
          </a:xfrm>
        </p:spPr>
        <p:txBody>
          <a:bodyPr>
            <a:normAutofit fontScale="90000"/>
          </a:bodyPr>
          <a:lstStyle/>
          <a:p>
            <a:r>
              <a:rPr lang="en-AU" sz="4400" dirty="0"/>
              <a:t>Motivation was BLUP  </a:t>
            </a:r>
            <a:br>
              <a:rPr lang="en-GB" dirty="0"/>
            </a:br>
            <a:r>
              <a:rPr lang="en-GB" sz="4000" dirty="0">
                <a:solidFill>
                  <a:srgbClr val="00B0F0"/>
                </a:solidFill>
                <a:latin typeface="Calibri" panose="020F0502020204030204" pitchFamily="34" charset="0"/>
              </a:rPr>
              <a:t>.</a:t>
            </a:r>
            <a:br>
              <a:rPr lang="en-GB" dirty="0"/>
            </a:br>
            <a:endParaRPr lang="en-GB" dirty="0"/>
          </a:p>
        </p:txBody>
      </p:sp>
      <p:sp>
        <p:nvSpPr>
          <p:cNvPr id="3" name="Subtitle 2"/>
          <p:cNvSpPr>
            <a:spLocks noGrp="1"/>
          </p:cNvSpPr>
          <p:nvPr>
            <p:ph type="subTitle" idx="1"/>
          </p:nvPr>
        </p:nvSpPr>
        <p:spPr>
          <a:xfrm>
            <a:off x="325463" y="1255363"/>
            <a:ext cx="11654725" cy="5393410"/>
          </a:xfrm>
        </p:spPr>
        <p:txBody>
          <a:bodyPr>
            <a:noAutofit/>
          </a:bodyPr>
          <a:lstStyle/>
          <a:p>
            <a:pPr marL="571500" lvl="0" indent="-571500" algn="l">
              <a:buFont typeface="Arial" panose="020B0604020202020204" pitchFamily="34" charset="0"/>
              <a:buChar char="•"/>
            </a:pPr>
            <a:r>
              <a:rPr lang="en-GB" sz="4000" dirty="0"/>
              <a:t>Hill &amp; Thompson (1978) used result to consider probability of non positive definite  estimates of </a:t>
            </a:r>
            <a:r>
              <a:rPr lang="en-GB" sz="4000" b="1" dirty="0"/>
              <a:t>G</a:t>
            </a:r>
            <a:endParaRPr lang="en-GB" sz="4000" dirty="0"/>
          </a:p>
          <a:p>
            <a:pPr marL="571500" lvl="0" indent="-571500" algn="l">
              <a:buFont typeface="Arial" panose="020B0604020202020204" pitchFamily="34" charset="0"/>
              <a:buChar char="•"/>
            </a:pPr>
            <a:r>
              <a:rPr lang="en-GB" sz="4000" dirty="0"/>
              <a:t>Meyer(1985) used result for simplified REML estimation</a:t>
            </a:r>
            <a:r>
              <a:rPr lang="en-GB" sz="4000" b="1" dirty="0"/>
              <a:t> </a:t>
            </a:r>
            <a:r>
              <a:rPr lang="en-GB" sz="4000" dirty="0"/>
              <a:t>of</a:t>
            </a:r>
            <a:r>
              <a:rPr lang="en-GB" sz="4000" b="1" dirty="0"/>
              <a:t> R </a:t>
            </a:r>
            <a:r>
              <a:rPr lang="en-GB" sz="4000" dirty="0"/>
              <a:t>and</a:t>
            </a:r>
            <a:r>
              <a:rPr lang="en-GB" sz="4000" b="1" dirty="0"/>
              <a:t> G</a:t>
            </a:r>
            <a:endParaRPr lang="en-GB" sz="4000" dirty="0"/>
          </a:p>
          <a:p>
            <a:pPr marL="571500" lvl="0" indent="-571500" algn="l">
              <a:buFont typeface="Arial" panose="020B0604020202020204" pitchFamily="34" charset="0"/>
              <a:buChar char="•"/>
            </a:pPr>
            <a:r>
              <a:rPr lang="en-GB" sz="4000" dirty="0" err="1"/>
              <a:t>Furlotte</a:t>
            </a:r>
            <a:r>
              <a:rPr lang="en-GB" sz="4000" dirty="0"/>
              <a:t>, </a:t>
            </a:r>
            <a:r>
              <a:rPr lang="en-GB" sz="4000" dirty="0" err="1"/>
              <a:t>Eskiny</a:t>
            </a:r>
            <a:r>
              <a:rPr lang="en-GB" sz="4000" dirty="0"/>
              <a:t>, (2015) rediscovered this 30 years later !!!</a:t>
            </a:r>
          </a:p>
          <a:p>
            <a:pPr marL="571500" indent="-571500" algn="l">
              <a:buFont typeface="Arial" panose="020B0604020202020204" pitchFamily="34" charset="0"/>
              <a:buChar char="•"/>
            </a:pPr>
            <a:endParaRPr lang="en-GB" sz="4000" dirty="0"/>
          </a:p>
        </p:txBody>
      </p:sp>
    </p:spTree>
    <p:extLst>
      <p:ext uri="{BB962C8B-B14F-4D97-AF65-F5344CB8AC3E}">
        <p14:creationId xmlns:p14="http://schemas.microsoft.com/office/powerpoint/2010/main" val="646331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939" y="588936"/>
            <a:ext cx="11313763" cy="2154263"/>
          </a:xfrm>
        </p:spPr>
        <p:txBody>
          <a:bodyPr>
            <a:normAutofit fontScale="90000"/>
          </a:bodyPr>
          <a:lstStyle/>
          <a:p>
            <a:pPr marL="571500" indent="-571500">
              <a:buFont typeface="Arial" panose="020B0604020202020204" pitchFamily="34" charset="0"/>
              <a:buChar char="•"/>
            </a:pPr>
            <a:r>
              <a:rPr lang="en-AU" sz="4000" dirty="0">
                <a:solidFill>
                  <a:srgbClr val="0070C0"/>
                </a:solidFill>
              </a:rPr>
              <a:t>De Faveri, J., </a:t>
            </a:r>
            <a:r>
              <a:rPr lang="en-AU" sz="4000" dirty="0" err="1">
                <a:solidFill>
                  <a:srgbClr val="0070C0"/>
                </a:solidFill>
              </a:rPr>
              <a:t>Verbyla</a:t>
            </a:r>
            <a:r>
              <a:rPr lang="en-AU" sz="4000" dirty="0">
                <a:solidFill>
                  <a:srgbClr val="0070C0"/>
                </a:solidFill>
              </a:rPr>
              <a:t>, A.P., </a:t>
            </a:r>
            <a:r>
              <a:rPr lang="en-GB" sz="4000" dirty="0">
                <a:solidFill>
                  <a:srgbClr val="0070C0"/>
                </a:solidFill>
              </a:rPr>
              <a:t>Cullis, B.R</a:t>
            </a:r>
            <a:r>
              <a:rPr lang="en-AU" sz="4000" dirty="0">
                <a:solidFill>
                  <a:srgbClr val="0070C0"/>
                </a:solidFill>
              </a:rPr>
              <a:t>, </a:t>
            </a:r>
            <a:r>
              <a:rPr lang="en-AU" sz="4000" dirty="0" err="1">
                <a:solidFill>
                  <a:srgbClr val="0070C0"/>
                </a:solidFill>
              </a:rPr>
              <a:t>Pitchford</a:t>
            </a:r>
            <a:r>
              <a:rPr lang="en-AU" sz="4000" dirty="0">
                <a:solidFill>
                  <a:srgbClr val="0070C0"/>
                </a:solidFill>
              </a:rPr>
              <a:t>, W.S., &amp; </a:t>
            </a:r>
            <a:r>
              <a:rPr lang="en-GB" sz="4000" dirty="0">
                <a:solidFill>
                  <a:srgbClr val="0070C0"/>
                </a:solidFill>
              </a:rPr>
              <a:t>Thompson R. (2017). </a:t>
            </a:r>
            <a:r>
              <a:rPr lang="en-AU" sz="4000" dirty="0">
                <a:solidFill>
                  <a:srgbClr val="0070C0"/>
                </a:solidFill>
              </a:rPr>
              <a:t>Residual Variance–Covariance Modelling in Analysis of Multivariate Data from Variety Selection Trials</a:t>
            </a:r>
            <a:br>
              <a:rPr lang="en-GB" sz="4000" dirty="0">
                <a:latin typeface="+mn-lt"/>
              </a:rPr>
            </a:br>
            <a:endParaRPr lang="en-GB" sz="4000" dirty="0">
              <a:latin typeface="+mn-lt"/>
            </a:endParaRPr>
          </a:p>
        </p:txBody>
      </p:sp>
      <mc:AlternateContent xmlns:mc="http://schemas.openxmlformats.org/markup-compatibility/2006">
        <mc:Choice xmlns:a14="http://schemas.microsoft.com/office/drawing/2010/main" Requires="a14">
          <p:sp>
            <p:nvSpPr>
              <p:cNvPr id="3" name="Subtitle 2"/>
              <p:cNvSpPr>
                <a:spLocks noGrp="1"/>
              </p:cNvSpPr>
              <p:nvPr>
                <p:ph type="subTitle" idx="1"/>
              </p:nvPr>
            </p:nvSpPr>
            <p:spPr>
              <a:xfrm>
                <a:off x="557939" y="2268061"/>
                <a:ext cx="11484244" cy="5191932"/>
              </a:xfrm>
            </p:spPr>
            <p:txBody>
              <a:bodyPr/>
              <a:lstStyle/>
              <a:p>
                <a:r>
                  <a:rPr lang="en-GB" sz="4000" dirty="0"/>
                  <a:t>2D invariant multivariate autoregressive model</a:t>
                </a:r>
              </a:p>
              <a:p>
                <a:pPr/>
                <a14:m>
                  <m:oMathPara xmlns:m="http://schemas.openxmlformats.org/officeDocument/2006/math">
                    <m:oMathParaPr>
                      <m:jc m:val="centerGroup"/>
                    </m:oMathParaPr>
                    <m:oMath xmlns:m="http://schemas.openxmlformats.org/officeDocument/2006/math">
                      <m:sSub>
                        <m:sSubPr>
                          <m:ctrlPr>
                            <a:rPr lang="en-GB" sz="4000" b="1" i="1">
                              <a:latin typeface="Cambria Math" panose="02040503050406030204" pitchFamily="18" charset="0"/>
                            </a:rPr>
                          </m:ctrlPr>
                        </m:sSubPr>
                        <m:e>
                          <m:r>
                            <a:rPr lang="en-AU" sz="4000" b="1" i="1">
                              <a:latin typeface="Cambria Math" panose="02040503050406030204" pitchFamily="18" charset="0"/>
                            </a:rPr>
                            <m:t>𝒆</m:t>
                          </m:r>
                        </m:e>
                        <m:sub>
                          <m:r>
                            <a:rPr lang="en-AU" sz="4000" b="1" i="1">
                              <a:latin typeface="Cambria Math" panose="02040503050406030204" pitchFamily="18" charset="0"/>
                            </a:rPr>
                            <m:t>𝟏𝟏</m:t>
                          </m:r>
                        </m:sub>
                      </m:sSub>
                      <m:r>
                        <a:rPr lang="en-AU" sz="4000" b="1" i="1">
                          <a:latin typeface="Cambria Math" panose="02040503050406030204" pitchFamily="18" charset="0"/>
                        </a:rPr>
                        <m:t>=</m:t>
                      </m:r>
                      <m:sSub>
                        <m:sSubPr>
                          <m:ctrlPr>
                            <a:rPr lang="en-GB" sz="4000" b="1" i="1">
                              <a:latin typeface="Cambria Math" panose="02040503050406030204" pitchFamily="18" charset="0"/>
                            </a:rPr>
                          </m:ctrlPr>
                        </m:sSubPr>
                        <m:e>
                          <m:r>
                            <a:rPr lang="en-AU" sz="4000" b="1" i="1">
                              <a:latin typeface="Cambria Math" panose="02040503050406030204" pitchFamily="18" charset="0"/>
                            </a:rPr>
                            <m:t>𝜺</m:t>
                          </m:r>
                        </m:e>
                        <m:sub>
                          <m:r>
                            <a:rPr lang="en-AU" sz="4000" b="1" i="1">
                              <a:latin typeface="Cambria Math" panose="02040503050406030204" pitchFamily="18" charset="0"/>
                            </a:rPr>
                            <m:t>𝟏𝟏</m:t>
                          </m:r>
                        </m:sub>
                      </m:sSub>
                      <m:r>
                        <a:rPr lang="en-AU" sz="4000" b="1" i="1">
                          <a:latin typeface="Cambria Math" panose="02040503050406030204" pitchFamily="18" charset="0"/>
                        </a:rPr>
                        <m:t> </m:t>
                      </m:r>
                    </m:oMath>
                  </m:oMathPara>
                </a14:m>
                <a:endParaRPr lang="en-GB" sz="4000" dirty="0"/>
              </a:p>
              <a:p>
                <a14:m>
                  <m:oMath xmlns:m="http://schemas.openxmlformats.org/officeDocument/2006/math">
                    <m:sSub>
                      <m:sSubPr>
                        <m:ctrlPr>
                          <a:rPr lang="en-GB" sz="4000" b="1" i="1">
                            <a:latin typeface="Cambria Math" panose="02040503050406030204" pitchFamily="18" charset="0"/>
                          </a:rPr>
                        </m:ctrlPr>
                      </m:sSubPr>
                      <m:e>
                        <m:r>
                          <a:rPr lang="en-AU" sz="4000" b="1" i="1">
                            <a:latin typeface="Cambria Math" panose="02040503050406030204" pitchFamily="18" charset="0"/>
                          </a:rPr>
                          <m:t>𝒆</m:t>
                        </m:r>
                      </m:e>
                      <m:sub>
                        <m:r>
                          <a:rPr lang="en-AU" sz="4000" b="1" i="1">
                            <a:latin typeface="Cambria Math" panose="02040503050406030204" pitchFamily="18" charset="0"/>
                          </a:rPr>
                          <m:t>𝒊</m:t>
                        </m:r>
                        <m:r>
                          <a:rPr lang="en-AU" sz="4000" b="1" i="1">
                            <a:latin typeface="Cambria Math" panose="02040503050406030204" pitchFamily="18" charset="0"/>
                          </a:rPr>
                          <m:t>𝟏</m:t>
                        </m:r>
                      </m:sub>
                    </m:sSub>
                    <m:r>
                      <a:rPr lang="en-AU" sz="4000" b="1" i="1">
                        <a:latin typeface="Cambria Math" panose="02040503050406030204" pitchFamily="18" charset="0"/>
                      </a:rPr>
                      <m:t> </m:t>
                    </m:r>
                    <m:sSub>
                      <m:sSubPr>
                        <m:ctrlPr>
                          <a:rPr lang="en-GB" sz="4000" b="1" i="1">
                            <a:latin typeface="Cambria Math" panose="02040503050406030204" pitchFamily="18" charset="0"/>
                          </a:rPr>
                        </m:ctrlPr>
                      </m:sSubPr>
                      <m:e>
                        <m:r>
                          <a:rPr lang="en-AU" sz="4000" b="1" i="1">
                            <a:latin typeface="Cambria Math" panose="02040503050406030204" pitchFamily="18" charset="0"/>
                          </a:rPr>
                          <m:t>=</m:t>
                        </m:r>
                        <m:r>
                          <a:rPr lang="en-AU" sz="4000" b="1" i="1">
                            <a:latin typeface="Cambria Math" panose="02040503050406030204" pitchFamily="18" charset="0"/>
                          </a:rPr>
                          <m:t>𝛀</m:t>
                        </m:r>
                      </m:e>
                      <m:sub>
                        <m:r>
                          <a:rPr lang="en-AU" sz="4000" b="1" i="1">
                            <a:latin typeface="Cambria Math" panose="02040503050406030204" pitchFamily="18" charset="0"/>
                          </a:rPr>
                          <m:t>𝒓</m:t>
                        </m:r>
                      </m:sub>
                    </m:sSub>
                    <m:sSub>
                      <m:sSubPr>
                        <m:ctrlPr>
                          <a:rPr lang="en-GB" sz="4000" b="1" i="1">
                            <a:latin typeface="Cambria Math" panose="02040503050406030204" pitchFamily="18" charset="0"/>
                          </a:rPr>
                        </m:ctrlPr>
                      </m:sSubPr>
                      <m:e>
                        <m:r>
                          <a:rPr lang="en-AU" sz="4000" b="1" i="1">
                            <a:latin typeface="Cambria Math" panose="02040503050406030204" pitchFamily="18" charset="0"/>
                          </a:rPr>
                          <m:t>𝒆</m:t>
                        </m:r>
                      </m:e>
                      <m:sub>
                        <m:d>
                          <m:dPr>
                            <m:ctrlPr>
                              <a:rPr lang="en-GB" sz="4000" b="1" i="1">
                                <a:latin typeface="Cambria Math" panose="02040503050406030204" pitchFamily="18" charset="0"/>
                              </a:rPr>
                            </m:ctrlPr>
                          </m:dPr>
                          <m:e>
                            <m:r>
                              <a:rPr lang="en-AU" sz="4000" b="1" i="1">
                                <a:latin typeface="Cambria Math" panose="02040503050406030204" pitchFamily="18" charset="0"/>
                              </a:rPr>
                              <m:t>𝒊</m:t>
                            </m:r>
                            <m:r>
                              <a:rPr lang="en-AU" sz="4000" b="1" i="1">
                                <a:latin typeface="Cambria Math" panose="02040503050406030204" pitchFamily="18" charset="0"/>
                              </a:rPr>
                              <m:t>−</m:t>
                            </m:r>
                            <m:r>
                              <a:rPr lang="en-AU" sz="4000" b="1" i="1">
                                <a:latin typeface="Cambria Math" panose="02040503050406030204" pitchFamily="18" charset="0"/>
                              </a:rPr>
                              <m:t>𝟏</m:t>
                            </m:r>
                          </m:e>
                        </m:d>
                        <m:r>
                          <a:rPr lang="en-AU" sz="4000" b="1" i="1">
                            <a:latin typeface="Cambria Math" panose="02040503050406030204" pitchFamily="18" charset="0"/>
                          </a:rPr>
                          <m:t>𝟏</m:t>
                        </m:r>
                      </m:sub>
                    </m:sSub>
                    <m:r>
                      <a:rPr lang="en-AU" sz="4000" b="1" i="1">
                        <a:latin typeface="Cambria Math" panose="02040503050406030204" pitchFamily="18" charset="0"/>
                      </a:rPr>
                      <m:t>+</m:t>
                    </m:r>
                    <m:sSub>
                      <m:sSubPr>
                        <m:ctrlPr>
                          <a:rPr lang="en-GB" sz="4000" b="1" i="1">
                            <a:latin typeface="Cambria Math" panose="02040503050406030204" pitchFamily="18" charset="0"/>
                          </a:rPr>
                        </m:ctrlPr>
                      </m:sSubPr>
                      <m:e>
                        <m:r>
                          <a:rPr lang="en-AU" sz="4000" b="1" i="1">
                            <a:latin typeface="Cambria Math" panose="02040503050406030204" pitchFamily="18" charset="0"/>
                          </a:rPr>
                          <m:t>𝜺</m:t>
                        </m:r>
                      </m:e>
                      <m:sub>
                        <m:r>
                          <a:rPr lang="en-AU" sz="4000" b="1" i="1">
                            <a:latin typeface="Cambria Math" panose="02040503050406030204" pitchFamily="18" charset="0"/>
                          </a:rPr>
                          <m:t>𝒊</m:t>
                        </m:r>
                        <m:r>
                          <a:rPr lang="en-AU" sz="4000" b="1" i="1">
                            <a:latin typeface="Cambria Math" panose="02040503050406030204" pitchFamily="18" charset="0"/>
                          </a:rPr>
                          <m:t>𝟏</m:t>
                        </m:r>
                      </m:sub>
                    </m:sSub>
                  </m:oMath>
                </a14:m>
                <a:r>
                  <a:rPr lang="en-AU" sz="4000" b="1" dirty="0"/>
                  <a:t> </a:t>
                </a:r>
                <a:r>
                  <a:rPr lang="en-AU" sz="4000" dirty="0"/>
                  <a:t>for i=2,…,r</a:t>
                </a:r>
                <a:endParaRPr lang="en-GB" sz="4000" dirty="0"/>
              </a:p>
              <a:p>
                <a14:m>
                  <m:oMath xmlns:m="http://schemas.openxmlformats.org/officeDocument/2006/math">
                    <m:sSub>
                      <m:sSubPr>
                        <m:ctrlPr>
                          <a:rPr lang="en-GB" sz="4000" b="1" i="1" smtClean="0">
                            <a:latin typeface="Cambria Math" panose="02040503050406030204" pitchFamily="18" charset="0"/>
                          </a:rPr>
                        </m:ctrlPr>
                      </m:sSubPr>
                      <m:e>
                        <m:r>
                          <a:rPr lang="en-AU" sz="4000" b="1" i="1">
                            <a:latin typeface="Cambria Math" panose="02040503050406030204" pitchFamily="18" charset="0"/>
                          </a:rPr>
                          <m:t>𝒆</m:t>
                        </m:r>
                      </m:e>
                      <m:sub>
                        <m:r>
                          <a:rPr lang="en-AU" sz="4000" b="1" i="1">
                            <a:latin typeface="Cambria Math" panose="02040503050406030204" pitchFamily="18" charset="0"/>
                          </a:rPr>
                          <m:t>𝟏</m:t>
                        </m:r>
                        <m:r>
                          <a:rPr lang="en-GB" sz="4000" b="1" i="1" smtClean="0">
                            <a:latin typeface="Cambria Math" panose="02040503050406030204" pitchFamily="18" charset="0"/>
                          </a:rPr>
                          <m:t>𝒋</m:t>
                        </m:r>
                      </m:sub>
                    </m:sSub>
                    <m:r>
                      <a:rPr lang="en-AU" sz="4000" b="1" i="1">
                        <a:latin typeface="Cambria Math" panose="02040503050406030204" pitchFamily="18" charset="0"/>
                      </a:rPr>
                      <m:t> </m:t>
                    </m:r>
                    <m:sSub>
                      <m:sSubPr>
                        <m:ctrlPr>
                          <a:rPr lang="en-GB" sz="4000" b="1" i="1">
                            <a:latin typeface="Cambria Math" panose="02040503050406030204" pitchFamily="18" charset="0"/>
                          </a:rPr>
                        </m:ctrlPr>
                      </m:sSubPr>
                      <m:e>
                        <m:r>
                          <a:rPr lang="en-AU" sz="4000" b="1" i="1">
                            <a:latin typeface="Cambria Math" panose="02040503050406030204" pitchFamily="18" charset="0"/>
                          </a:rPr>
                          <m:t>=</m:t>
                        </m:r>
                        <m:r>
                          <a:rPr lang="en-AU" sz="4000" b="1" i="1">
                            <a:latin typeface="Cambria Math" panose="02040503050406030204" pitchFamily="18" charset="0"/>
                          </a:rPr>
                          <m:t>𝛀</m:t>
                        </m:r>
                      </m:e>
                      <m:sub>
                        <m:r>
                          <a:rPr lang="en-AU" sz="4000" b="1" i="1">
                            <a:latin typeface="Cambria Math" panose="02040503050406030204" pitchFamily="18" charset="0"/>
                          </a:rPr>
                          <m:t>𝒄</m:t>
                        </m:r>
                      </m:sub>
                    </m:sSub>
                    <m:sSub>
                      <m:sSubPr>
                        <m:ctrlPr>
                          <a:rPr lang="en-GB" sz="4000" b="1" i="1">
                            <a:latin typeface="Cambria Math" panose="02040503050406030204" pitchFamily="18" charset="0"/>
                          </a:rPr>
                        </m:ctrlPr>
                      </m:sSubPr>
                      <m:e>
                        <m:r>
                          <a:rPr lang="en-AU" sz="4000" b="1" i="1">
                            <a:latin typeface="Cambria Math" panose="02040503050406030204" pitchFamily="18" charset="0"/>
                          </a:rPr>
                          <m:t>𝒆</m:t>
                        </m:r>
                      </m:e>
                      <m:sub>
                        <m:r>
                          <a:rPr lang="en-AU" sz="4000" b="1" i="1">
                            <a:latin typeface="Cambria Math" panose="02040503050406030204" pitchFamily="18" charset="0"/>
                          </a:rPr>
                          <m:t>𝟏</m:t>
                        </m:r>
                        <m:d>
                          <m:dPr>
                            <m:ctrlPr>
                              <a:rPr lang="en-GB" sz="4000" b="1" i="1">
                                <a:latin typeface="Cambria Math" panose="02040503050406030204" pitchFamily="18" charset="0"/>
                              </a:rPr>
                            </m:ctrlPr>
                          </m:dPr>
                          <m:e>
                            <m:r>
                              <a:rPr lang="en-AU" sz="4000" b="1" i="1">
                                <a:latin typeface="Cambria Math" panose="02040503050406030204" pitchFamily="18" charset="0"/>
                              </a:rPr>
                              <m:t>𝒋</m:t>
                            </m:r>
                            <m:r>
                              <a:rPr lang="en-AU" sz="4000" b="1" i="1">
                                <a:latin typeface="Cambria Math" panose="02040503050406030204" pitchFamily="18" charset="0"/>
                              </a:rPr>
                              <m:t>−</m:t>
                            </m:r>
                            <m:r>
                              <a:rPr lang="en-AU" sz="4000" b="1" i="1">
                                <a:latin typeface="Cambria Math" panose="02040503050406030204" pitchFamily="18" charset="0"/>
                              </a:rPr>
                              <m:t>𝟏</m:t>
                            </m:r>
                          </m:e>
                        </m:d>
                      </m:sub>
                    </m:sSub>
                    <m:r>
                      <a:rPr lang="en-AU" sz="4000" b="1" i="1">
                        <a:latin typeface="Cambria Math" panose="02040503050406030204" pitchFamily="18" charset="0"/>
                      </a:rPr>
                      <m:t>+</m:t>
                    </m:r>
                    <m:sSub>
                      <m:sSubPr>
                        <m:ctrlPr>
                          <a:rPr lang="en-GB" sz="4000" b="1" i="1">
                            <a:latin typeface="Cambria Math" panose="02040503050406030204" pitchFamily="18" charset="0"/>
                          </a:rPr>
                        </m:ctrlPr>
                      </m:sSubPr>
                      <m:e>
                        <m:r>
                          <a:rPr lang="en-AU" sz="4000" b="1" i="1">
                            <a:latin typeface="Cambria Math" panose="02040503050406030204" pitchFamily="18" charset="0"/>
                          </a:rPr>
                          <m:t>𝜺</m:t>
                        </m:r>
                      </m:e>
                      <m:sub>
                        <m:r>
                          <a:rPr lang="en-AU" sz="4000" b="1" i="1">
                            <a:latin typeface="Cambria Math" panose="02040503050406030204" pitchFamily="18" charset="0"/>
                          </a:rPr>
                          <m:t>𝟏</m:t>
                        </m:r>
                        <m:r>
                          <a:rPr lang="en-AU" sz="4000" b="1" i="1">
                            <a:latin typeface="Cambria Math" panose="02040503050406030204" pitchFamily="18" charset="0"/>
                          </a:rPr>
                          <m:t>𝒋</m:t>
                        </m:r>
                      </m:sub>
                    </m:sSub>
                  </m:oMath>
                </a14:m>
                <a:r>
                  <a:rPr lang="en-AU" sz="4000" b="1" dirty="0"/>
                  <a:t> </a:t>
                </a:r>
                <a:r>
                  <a:rPr lang="en-AU" sz="4000" dirty="0"/>
                  <a:t>for j=2,…,c</a:t>
                </a:r>
                <a:endParaRPr lang="en-GB" sz="4000" dirty="0"/>
              </a:p>
              <a:p>
                <a14:m>
                  <m:oMath xmlns:m="http://schemas.openxmlformats.org/officeDocument/2006/math">
                    <m:sSub>
                      <m:sSubPr>
                        <m:ctrlPr>
                          <a:rPr lang="en-GB" sz="4000" b="1" i="1">
                            <a:latin typeface="Cambria Math" panose="02040503050406030204" pitchFamily="18" charset="0"/>
                          </a:rPr>
                        </m:ctrlPr>
                      </m:sSubPr>
                      <m:e>
                        <m:r>
                          <a:rPr lang="en-GB" sz="4000" b="1" i="1">
                            <a:latin typeface="Cambria Math" panose="02040503050406030204" pitchFamily="18" charset="0"/>
                          </a:rPr>
                          <m:t>𝒆</m:t>
                        </m:r>
                      </m:e>
                      <m:sub>
                        <m:r>
                          <a:rPr lang="en-GB" sz="4000" b="1" i="1">
                            <a:latin typeface="Cambria Math" panose="02040503050406030204" pitchFamily="18" charset="0"/>
                          </a:rPr>
                          <m:t>𝒊𝒋</m:t>
                        </m:r>
                      </m:sub>
                    </m:sSub>
                    <m:r>
                      <a:rPr lang="en-GB" sz="4000" b="1" i="1">
                        <a:latin typeface="Cambria Math" panose="02040503050406030204" pitchFamily="18" charset="0"/>
                      </a:rPr>
                      <m:t> </m:t>
                    </m:r>
                    <m:sSub>
                      <m:sSubPr>
                        <m:ctrlPr>
                          <a:rPr lang="en-GB" sz="4000" b="1" i="1">
                            <a:latin typeface="Cambria Math" panose="02040503050406030204" pitchFamily="18" charset="0"/>
                          </a:rPr>
                        </m:ctrlPr>
                      </m:sSubPr>
                      <m:e>
                        <m:r>
                          <a:rPr lang="en-GB" sz="4000" b="1" i="1">
                            <a:latin typeface="Cambria Math" panose="02040503050406030204" pitchFamily="18" charset="0"/>
                          </a:rPr>
                          <m:t>=</m:t>
                        </m:r>
                        <m:r>
                          <a:rPr lang="en-GB" sz="4000" b="1" i="1">
                            <a:latin typeface="Cambria Math" panose="02040503050406030204" pitchFamily="18" charset="0"/>
                          </a:rPr>
                          <m:t>𝛀</m:t>
                        </m:r>
                      </m:e>
                      <m:sub>
                        <m:r>
                          <a:rPr lang="en-GB" sz="4000" b="1" i="1">
                            <a:latin typeface="Cambria Math" panose="02040503050406030204" pitchFamily="18" charset="0"/>
                          </a:rPr>
                          <m:t>𝒓</m:t>
                        </m:r>
                      </m:sub>
                    </m:sSub>
                    <m:sSub>
                      <m:sSubPr>
                        <m:ctrlPr>
                          <a:rPr lang="en-GB" sz="4000" b="1" i="1">
                            <a:latin typeface="Cambria Math" panose="02040503050406030204" pitchFamily="18" charset="0"/>
                          </a:rPr>
                        </m:ctrlPr>
                      </m:sSubPr>
                      <m:e>
                        <m:r>
                          <a:rPr lang="en-GB" sz="4000" b="1" i="1">
                            <a:latin typeface="Cambria Math" panose="02040503050406030204" pitchFamily="18" charset="0"/>
                          </a:rPr>
                          <m:t>𝒆</m:t>
                        </m:r>
                      </m:e>
                      <m:sub>
                        <m:d>
                          <m:dPr>
                            <m:ctrlPr>
                              <a:rPr lang="en-GB" sz="4000" b="1" i="1">
                                <a:latin typeface="Cambria Math" panose="02040503050406030204" pitchFamily="18" charset="0"/>
                              </a:rPr>
                            </m:ctrlPr>
                          </m:dPr>
                          <m:e>
                            <m:r>
                              <a:rPr lang="en-GB" sz="4000" b="1" i="1">
                                <a:latin typeface="Cambria Math" panose="02040503050406030204" pitchFamily="18" charset="0"/>
                              </a:rPr>
                              <m:t>𝒊</m:t>
                            </m:r>
                            <m:r>
                              <a:rPr lang="en-GB" sz="4000" b="1" i="1">
                                <a:latin typeface="Cambria Math" panose="02040503050406030204" pitchFamily="18" charset="0"/>
                              </a:rPr>
                              <m:t>−</m:t>
                            </m:r>
                            <m:r>
                              <a:rPr lang="en-GB" sz="4000" b="1" i="1">
                                <a:latin typeface="Cambria Math" panose="02040503050406030204" pitchFamily="18" charset="0"/>
                              </a:rPr>
                              <m:t>𝟏</m:t>
                            </m:r>
                          </m:e>
                        </m:d>
                        <m:r>
                          <a:rPr lang="en-GB" sz="4000" b="1" i="1">
                            <a:latin typeface="Cambria Math" panose="02040503050406030204" pitchFamily="18" charset="0"/>
                          </a:rPr>
                          <m:t>𝒋</m:t>
                        </m:r>
                      </m:sub>
                    </m:sSub>
                    <m:r>
                      <a:rPr lang="en-GB" sz="4000" b="1" i="1">
                        <a:latin typeface="Cambria Math" panose="02040503050406030204" pitchFamily="18" charset="0"/>
                      </a:rPr>
                      <m:t>+</m:t>
                    </m:r>
                    <m:sSub>
                      <m:sSubPr>
                        <m:ctrlPr>
                          <a:rPr lang="en-GB" sz="4000" b="1" i="1">
                            <a:latin typeface="Cambria Math" panose="02040503050406030204" pitchFamily="18" charset="0"/>
                          </a:rPr>
                        </m:ctrlPr>
                      </m:sSubPr>
                      <m:e>
                        <m:r>
                          <a:rPr lang="en-GB" sz="4000" b="1" i="1">
                            <a:latin typeface="Cambria Math" panose="02040503050406030204" pitchFamily="18" charset="0"/>
                          </a:rPr>
                          <m:t>𝛀</m:t>
                        </m:r>
                      </m:e>
                      <m:sub>
                        <m:r>
                          <a:rPr lang="en-GB" sz="4000" b="1" i="1">
                            <a:latin typeface="Cambria Math" panose="02040503050406030204" pitchFamily="18" charset="0"/>
                          </a:rPr>
                          <m:t>𝒄</m:t>
                        </m:r>
                      </m:sub>
                    </m:sSub>
                    <m:sSub>
                      <m:sSubPr>
                        <m:ctrlPr>
                          <a:rPr lang="en-GB" sz="4000" b="1" i="1">
                            <a:latin typeface="Cambria Math" panose="02040503050406030204" pitchFamily="18" charset="0"/>
                          </a:rPr>
                        </m:ctrlPr>
                      </m:sSubPr>
                      <m:e>
                        <m:r>
                          <a:rPr lang="en-GB" sz="4000" b="1" i="1">
                            <a:latin typeface="Cambria Math" panose="02040503050406030204" pitchFamily="18" charset="0"/>
                          </a:rPr>
                          <m:t>𝒆</m:t>
                        </m:r>
                      </m:e>
                      <m:sub>
                        <m:r>
                          <a:rPr lang="en-GB" sz="4000" b="1" i="1">
                            <a:latin typeface="Cambria Math" panose="02040503050406030204" pitchFamily="18" charset="0"/>
                          </a:rPr>
                          <m:t>𝒊</m:t>
                        </m:r>
                        <m:d>
                          <m:dPr>
                            <m:ctrlPr>
                              <a:rPr lang="en-GB" sz="4000" b="1" i="1">
                                <a:latin typeface="Cambria Math" panose="02040503050406030204" pitchFamily="18" charset="0"/>
                              </a:rPr>
                            </m:ctrlPr>
                          </m:dPr>
                          <m:e>
                            <m:r>
                              <a:rPr lang="en-GB" sz="4000" b="1" i="1">
                                <a:latin typeface="Cambria Math" panose="02040503050406030204" pitchFamily="18" charset="0"/>
                              </a:rPr>
                              <m:t>𝒋</m:t>
                            </m:r>
                            <m:r>
                              <a:rPr lang="en-GB" sz="4000" b="1" i="1">
                                <a:latin typeface="Cambria Math" panose="02040503050406030204" pitchFamily="18" charset="0"/>
                              </a:rPr>
                              <m:t>−</m:t>
                            </m:r>
                            <m:r>
                              <a:rPr lang="en-GB" sz="4000" b="1" i="1">
                                <a:latin typeface="Cambria Math" panose="02040503050406030204" pitchFamily="18" charset="0"/>
                              </a:rPr>
                              <m:t>𝟏</m:t>
                            </m:r>
                          </m:e>
                        </m:d>
                      </m:sub>
                    </m:sSub>
                    <m:r>
                      <a:rPr lang="en-GB" sz="4000" b="1" i="1">
                        <a:latin typeface="Cambria Math" panose="02040503050406030204" pitchFamily="18" charset="0"/>
                      </a:rPr>
                      <m:t>−</m:t>
                    </m:r>
                    <m:sSub>
                      <m:sSubPr>
                        <m:ctrlPr>
                          <a:rPr lang="en-GB" sz="4000" b="1" i="1">
                            <a:latin typeface="Cambria Math" panose="02040503050406030204" pitchFamily="18" charset="0"/>
                          </a:rPr>
                        </m:ctrlPr>
                      </m:sSubPr>
                      <m:e>
                        <m:sSub>
                          <m:sSubPr>
                            <m:ctrlPr>
                              <a:rPr lang="en-GB" sz="4000" b="1" i="1">
                                <a:latin typeface="Cambria Math" panose="02040503050406030204" pitchFamily="18" charset="0"/>
                              </a:rPr>
                            </m:ctrlPr>
                          </m:sSubPr>
                          <m:e>
                            <m:r>
                              <a:rPr lang="en-GB" sz="4000" b="1" i="1">
                                <a:latin typeface="Cambria Math" panose="02040503050406030204" pitchFamily="18" charset="0"/>
                              </a:rPr>
                              <m:t>𝛀</m:t>
                            </m:r>
                          </m:e>
                          <m:sub>
                            <m:r>
                              <a:rPr lang="en-GB" sz="4000" b="1" i="1">
                                <a:latin typeface="Cambria Math" panose="02040503050406030204" pitchFamily="18" charset="0"/>
                              </a:rPr>
                              <m:t>𝒓</m:t>
                            </m:r>
                          </m:sub>
                        </m:sSub>
                        <m:r>
                          <a:rPr lang="en-GB" sz="4000" b="1" i="1">
                            <a:latin typeface="Cambria Math" panose="02040503050406030204" pitchFamily="18" charset="0"/>
                          </a:rPr>
                          <m:t>𝛀</m:t>
                        </m:r>
                      </m:e>
                      <m:sub>
                        <m:r>
                          <a:rPr lang="en-GB" sz="4000" b="1" i="1">
                            <a:latin typeface="Cambria Math" panose="02040503050406030204" pitchFamily="18" charset="0"/>
                          </a:rPr>
                          <m:t>𝒄</m:t>
                        </m:r>
                      </m:sub>
                    </m:sSub>
                    <m:sSub>
                      <m:sSubPr>
                        <m:ctrlPr>
                          <a:rPr lang="en-GB" sz="4000" b="1" i="1">
                            <a:latin typeface="Cambria Math" panose="02040503050406030204" pitchFamily="18" charset="0"/>
                          </a:rPr>
                        </m:ctrlPr>
                      </m:sSubPr>
                      <m:e>
                        <m:r>
                          <a:rPr lang="en-GB" sz="4000" b="1" i="1">
                            <a:latin typeface="Cambria Math" panose="02040503050406030204" pitchFamily="18" charset="0"/>
                          </a:rPr>
                          <m:t>𝒆</m:t>
                        </m:r>
                      </m:e>
                      <m:sub>
                        <m:d>
                          <m:dPr>
                            <m:ctrlPr>
                              <a:rPr lang="en-GB" sz="4000" b="1" i="1">
                                <a:latin typeface="Cambria Math" panose="02040503050406030204" pitchFamily="18" charset="0"/>
                              </a:rPr>
                            </m:ctrlPr>
                          </m:dPr>
                          <m:e>
                            <m:r>
                              <a:rPr lang="en-GB" sz="4000" b="1" i="1">
                                <a:latin typeface="Cambria Math" panose="02040503050406030204" pitchFamily="18" charset="0"/>
                              </a:rPr>
                              <m:t>𝒊</m:t>
                            </m:r>
                            <m:r>
                              <a:rPr lang="en-GB" sz="4000" b="1" i="1">
                                <a:latin typeface="Cambria Math" panose="02040503050406030204" pitchFamily="18" charset="0"/>
                              </a:rPr>
                              <m:t>−</m:t>
                            </m:r>
                            <m:r>
                              <a:rPr lang="en-GB" sz="4000" b="1" i="1">
                                <a:latin typeface="Cambria Math" panose="02040503050406030204" pitchFamily="18" charset="0"/>
                              </a:rPr>
                              <m:t>𝟏</m:t>
                            </m:r>
                          </m:e>
                        </m:d>
                        <m:d>
                          <m:dPr>
                            <m:ctrlPr>
                              <a:rPr lang="en-GB" sz="4000" b="1" i="1">
                                <a:latin typeface="Cambria Math" panose="02040503050406030204" pitchFamily="18" charset="0"/>
                              </a:rPr>
                            </m:ctrlPr>
                          </m:dPr>
                          <m:e>
                            <m:r>
                              <a:rPr lang="en-GB" sz="4000" b="1" i="1">
                                <a:latin typeface="Cambria Math" panose="02040503050406030204" pitchFamily="18" charset="0"/>
                              </a:rPr>
                              <m:t>𝒋</m:t>
                            </m:r>
                            <m:r>
                              <a:rPr lang="en-GB" sz="4000" b="1" i="1">
                                <a:latin typeface="Cambria Math" panose="02040503050406030204" pitchFamily="18" charset="0"/>
                              </a:rPr>
                              <m:t>−</m:t>
                            </m:r>
                            <m:r>
                              <a:rPr lang="en-GB" sz="4000" b="1" i="1">
                                <a:latin typeface="Cambria Math" panose="02040503050406030204" pitchFamily="18" charset="0"/>
                              </a:rPr>
                              <m:t>𝟏</m:t>
                            </m:r>
                          </m:e>
                        </m:d>
                        <m:r>
                          <a:rPr lang="en-GB" sz="4000" b="1" i="1">
                            <a:latin typeface="Cambria Math" panose="02040503050406030204" pitchFamily="18" charset="0"/>
                          </a:rPr>
                          <m:t> </m:t>
                        </m:r>
                      </m:sub>
                    </m:sSub>
                    <m:r>
                      <a:rPr lang="en-GB" sz="4000" b="1" i="1">
                        <a:latin typeface="Cambria Math" panose="02040503050406030204" pitchFamily="18" charset="0"/>
                      </a:rPr>
                      <m:t>+</m:t>
                    </m:r>
                    <m:sSub>
                      <m:sSubPr>
                        <m:ctrlPr>
                          <a:rPr lang="en-GB" sz="4000" b="1" i="1">
                            <a:latin typeface="Cambria Math" panose="02040503050406030204" pitchFamily="18" charset="0"/>
                          </a:rPr>
                        </m:ctrlPr>
                      </m:sSubPr>
                      <m:e>
                        <m:r>
                          <a:rPr lang="en-GB" sz="4000" b="1" i="1">
                            <a:latin typeface="Cambria Math" panose="02040503050406030204" pitchFamily="18" charset="0"/>
                          </a:rPr>
                          <m:t>𝜺</m:t>
                        </m:r>
                      </m:e>
                      <m:sub>
                        <m:r>
                          <a:rPr lang="en-GB" sz="4000" b="1" i="1">
                            <a:latin typeface="Cambria Math" panose="02040503050406030204" pitchFamily="18" charset="0"/>
                          </a:rPr>
                          <m:t>𝒊𝒋</m:t>
                        </m:r>
                      </m:sub>
                    </m:sSub>
                  </m:oMath>
                </a14:m>
                <a:r>
                  <a:rPr lang="en-GB" sz="4000" b="1" dirty="0"/>
                  <a:t> </a:t>
                </a:r>
                <a:r>
                  <a:rPr lang="en-GB" sz="4000" dirty="0"/>
                  <a:t>for i=2,…,r and j=2,…,c</a:t>
                </a:r>
              </a:p>
              <a:p>
                <a:pPr/>
                <a14:m>
                  <m:oMathPara xmlns:m="http://schemas.openxmlformats.org/officeDocument/2006/math">
                    <m:oMathParaPr>
                      <m:jc m:val="centerGroup"/>
                    </m:oMathParaPr>
                    <m:oMath xmlns:m="http://schemas.openxmlformats.org/officeDocument/2006/math">
                      <m:r>
                        <a:rPr lang="en-AU" sz="4000" b="1" i="1">
                          <a:latin typeface="Cambria Math" panose="02040503050406030204" pitchFamily="18" charset="0"/>
                        </a:rPr>
                        <m:t>𝒗𝒂𝒓</m:t>
                      </m:r>
                      <m:d>
                        <m:dPr>
                          <m:ctrlPr>
                            <a:rPr lang="en-GB" sz="4000" b="1" i="1">
                              <a:latin typeface="Cambria Math" panose="02040503050406030204" pitchFamily="18" charset="0"/>
                            </a:rPr>
                          </m:ctrlPr>
                        </m:dPr>
                        <m:e>
                          <m:sSub>
                            <m:sSubPr>
                              <m:ctrlPr>
                                <a:rPr lang="en-GB" sz="4000" b="1" i="1">
                                  <a:latin typeface="Cambria Math" panose="02040503050406030204" pitchFamily="18" charset="0"/>
                                </a:rPr>
                              </m:ctrlPr>
                            </m:sSubPr>
                            <m:e>
                              <m:r>
                                <a:rPr lang="en-AU" sz="4000" b="1" i="1">
                                  <a:latin typeface="Cambria Math" panose="02040503050406030204" pitchFamily="18" charset="0"/>
                                </a:rPr>
                                <m:t>𝜺</m:t>
                              </m:r>
                            </m:e>
                            <m:sub>
                              <m:r>
                                <a:rPr lang="en-AU" sz="4000" b="1" i="1">
                                  <a:latin typeface="Cambria Math" panose="02040503050406030204" pitchFamily="18" charset="0"/>
                                </a:rPr>
                                <m:t>𝒊𝒋</m:t>
                              </m:r>
                            </m:sub>
                          </m:sSub>
                        </m:e>
                      </m:d>
                      <m:r>
                        <a:rPr lang="en-AU" sz="4000" b="1" i="1">
                          <a:latin typeface="Cambria Math" panose="02040503050406030204" pitchFamily="18" charset="0"/>
                        </a:rPr>
                        <m:t>=</m:t>
                      </m:r>
                      <m:r>
                        <a:rPr lang="en-AU" sz="4000" b="1" i="1">
                          <a:latin typeface="Cambria Math" panose="02040503050406030204" pitchFamily="18" charset="0"/>
                        </a:rPr>
                        <m:t>𝚺</m:t>
                      </m:r>
                    </m:oMath>
                  </m:oMathPara>
                </a14:m>
                <a:endParaRPr lang="en-GB" sz="4000" dirty="0"/>
              </a:p>
              <a:p>
                <a:endParaRPr lang="en-GB" dirty="0"/>
              </a:p>
            </p:txBody>
          </p:sp>
        </mc:Choice>
        <mc:Fallback>
          <p:sp>
            <p:nvSpPr>
              <p:cNvPr id="3" name="Subtitle 2"/>
              <p:cNvSpPr>
                <a:spLocks noGrp="1" noRot="1" noChangeAspect="1" noMove="1" noResize="1" noEditPoints="1" noAdjustHandles="1" noChangeArrowheads="1" noChangeShapeType="1" noTextEdit="1"/>
              </p:cNvSpPr>
              <p:nvPr>
                <p:ph type="subTitle" idx="1"/>
              </p:nvPr>
            </p:nvSpPr>
            <p:spPr>
              <a:xfrm>
                <a:off x="557939" y="2268061"/>
                <a:ext cx="11484244" cy="5191932"/>
              </a:xfrm>
              <a:blipFill>
                <a:blip r:embed="rId2"/>
                <a:stretch>
                  <a:fillRect t="-3286"/>
                </a:stretch>
              </a:blipFill>
            </p:spPr>
            <p:txBody>
              <a:bodyPr/>
              <a:lstStyle/>
              <a:p>
                <a:r>
                  <a:rPr lang="en-GB">
                    <a:noFill/>
                  </a:rPr>
                  <a:t> </a:t>
                </a:r>
              </a:p>
            </p:txBody>
          </p:sp>
        </mc:Fallback>
      </mc:AlternateContent>
    </p:spTree>
    <p:extLst>
      <p:ext uri="{BB962C8B-B14F-4D97-AF65-F5344CB8AC3E}">
        <p14:creationId xmlns:p14="http://schemas.microsoft.com/office/powerpoint/2010/main" val="366613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672" y="228600"/>
            <a:ext cx="11201399" cy="5016758"/>
          </a:xfrm>
          <a:prstGeom prst="rect">
            <a:avLst/>
          </a:prstGeom>
        </p:spPr>
        <p:txBody>
          <a:bodyPr wrap="square">
            <a:spAutoFit/>
          </a:bodyPr>
          <a:lstStyle/>
          <a:p>
            <a:pPr lvl="5">
              <a:tabLst>
                <a:tab pos="2865120" algn="ctr"/>
              </a:tabLst>
            </a:pPr>
            <a:r>
              <a:rPr lang="en-GB" sz="4000" spc="-15" dirty="0">
                <a:latin typeface="Calibri" panose="020F0502020204030204" pitchFamily="34" charset="0"/>
                <a:ea typeface="Times New Roman" panose="02020603050405020304" pitchFamily="18" charset="0"/>
                <a:cs typeface="Times New Roman" panose="02020603050405020304" pitchFamily="18" charset="0"/>
              </a:rPr>
              <a:t>5 Topics</a:t>
            </a:r>
          </a:p>
          <a:p>
            <a:pPr marL="571500" lvl="0" indent="-571500">
              <a:spcAft>
                <a:spcPts val="0"/>
              </a:spcAft>
              <a:buFont typeface="Arial" panose="020B0604020202020204" pitchFamily="34" charset="0"/>
              <a:buChar char="•"/>
              <a:tabLst>
                <a:tab pos="2865120" algn="ctr"/>
              </a:tabLst>
            </a:pPr>
            <a:r>
              <a:rPr lang="en-GB" sz="4000" spc="-15" dirty="0">
                <a:latin typeface="Calibri" panose="020F0502020204030204" pitchFamily="34" charset="0"/>
                <a:ea typeface="Times New Roman" panose="02020603050405020304" pitchFamily="18" charset="0"/>
                <a:cs typeface="Times New Roman" panose="02020603050405020304" pitchFamily="18" charset="0"/>
              </a:rPr>
              <a:t>A)REML</a:t>
            </a:r>
            <a:endParaRPr lang="en-GB"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lvl="0" indent="-571500">
              <a:spcAft>
                <a:spcPts val="0"/>
              </a:spcAft>
              <a:buFont typeface="Arial" panose="020B0604020202020204" pitchFamily="34" charset="0"/>
              <a:buChar char="•"/>
              <a:tabLst>
                <a:tab pos="2865120" algn="ctr"/>
              </a:tabLst>
            </a:pPr>
            <a:r>
              <a:rPr lang="en-GB" sz="4000" spc="-15" dirty="0">
                <a:latin typeface="Calibri" panose="020F0502020204030204" pitchFamily="34" charset="0"/>
                <a:ea typeface="Times New Roman" panose="02020603050405020304" pitchFamily="18" charset="0"/>
                <a:cs typeface="Times New Roman" panose="02020603050405020304" pitchFamily="18" charset="0"/>
              </a:rPr>
              <a:t>B)Canonical Variates</a:t>
            </a:r>
            <a:endParaRPr lang="en-GB"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lvl="0" indent="-571500">
              <a:spcAft>
                <a:spcPts val="0"/>
              </a:spcAft>
              <a:buFont typeface="Arial" panose="020B0604020202020204" pitchFamily="34" charset="0"/>
              <a:buChar char="•"/>
              <a:tabLst>
                <a:tab pos="2865120" algn="ctr"/>
              </a:tabLst>
            </a:pPr>
            <a:r>
              <a:rPr lang="en-GB" sz="4000" dirty="0">
                <a:latin typeface="Calibri" panose="020F0502020204030204" pitchFamily="34" charset="0"/>
                <a:ea typeface="Times New Roman" panose="02020603050405020304" pitchFamily="18" charset="0"/>
                <a:cs typeface="Times New Roman" panose="02020603050405020304" pitchFamily="18" charset="0"/>
              </a:rPr>
              <a:t>C</a:t>
            </a:r>
            <a:r>
              <a:rPr lang="en-GB" sz="4000" spc="-15" dirty="0">
                <a:latin typeface="Calibri" panose="020F0502020204030204" pitchFamily="34" charset="0"/>
                <a:ea typeface="Times New Roman" panose="02020603050405020304" pitchFamily="18" charset="0"/>
                <a:cs typeface="Times New Roman" panose="02020603050405020304" pitchFamily="18" charset="0"/>
              </a:rPr>
              <a:t>)AIREML</a:t>
            </a:r>
            <a:endParaRPr lang="en-GB"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lvl="0" indent="-571500">
              <a:spcAft>
                <a:spcPts val="0"/>
              </a:spcAft>
              <a:buFont typeface="Arial" panose="020B0604020202020204" pitchFamily="34" charset="0"/>
              <a:buChar char="•"/>
              <a:tabLst>
                <a:tab pos="2865120" algn="ctr"/>
              </a:tabLst>
            </a:pPr>
            <a:r>
              <a:rPr lang="en-GB" sz="4000" spc="-15" dirty="0">
                <a:latin typeface="Calibri" panose="020F0502020204030204" pitchFamily="34" charset="0"/>
                <a:ea typeface="Times New Roman" panose="02020603050405020304" pitchFamily="18" charset="0"/>
                <a:cs typeface="Times New Roman" panose="02020603050405020304" pitchFamily="18" charset="0"/>
              </a:rPr>
              <a:t>D)</a:t>
            </a:r>
            <a:r>
              <a:rPr lang="en-GB" sz="4000" spc="-15" dirty="0" err="1">
                <a:latin typeface="Calibri" panose="020F0502020204030204" pitchFamily="34" charset="0"/>
                <a:ea typeface="Times New Roman" panose="02020603050405020304" pitchFamily="18" charset="0"/>
                <a:cs typeface="Times New Roman" panose="02020603050405020304" pitchFamily="18" charset="0"/>
              </a:rPr>
              <a:t>ASReml</a:t>
            </a:r>
            <a:endParaRPr lang="en-GB" sz="4000" dirty="0">
              <a:effectLst/>
              <a:latin typeface="Calibri" panose="020F0502020204030204" pitchFamily="34" charset="0"/>
              <a:ea typeface="Times New Roman" panose="02020603050405020304" pitchFamily="18" charset="0"/>
              <a:cs typeface="Times New Roman" panose="02020603050405020304" pitchFamily="18" charset="0"/>
            </a:endParaRPr>
          </a:p>
          <a:p>
            <a:pPr marL="571500" lvl="0" indent="-571500">
              <a:spcAft>
                <a:spcPts val="0"/>
              </a:spcAft>
              <a:buFont typeface="Arial" panose="020B0604020202020204" pitchFamily="34" charset="0"/>
              <a:buChar char="•"/>
              <a:tabLst>
                <a:tab pos="2865120" algn="ctr"/>
              </a:tabLst>
            </a:pPr>
            <a:r>
              <a:rPr lang="en-GB" sz="4000" spc="-15" dirty="0">
                <a:latin typeface="Calibri" panose="020F0502020204030204" pitchFamily="34" charset="0"/>
                <a:ea typeface="Times New Roman" panose="02020603050405020304" pitchFamily="18" charset="0"/>
                <a:cs typeface="Times New Roman" panose="02020603050405020304" pitchFamily="18" charset="0"/>
              </a:rPr>
              <a:t>E)Sampling</a:t>
            </a:r>
            <a:endParaRPr lang="en-GB" sz="40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tabLst>
                <a:tab pos="2865120" algn="ctr"/>
              </a:tabLst>
            </a:pPr>
            <a:r>
              <a:rPr lang="en-GB" sz="4000" spc="-15" dirty="0">
                <a:latin typeface="Calibri" panose="020F0502020204030204" pitchFamily="34" charset="0"/>
                <a:ea typeface="Times New Roman" panose="02020603050405020304" pitchFamily="18" charset="0"/>
                <a:cs typeface="Times New Roman" panose="02020603050405020304" pitchFamily="18" charset="0"/>
              </a:rPr>
              <a:t>Attempt to acknowledge mentors and colleagues and present a coherent story</a:t>
            </a:r>
            <a:endParaRPr lang="en-GB" sz="4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709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461" y="232475"/>
            <a:ext cx="11375756" cy="480447"/>
          </a:xfrm>
        </p:spPr>
        <p:txBody>
          <a:bodyPr>
            <a:normAutofit fontScale="90000"/>
          </a:bodyPr>
          <a:lstStyle/>
          <a:p>
            <a:r>
              <a:rPr lang="en-GB" sz="4000" dirty="0">
                <a:latin typeface="+mn-lt"/>
              </a:rPr>
              <a:t>Invariance conditions</a:t>
            </a: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56461" y="712923"/>
                <a:ext cx="11375756" cy="5935850"/>
              </a:xfrm>
            </p:spPr>
            <p:txBody>
              <a:bodyPr>
                <a:normAutofit fontScale="92500" lnSpcReduction="10000"/>
              </a:bodyPr>
              <a:lstStyle/>
              <a:p>
                <a:pPr algn="l"/>
                <a:r>
                  <a:rPr lang="en-AU" sz="4000" dirty="0"/>
                  <a:t>For row invariance</a:t>
                </a:r>
                <a14:m>
                  <m:oMath xmlns:m="http://schemas.openxmlformats.org/officeDocument/2006/math">
                    <m:sSub>
                      <m:sSubPr>
                        <m:ctrlPr>
                          <a:rPr lang="en-GB" sz="4000" b="1" i="1">
                            <a:latin typeface="Cambria Math" panose="02040503050406030204" pitchFamily="18" charset="0"/>
                          </a:rPr>
                        </m:ctrlPr>
                      </m:sSubPr>
                      <m:e>
                        <m:r>
                          <a:rPr lang="en-AU" sz="4000" b="1" i="1">
                            <a:latin typeface="Cambria Math" panose="02040503050406030204" pitchFamily="18" charset="0"/>
                          </a:rPr>
                          <m:t> </m:t>
                        </m:r>
                        <m:r>
                          <a:rPr lang="en-AU" sz="4000" b="1" i="1">
                            <a:latin typeface="Cambria Math" panose="02040503050406030204" pitchFamily="18" charset="0"/>
                          </a:rPr>
                          <m:t>𝛀</m:t>
                        </m:r>
                      </m:e>
                      <m:sub>
                        <m:r>
                          <a:rPr lang="en-AU" sz="4000" b="1" i="1">
                            <a:latin typeface="Cambria Math" panose="02040503050406030204" pitchFamily="18" charset="0"/>
                          </a:rPr>
                          <m:t>𝒓</m:t>
                        </m:r>
                      </m:sub>
                    </m:sSub>
                    <m:r>
                      <a:rPr lang="en-AU" sz="4000" b="1" i="1">
                        <a:latin typeface="Cambria Math" panose="02040503050406030204" pitchFamily="18" charset="0"/>
                      </a:rPr>
                      <m:t>𝚺</m:t>
                    </m:r>
                    <m:r>
                      <a:rPr lang="en-AU" sz="4000" b="1">
                        <a:latin typeface="Cambria Math" panose="02040503050406030204" pitchFamily="18" charset="0"/>
                      </a:rPr>
                      <m:t>= </m:t>
                    </m:r>
                    <m:r>
                      <a:rPr lang="en-AU" sz="4000" b="1" i="1">
                        <a:latin typeface="Cambria Math" panose="02040503050406030204" pitchFamily="18" charset="0"/>
                      </a:rPr>
                      <m:t>𝚺</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𝛀</m:t>
                        </m:r>
                      </m:e>
                      <m:sub>
                        <m:r>
                          <a:rPr lang="en-AU" sz="4000" i="1">
                            <a:latin typeface="Cambria Math" panose="02040503050406030204" pitchFamily="18" charset="0"/>
                          </a:rPr>
                          <m:t>𝑟</m:t>
                        </m:r>
                      </m:sub>
                      <m:sup>
                        <m:r>
                          <a:rPr lang="en-AU" sz="4000" i="1">
                            <a:latin typeface="Cambria Math" panose="02040503050406030204" pitchFamily="18" charset="0"/>
                          </a:rPr>
                          <m:t>𝑇</m:t>
                        </m:r>
                      </m:sup>
                    </m:sSubSup>
                  </m:oMath>
                </a14:m>
                <a:endParaRPr lang="en-GB" sz="4000" dirty="0"/>
              </a:p>
              <a:p>
                <a:pPr algn="l"/>
                <a:r>
                  <a:rPr lang="en-AU" sz="4000" dirty="0"/>
                  <a:t>For column invariance</a:t>
                </a:r>
                <a:r>
                  <a:rPr lang="en-AU" sz="4000" b="1" dirty="0"/>
                  <a:t> </a:t>
                </a:r>
                <a14:m>
                  <m:oMath xmlns:m="http://schemas.openxmlformats.org/officeDocument/2006/math">
                    <m:sSub>
                      <m:sSubPr>
                        <m:ctrlPr>
                          <a:rPr lang="en-GB" sz="4000" b="1" i="1">
                            <a:latin typeface="Cambria Math" panose="02040503050406030204" pitchFamily="18" charset="0"/>
                          </a:rPr>
                        </m:ctrlPr>
                      </m:sSubPr>
                      <m:e>
                        <m:r>
                          <a:rPr lang="en-AU" sz="4000" b="1" i="1">
                            <a:latin typeface="Cambria Math" panose="02040503050406030204" pitchFamily="18" charset="0"/>
                          </a:rPr>
                          <m:t>𝛀</m:t>
                        </m:r>
                      </m:e>
                      <m:sub>
                        <m:r>
                          <a:rPr lang="en-AU" sz="4000" b="1" i="1">
                            <a:latin typeface="Cambria Math" panose="02040503050406030204" pitchFamily="18" charset="0"/>
                          </a:rPr>
                          <m:t>𝒄</m:t>
                        </m:r>
                      </m:sub>
                    </m:sSub>
                    <m:r>
                      <a:rPr lang="en-AU" sz="4000" b="1" i="1">
                        <a:latin typeface="Cambria Math" panose="02040503050406030204" pitchFamily="18" charset="0"/>
                      </a:rPr>
                      <m:t>𝚺</m:t>
                    </m:r>
                    <m:r>
                      <a:rPr lang="en-AU" sz="4000" b="1">
                        <a:latin typeface="Cambria Math" panose="02040503050406030204" pitchFamily="18" charset="0"/>
                      </a:rPr>
                      <m:t>= </m:t>
                    </m:r>
                    <m:r>
                      <a:rPr lang="en-AU" sz="4000" b="1" i="1">
                        <a:latin typeface="Cambria Math" panose="02040503050406030204" pitchFamily="18" charset="0"/>
                      </a:rPr>
                      <m:t>𝚺</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𝛀</m:t>
                        </m:r>
                      </m:e>
                      <m:sub>
                        <m:r>
                          <a:rPr lang="en-AU" sz="4000" i="1">
                            <a:latin typeface="Cambria Math" panose="02040503050406030204" pitchFamily="18" charset="0"/>
                          </a:rPr>
                          <m:t>𝑟</m:t>
                        </m:r>
                      </m:sub>
                      <m:sup>
                        <m:r>
                          <a:rPr lang="en-AU" sz="4000" i="1">
                            <a:latin typeface="Cambria Math" panose="02040503050406030204" pitchFamily="18" charset="0"/>
                          </a:rPr>
                          <m:t>𝑇</m:t>
                        </m:r>
                        <m:r>
                          <a:rPr lang="en-AU" sz="4000" i="1">
                            <a:latin typeface="Cambria Math" panose="02040503050406030204" pitchFamily="18" charset="0"/>
                          </a:rPr>
                          <m:t> </m:t>
                        </m:r>
                      </m:sup>
                    </m:sSubSup>
                  </m:oMath>
                </a14:m>
                <a:endParaRPr lang="en-GB" sz="4000" dirty="0"/>
              </a:p>
              <a:p>
                <a:pPr algn="l"/>
                <a:r>
                  <a:rPr lang="en-AU" sz="4000" dirty="0"/>
                  <a:t>For row column invariance</a:t>
                </a:r>
                <a:r>
                  <a:rPr lang="en-AU" sz="4000" b="1" dirty="0"/>
                  <a:t> </a:t>
                </a:r>
                <a14:m>
                  <m:oMath xmlns:m="http://schemas.openxmlformats.org/officeDocument/2006/math">
                    <m:sSub>
                      <m:sSubPr>
                        <m:ctrlPr>
                          <a:rPr lang="en-GB" sz="4000" b="1" i="1">
                            <a:latin typeface="Cambria Math" panose="02040503050406030204" pitchFamily="18" charset="0"/>
                          </a:rPr>
                        </m:ctrlPr>
                      </m:sSubPr>
                      <m:e>
                        <m:r>
                          <a:rPr lang="en-AU" sz="4000" b="1" i="1">
                            <a:latin typeface="Cambria Math" panose="02040503050406030204" pitchFamily="18" charset="0"/>
                          </a:rPr>
                          <m:t>𝛀</m:t>
                        </m:r>
                      </m:e>
                      <m:sub>
                        <m:r>
                          <a:rPr lang="en-AU" sz="4000" b="1" i="1">
                            <a:latin typeface="Cambria Math" panose="02040503050406030204" pitchFamily="18" charset="0"/>
                          </a:rPr>
                          <m:t>𝒓</m:t>
                        </m:r>
                      </m:sub>
                    </m:sSub>
                    <m:sSub>
                      <m:sSubPr>
                        <m:ctrlPr>
                          <a:rPr lang="en-GB" sz="4000" b="1" i="1">
                            <a:latin typeface="Cambria Math" panose="02040503050406030204" pitchFamily="18" charset="0"/>
                          </a:rPr>
                        </m:ctrlPr>
                      </m:sSubPr>
                      <m:e>
                        <m:r>
                          <a:rPr lang="en-AU" sz="4000" b="1" i="1">
                            <a:latin typeface="Cambria Math" panose="02040503050406030204" pitchFamily="18" charset="0"/>
                          </a:rPr>
                          <m:t> </m:t>
                        </m:r>
                        <m:r>
                          <a:rPr lang="en-AU" sz="4000" b="1" i="1">
                            <a:latin typeface="Cambria Math" panose="02040503050406030204" pitchFamily="18" charset="0"/>
                          </a:rPr>
                          <m:t>𝛀</m:t>
                        </m:r>
                      </m:e>
                      <m:sub>
                        <m:r>
                          <a:rPr lang="en-AU" sz="4000" b="1" i="1">
                            <a:latin typeface="Cambria Math" panose="02040503050406030204" pitchFamily="18" charset="0"/>
                          </a:rPr>
                          <m:t>𝒄</m:t>
                        </m:r>
                      </m:sub>
                    </m:sSub>
                    <m:r>
                      <a:rPr lang="en-AU" sz="4000" b="1">
                        <a:latin typeface="Cambria Math" panose="02040503050406030204" pitchFamily="18" charset="0"/>
                      </a:rPr>
                      <m:t>=</m:t>
                    </m:r>
                    <m:sSub>
                      <m:sSubPr>
                        <m:ctrlPr>
                          <a:rPr lang="en-GB" sz="4000" b="1" i="1">
                            <a:latin typeface="Cambria Math" panose="02040503050406030204" pitchFamily="18" charset="0"/>
                          </a:rPr>
                        </m:ctrlPr>
                      </m:sSubPr>
                      <m:e>
                        <m:r>
                          <a:rPr lang="en-AU" sz="4000" b="1" i="1">
                            <a:latin typeface="Cambria Math" panose="02040503050406030204" pitchFamily="18" charset="0"/>
                          </a:rPr>
                          <m:t> </m:t>
                        </m:r>
                        <m:r>
                          <a:rPr lang="en-AU" sz="4000" b="1" i="1">
                            <a:latin typeface="Cambria Math" panose="02040503050406030204" pitchFamily="18" charset="0"/>
                          </a:rPr>
                          <m:t>𝛀</m:t>
                        </m:r>
                      </m:e>
                      <m:sub>
                        <m:r>
                          <a:rPr lang="en-AU" sz="4000" b="1" i="1">
                            <a:latin typeface="Cambria Math" panose="02040503050406030204" pitchFamily="18" charset="0"/>
                          </a:rPr>
                          <m:t>𝒄</m:t>
                        </m:r>
                      </m:sub>
                    </m:sSub>
                    <m:sSub>
                      <m:sSubPr>
                        <m:ctrlPr>
                          <a:rPr lang="en-GB" sz="4000" b="1" i="1">
                            <a:latin typeface="Cambria Math" panose="02040503050406030204" pitchFamily="18" charset="0"/>
                          </a:rPr>
                        </m:ctrlPr>
                      </m:sSubPr>
                      <m:e>
                        <m:r>
                          <a:rPr lang="en-AU" sz="4000" b="1" i="1">
                            <a:latin typeface="Cambria Math" panose="02040503050406030204" pitchFamily="18" charset="0"/>
                          </a:rPr>
                          <m:t> </m:t>
                        </m:r>
                        <m:r>
                          <a:rPr lang="en-AU" sz="4000" b="1" i="1">
                            <a:latin typeface="Cambria Math" panose="02040503050406030204" pitchFamily="18" charset="0"/>
                          </a:rPr>
                          <m:t>𝛀</m:t>
                        </m:r>
                      </m:e>
                      <m:sub>
                        <m:r>
                          <a:rPr lang="en-AU" sz="4000" b="1" i="1">
                            <a:latin typeface="Cambria Math" panose="02040503050406030204" pitchFamily="18" charset="0"/>
                          </a:rPr>
                          <m:t>𝒓</m:t>
                        </m:r>
                      </m:sub>
                    </m:sSub>
                  </m:oMath>
                </a14:m>
                <a:endParaRPr lang="en-AU" sz="4000" b="1" dirty="0"/>
              </a:p>
              <a:p>
                <a:pPr algn="l"/>
                <a:r>
                  <a:rPr lang="en-AU" sz="4000" b="1" dirty="0"/>
                  <a:t> (</a:t>
                </a:r>
                <a:r>
                  <a:rPr lang="en-AU" sz="4000" dirty="0"/>
                  <a:t>de Faveri  Thesis)</a:t>
                </a:r>
                <a:endParaRPr lang="en-GB" sz="4000" dirty="0"/>
              </a:p>
              <a:p>
                <a:pPr algn="l"/>
                <a:r>
                  <a:rPr lang="en-AU" sz="4000" dirty="0"/>
                  <a:t>Because these three matrices commute</a:t>
                </a:r>
                <a:endParaRPr lang="en-GB" sz="4000" dirty="0"/>
              </a:p>
              <a:p>
                <a:pPr algn="l"/>
                <a14:m>
                  <m:oMathPara xmlns:m="http://schemas.openxmlformats.org/officeDocument/2006/math">
                    <m:oMathParaPr>
                      <m:jc m:val="centerGroup"/>
                    </m:oMathParaPr>
                    <m:oMath xmlns:m="http://schemas.openxmlformats.org/officeDocument/2006/math">
                      <m:r>
                        <a:rPr lang="en-GB" sz="4000" b="1" i="1">
                          <a:latin typeface="Cambria Math" panose="02040503050406030204" pitchFamily="18" charset="0"/>
                        </a:rPr>
                        <m:t>𝚺</m:t>
                      </m:r>
                      <m:r>
                        <a:rPr lang="en-GB" sz="4000" b="1">
                          <a:latin typeface="Cambria Math" panose="02040503050406030204" pitchFamily="18" charset="0"/>
                        </a:rPr>
                        <m:t>=</m:t>
                      </m:r>
                      <m:r>
                        <a:rPr lang="en-GB" sz="4000" b="1" i="1">
                          <a:latin typeface="Cambria Math" panose="02040503050406030204" pitchFamily="18" charset="0"/>
                        </a:rPr>
                        <m:t>𝐏</m:t>
                      </m:r>
                      <m:sSup>
                        <m:sSupPr>
                          <m:ctrlPr>
                            <a:rPr lang="en-GB" sz="4000" b="1" i="1">
                              <a:latin typeface="Cambria Math" panose="02040503050406030204" pitchFamily="18" charset="0"/>
                            </a:rPr>
                          </m:ctrlPr>
                        </m:sSupPr>
                        <m:e>
                          <m:r>
                            <a:rPr lang="en-GB" sz="4000" b="1" i="1">
                              <a:latin typeface="Cambria Math" panose="02040503050406030204" pitchFamily="18" charset="0"/>
                            </a:rPr>
                            <m:t>𝐏</m:t>
                          </m:r>
                        </m:e>
                        <m:sup>
                          <m:r>
                            <a:rPr lang="en-GB" sz="4000" b="1" i="1">
                              <a:latin typeface="Cambria Math" panose="02040503050406030204" pitchFamily="18" charset="0"/>
                            </a:rPr>
                            <m:t>𝐓</m:t>
                          </m:r>
                        </m:sup>
                      </m:sSup>
                      <m:r>
                        <a:rPr lang="en-GB" sz="4000" b="1">
                          <a:latin typeface="Cambria Math" panose="02040503050406030204" pitchFamily="18" charset="0"/>
                        </a:rPr>
                        <m:t>    </m:t>
                      </m:r>
                      <m:sSub>
                        <m:sSubPr>
                          <m:ctrlPr>
                            <a:rPr lang="en-GB" sz="4000" b="1" i="1">
                              <a:latin typeface="Cambria Math" panose="02040503050406030204" pitchFamily="18" charset="0"/>
                            </a:rPr>
                          </m:ctrlPr>
                        </m:sSubPr>
                        <m:e>
                          <m:r>
                            <a:rPr lang="en-GB" sz="4000" b="1" i="1">
                              <a:latin typeface="Cambria Math" panose="02040503050406030204" pitchFamily="18" charset="0"/>
                            </a:rPr>
                            <m:t>𝛀</m:t>
                          </m:r>
                        </m:e>
                        <m:sub>
                          <m:r>
                            <a:rPr lang="en-GB" sz="4000" b="1" i="1">
                              <a:latin typeface="Cambria Math" panose="02040503050406030204" pitchFamily="18" charset="0"/>
                            </a:rPr>
                            <m:t>𝒓</m:t>
                          </m:r>
                        </m:sub>
                      </m:sSub>
                      <m:r>
                        <a:rPr lang="en-GB" sz="4000" b="1">
                          <a:latin typeface="Cambria Math" panose="02040503050406030204" pitchFamily="18" charset="0"/>
                        </a:rPr>
                        <m:t>=</m:t>
                      </m:r>
                      <m:r>
                        <a:rPr lang="en-GB" sz="4000" b="1" i="1">
                          <a:latin typeface="Cambria Math" panose="02040503050406030204" pitchFamily="18" charset="0"/>
                        </a:rPr>
                        <m:t>𝐏</m:t>
                      </m:r>
                      <m:r>
                        <a:rPr lang="en-GB" sz="4000" b="1">
                          <a:latin typeface="Cambria Math" panose="02040503050406030204" pitchFamily="18" charset="0"/>
                        </a:rPr>
                        <m:t> </m:t>
                      </m:r>
                      <m:sSub>
                        <m:sSubPr>
                          <m:ctrlPr>
                            <a:rPr lang="en-GB" sz="4000" b="1" i="1">
                              <a:latin typeface="Cambria Math" panose="02040503050406030204" pitchFamily="18" charset="0"/>
                            </a:rPr>
                          </m:ctrlPr>
                        </m:sSubPr>
                        <m:e>
                          <m:r>
                            <a:rPr lang="en-GB" sz="4000" b="1" i="1">
                              <a:latin typeface="Cambria Math" panose="02040503050406030204" pitchFamily="18" charset="0"/>
                            </a:rPr>
                            <m:t>𝐃</m:t>
                          </m:r>
                        </m:e>
                        <m:sub>
                          <m:r>
                            <a:rPr lang="en-GB" sz="4000" b="1" i="1">
                              <a:latin typeface="Cambria Math" panose="02040503050406030204" pitchFamily="18" charset="0"/>
                            </a:rPr>
                            <m:t>𝒓</m:t>
                          </m:r>
                        </m:sub>
                      </m:sSub>
                      <m:sSup>
                        <m:sSupPr>
                          <m:ctrlPr>
                            <a:rPr lang="en-GB" sz="4000" b="1" i="1">
                              <a:latin typeface="Cambria Math" panose="02040503050406030204" pitchFamily="18" charset="0"/>
                            </a:rPr>
                          </m:ctrlPr>
                        </m:sSupPr>
                        <m:e>
                          <m:r>
                            <a:rPr lang="en-GB" sz="4000" b="1" i="1">
                              <a:latin typeface="Cambria Math" panose="02040503050406030204" pitchFamily="18" charset="0"/>
                            </a:rPr>
                            <m:t>𝐏</m:t>
                          </m:r>
                        </m:e>
                        <m:sup>
                          <m:r>
                            <a:rPr lang="en-GB" sz="4000" b="1" i="1">
                              <a:latin typeface="Cambria Math" panose="02040503050406030204" pitchFamily="18" charset="0"/>
                            </a:rPr>
                            <m:t>𝐓</m:t>
                          </m:r>
                          <m:r>
                            <a:rPr lang="en-GB" sz="4000" b="1" i="1" smtClean="0">
                              <a:latin typeface="Cambria Math" panose="02040503050406030204" pitchFamily="18" charset="0"/>
                            </a:rPr>
                            <m:t>      </m:t>
                          </m:r>
                          <m:r>
                            <a:rPr lang="en-GB" sz="4000" b="1">
                              <a:latin typeface="Cambria Math" panose="02040503050406030204" pitchFamily="18" charset="0"/>
                            </a:rPr>
                            <m:t> </m:t>
                          </m:r>
                        </m:sup>
                      </m:sSup>
                      <m:sSub>
                        <m:sSubPr>
                          <m:ctrlPr>
                            <a:rPr lang="en-GB" sz="4000" b="1" i="1">
                              <a:latin typeface="Cambria Math" panose="02040503050406030204" pitchFamily="18" charset="0"/>
                            </a:rPr>
                          </m:ctrlPr>
                        </m:sSubPr>
                        <m:e>
                          <m:r>
                            <a:rPr lang="en-GB" sz="4000" b="1" i="1">
                              <a:latin typeface="Cambria Math" panose="02040503050406030204" pitchFamily="18" charset="0"/>
                            </a:rPr>
                            <m:t>𝛀</m:t>
                          </m:r>
                        </m:e>
                        <m:sub>
                          <m:r>
                            <a:rPr lang="en-GB" sz="4000" b="1" i="1">
                              <a:latin typeface="Cambria Math" panose="02040503050406030204" pitchFamily="18" charset="0"/>
                            </a:rPr>
                            <m:t>𝒄</m:t>
                          </m:r>
                        </m:sub>
                      </m:sSub>
                      <m:r>
                        <a:rPr lang="en-GB" sz="4000" b="1">
                          <a:latin typeface="Cambria Math" panose="02040503050406030204" pitchFamily="18" charset="0"/>
                        </a:rPr>
                        <m:t>=</m:t>
                      </m:r>
                      <m:r>
                        <a:rPr lang="en-GB" sz="4000" b="1" i="1">
                          <a:latin typeface="Cambria Math" panose="02040503050406030204" pitchFamily="18" charset="0"/>
                        </a:rPr>
                        <m:t>𝐏</m:t>
                      </m:r>
                      <m:r>
                        <a:rPr lang="en-GB" sz="4000" b="1">
                          <a:latin typeface="Cambria Math" panose="02040503050406030204" pitchFamily="18" charset="0"/>
                        </a:rPr>
                        <m:t> </m:t>
                      </m:r>
                      <m:sSub>
                        <m:sSubPr>
                          <m:ctrlPr>
                            <a:rPr lang="en-GB" sz="4000" b="1" i="1">
                              <a:latin typeface="Cambria Math" panose="02040503050406030204" pitchFamily="18" charset="0"/>
                            </a:rPr>
                          </m:ctrlPr>
                        </m:sSubPr>
                        <m:e>
                          <m:r>
                            <a:rPr lang="en-GB" sz="4000" b="1" i="1">
                              <a:latin typeface="Cambria Math" panose="02040503050406030204" pitchFamily="18" charset="0"/>
                            </a:rPr>
                            <m:t>𝐃</m:t>
                          </m:r>
                        </m:e>
                        <m:sub>
                          <m:r>
                            <a:rPr lang="en-GB" sz="4000" b="1" i="1" smtClean="0">
                              <a:latin typeface="Cambria Math" panose="02040503050406030204" pitchFamily="18" charset="0"/>
                            </a:rPr>
                            <m:t>𝒄</m:t>
                          </m:r>
                        </m:sub>
                      </m:sSub>
                      <m:sSup>
                        <m:sSupPr>
                          <m:ctrlPr>
                            <a:rPr lang="en-GB" sz="4000" b="1" i="1">
                              <a:latin typeface="Cambria Math" panose="02040503050406030204" pitchFamily="18" charset="0"/>
                            </a:rPr>
                          </m:ctrlPr>
                        </m:sSupPr>
                        <m:e>
                          <m:r>
                            <a:rPr lang="en-GB" sz="4000" b="1" i="1">
                              <a:latin typeface="Cambria Math" panose="02040503050406030204" pitchFamily="18" charset="0"/>
                            </a:rPr>
                            <m:t>𝐏</m:t>
                          </m:r>
                        </m:e>
                        <m:sup>
                          <m:r>
                            <a:rPr lang="en-GB" sz="4000" b="1" i="1">
                              <a:latin typeface="Cambria Math" panose="02040503050406030204" pitchFamily="18" charset="0"/>
                            </a:rPr>
                            <m:t>𝐓</m:t>
                          </m:r>
                          <m:r>
                            <a:rPr lang="en-GB" sz="4000" b="1">
                              <a:latin typeface="Cambria Math" panose="02040503050406030204" pitchFamily="18" charset="0"/>
                            </a:rPr>
                            <m:t> </m:t>
                          </m:r>
                        </m:sup>
                      </m:sSup>
                    </m:oMath>
                  </m:oMathPara>
                </a14:m>
                <a:endParaRPr lang="en-GB" sz="4000" dirty="0"/>
              </a:p>
              <a:p>
                <a:pPr algn="l"/>
                <a:r>
                  <a:rPr lang="en-AU" sz="4000" dirty="0"/>
                  <a:t>So  there are underlying t independent  AR1</a:t>
                </a:r>
                <a14:m>
                  <m:oMath xmlns:m="http://schemas.openxmlformats.org/officeDocument/2006/math">
                    <m:r>
                      <a:rPr lang="en-AU" sz="4000" b="1">
                        <a:latin typeface="Cambria Math" panose="02040503050406030204" pitchFamily="18" charset="0"/>
                      </a:rPr>
                      <m:t>⊗</m:t>
                    </m:r>
                    <m:r>
                      <m:rPr>
                        <m:sty m:val="p"/>
                      </m:rPr>
                      <a:rPr lang="en-AU" sz="4000">
                        <a:latin typeface="Cambria Math" panose="02040503050406030204" pitchFamily="18" charset="0"/>
                      </a:rPr>
                      <m:t>AR</m:t>
                    </m:r>
                    <m:r>
                      <a:rPr lang="en-AU" sz="4000">
                        <a:latin typeface="Cambria Math" panose="02040503050406030204" pitchFamily="18" charset="0"/>
                      </a:rPr>
                      <m:t>1</m:t>
                    </m:r>
                  </m:oMath>
                </a14:m>
                <a:r>
                  <a:rPr lang="en-AU" sz="4000" dirty="0"/>
                  <a:t> processes with autoregressive parameters</a:t>
                </a:r>
                <a:endParaRPr lang="en-GB" sz="4000" dirty="0"/>
              </a:p>
              <a:p>
                <a:pPr algn="l"/>
                <a14:m>
                  <m:oMath xmlns:m="http://schemas.openxmlformats.org/officeDocument/2006/math">
                    <m:sSub>
                      <m:sSubPr>
                        <m:ctrlPr>
                          <a:rPr lang="en-GB" sz="4000" b="1" i="1">
                            <a:latin typeface="Cambria Math" panose="02040503050406030204" pitchFamily="18" charset="0"/>
                          </a:rPr>
                        </m:ctrlPr>
                      </m:sSubPr>
                      <m:e>
                        <m:r>
                          <a:rPr lang="en-AU" sz="4000" b="1" i="1">
                            <a:latin typeface="Cambria Math" panose="02040503050406030204" pitchFamily="18" charset="0"/>
                          </a:rPr>
                          <m:t>𝐃</m:t>
                        </m:r>
                      </m:e>
                      <m:sub>
                        <m:r>
                          <a:rPr lang="en-AU" sz="4000" b="1" i="1">
                            <a:latin typeface="Cambria Math" panose="02040503050406030204" pitchFamily="18" charset="0"/>
                          </a:rPr>
                          <m:t>𝒓𝒊</m:t>
                        </m:r>
                      </m:sub>
                    </m:sSub>
                    <m:r>
                      <a:rPr lang="en-AU" sz="4000" b="1" i="1">
                        <a:latin typeface="Cambria Math" panose="02040503050406030204" pitchFamily="18" charset="0"/>
                      </a:rPr>
                      <m:t> </m:t>
                    </m:r>
                  </m:oMath>
                </a14:m>
                <a:r>
                  <a:rPr lang="en-AU" sz="4000" dirty="0"/>
                  <a:t>and </a:t>
                </a:r>
                <a14:m>
                  <m:oMath xmlns:m="http://schemas.openxmlformats.org/officeDocument/2006/math">
                    <m:sSub>
                      <m:sSubPr>
                        <m:ctrlPr>
                          <a:rPr lang="en-GB" sz="4000" b="1" i="1">
                            <a:latin typeface="Cambria Math" panose="02040503050406030204" pitchFamily="18" charset="0"/>
                          </a:rPr>
                        </m:ctrlPr>
                      </m:sSubPr>
                      <m:e>
                        <m:r>
                          <a:rPr lang="en-AU" sz="4000" b="1" i="1">
                            <a:latin typeface="Cambria Math" panose="02040503050406030204" pitchFamily="18" charset="0"/>
                          </a:rPr>
                          <m:t>𝐃</m:t>
                        </m:r>
                      </m:e>
                      <m:sub>
                        <m:r>
                          <a:rPr lang="en-GB" sz="4000" b="1" i="1" smtClean="0">
                            <a:latin typeface="Cambria Math" panose="02040503050406030204" pitchFamily="18" charset="0"/>
                          </a:rPr>
                          <m:t>𝒄</m:t>
                        </m:r>
                        <m:r>
                          <a:rPr lang="en-AU" sz="4000" b="1" i="1">
                            <a:latin typeface="Cambria Math" panose="02040503050406030204" pitchFamily="18" charset="0"/>
                          </a:rPr>
                          <m:t>𝒊</m:t>
                        </m:r>
                      </m:sub>
                    </m:sSub>
                  </m:oMath>
                </a14:m>
                <a:r>
                  <a:rPr lang="en-AU" sz="4000" i="1" dirty="0"/>
                  <a:t>   (</a:t>
                </a:r>
                <a:r>
                  <a:rPr lang="en-GB" sz="4000" dirty="0"/>
                  <a:t>i=1,…,t)</a:t>
                </a:r>
              </a:p>
              <a:p>
                <a:pPr algn="l"/>
                <a:r>
                  <a:rPr lang="en-GB" sz="4000" dirty="0"/>
                  <a:t>Relatively easy to fit</a:t>
                </a:r>
              </a:p>
              <a:p>
                <a:endParaRPr lang="en-GB"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56461" y="712923"/>
                <a:ext cx="11375756" cy="5935850"/>
              </a:xfrm>
              <a:blipFill>
                <a:blip r:embed="rId2"/>
                <a:stretch>
                  <a:fillRect l="-1660" t="-3183"/>
                </a:stretch>
              </a:blipFill>
            </p:spPr>
            <p:txBody>
              <a:bodyPr/>
              <a:lstStyle/>
              <a:p>
                <a:r>
                  <a:rPr lang="en-GB">
                    <a:noFill/>
                  </a:rPr>
                  <a:t> </a:t>
                </a:r>
              </a:p>
            </p:txBody>
          </p:sp>
        </mc:Fallback>
      </mc:AlternateContent>
    </p:spTree>
    <p:extLst>
      <p:ext uri="{BB962C8B-B14F-4D97-AF65-F5344CB8AC3E}">
        <p14:creationId xmlns:p14="http://schemas.microsoft.com/office/powerpoint/2010/main" val="3454005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461" y="356461"/>
            <a:ext cx="11375756" cy="2092272"/>
          </a:xfrm>
        </p:spPr>
        <p:txBody>
          <a:bodyPr>
            <a:normAutofit fontScale="90000"/>
          </a:bodyPr>
          <a:lstStyle/>
          <a:p>
            <a:pPr algn="l"/>
            <a:r>
              <a:rPr lang="en-AU" sz="4000" dirty="0">
                <a:solidFill>
                  <a:srgbClr val="00B0F0"/>
                </a:solidFill>
                <a:latin typeface="Calibri" panose="020F0502020204030204" pitchFamily="34" charset="0"/>
              </a:rPr>
              <a:t>Gilmour, Thompson, &amp; Cullis. (1995). Average Information REML, an efficient algorithm for variance parameter estimation in linear mixed models.</a:t>
            </a:r>
            <a:br>
              <a:rPr lang="en-GB" sz="4000" dirty="0">
                <a:solidFill>
                  <a:srgbClr val="00B0F0"/>
                </a:solidFill>
                <a:latin typeface="Calibri" panose="020F0502020204030204" pitchFamily="34" charset="0"/>
              </a:rPr>
            </a:br>
            <a:endParaRPr lang="en-GB" sz="4000" dirty="0">
              <a:solidFill>
                <a:srgbClr val="00B0F0"/>
              </a:solidFill>
              <a:latin typeface="Calibri" panose="020F0502020204030204" pitchFamily="34" charset="0"/>
            </a:endParaRPr>
          </a:p>
        </p:txBody>
      </p:sp>
      <p:sp>
        <p:nvSpPr>
          <p:cNvPr id="3" name="Subtitle 2"/>
          <p:cNvSpPr>
            <a:spLocks noGrp="1"/>
          </p:cNvSpPr>
          <p:nvPr>
            <p:ph type="subTitle" idx="1"/>
          </p:nvPr>
        </p:nvSpPr>
        <p:spPr>
          <a:xfrm>
            <a:off x="356461" y="2138765"/>
            <a:ext cx="11375756" cy="4510007"/>
          </a:xfrm>
        </p:spPr>
        <p:txBody>
          <a:bodyPr>
            <a:normAutofit fontScale="85000" lnSpcReduction="20000"/>
          </a:bodyPr>
          <a:lstStyle/>
          <a:p>
            <a:pPr algn="l"/>
            <a:r>
              <a:rPr lang="en-AU" sz="4000" dirty="0"/>
              <a:t>Initial discussions with Arthur and  Brian</a:t>
            </a:r>
            <a:endParaRPr lang="en-GB" sz="4000" dirty="0"/>
          </a:p>
          <a:p>
            <a:pPr algn="l"/>
            <a:r>
              <a:rPr lang="en-AU" sz="4000" dirty="0">
                <a:solidFill>
                  <a:srgbClr val="00B0F0"/>
                </a:solidFill>
              </a:rPr>
              <a:t>Johnson, &amp; Thompson,  (1995). Restricted maximum likelihood estimation of variance components for</a:t>
            </a:r>
            <a:r>
              <a:rPr lang="en-GB" sz="4000" dirty="0">
                <a:solidFill>
                  <a:srgbClr val="00B0F0"/>
                </a:solidFill>
              </a:rPr>
              <a:t> </a:t>
            </a:r>
            <a:r>
              <a:rPr lang="en-AU" sz="4000" dirty="0">
                <a:solidFill>
                  <a:srgbClr val="00B0F0"/>
                </a:solidFill>
              </a:rPr>
              <a:t> univariate animal models using sparse matrix techniques and a quasi-Newton procedure. </a:t>
            </a:r>
            <a:endParaRPr lang="en-GB" sz="4000" dirty="0">
              <a:solidFill>
                <a:srgbClr val="00B0F0"/>
              </a:solidFill>
            </a:endParaRPr>
          </a:p>
          <a:p>
            <a:pPr algn="l"/>
            <a:r>
              <a:rPr lang="en-AU" sz="4000" dirty="0"/>
              <a:t>Discussion at Biometrics conference at Hamilton  !!!</a:t>
            </a:r>
            <a:endParaRPr lang="en-GB" sz="4000" dirty="0"/>
          </a:p>
          <a:p>
            <a:pPr algn="l"/>
            <a:r>
              <a:rPr lang="en-AU" sz="4000" dirty="0">
                <a:solidFill>
                  <a:srgbClr val="00B0F0"/>
                </a:solidFill>
              </a:rPr>
              <a:t>Jensen, Mantysaari,  Madsen, and Thompson. (1997). Residual maximum likelihood estimation of (Co) variance components in multivariate mixed linear models using average information. </a:t>
            </a:r>
            <a:endParaRPr lang="en-GB" sz="4000" dirty="0">
              <a:solidFill>
                <a:srgbClr val="00B0F0"/>
              </a:solidFill>
            </a:endParaRPr>
          </a:p>
          <a:p>
            <a:pPr algn="l"/>
            <a:r>
              <a:rPr lang="en-GB" sz="4000" dirty="0"/>
              <a:t>Multivariate case- relationship between EM and AI</a:t>
            </a:r>
          </a:p>
          <a:p>
            <a:endParaRPr lang="en-GB" dirty="0"/>
          </a:p>
        </p:txBody>
      </p:sp>
    </p:spTree>
    <p:extLst>
      <p:ext uri="{BB962C8B-B14F-4D97-AF65-F5344CB8AC3E}">
        <p14:creationId xmlns:p14="http://schemas.microsoft.com/office/powerpoint/2010/main" val="555591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41" y="232476"/>
            <a:ext cx="11530739" cy="2045776"/>
          </a:xfrm>
        </p:spPr>
        <p:txBody>
          <a:bodyPr>
            <a:normAutofit fontScale="90000"/>
          </a:bodyPr>
          <a:lstStyle/>
          <a:p>
            <a:pPr marL="571500" indent="-571500" algn="l">
              <a:buFont typeface="Arial" panose="020B0604020202020204" pitchFamily="34" charset="0"/>
              <a:buChar char="•"/>
            </a:pPr>
            <a:r>
              <a:rPr lang="en-GB" sz="4000" dirty="0">
                <a:solidFill>
                  <a:srgbClr val="00B0F0"/>
                </a:solidFill>
              </a:rPr>
              <a:t>Henderson, </a:t>
            </a:r>
            <a:r>
              <a:rPr lang="en-GB" sz="4000" dirty="0" err="1">
                <a:solidFill>
                  <a:srgbClr val="00B0F0"/>
                </a:solidFill>
              </a:rPr>
              <a:t>Kempthorne</a:t>
            </a:r>
            <a:r>
              <a:rPr lang="en-GB" sz="4000" dirty="0">
                <a:solidFill>
                  <a:srgbClr val="00B0F0"/>
                </a:solidFill>
              </a:rPr>
              <a:t>, Searle,  and Von </a:t>
            </a:r>
            <a:r>
              <a:rPr lang="en-GB" sz="4000" dirty="0" err="1">
                <a:solidFill>
                  <a:srgbClr val="00B0F0"/>
                </a:solidFill>
              </a:rPr>
              <a:t>Krosigk</a:t>
            </a:r>
            <a:r>
              <a:rPr lang="en-GB" sz="4000" dirty="0">
                <a:solidFill>
                  <a:srgbClr val="00B0F0"/>
                </a:solidFill>
              </a:rPr>
              <a:t> (1959).The estimation of genetic and environmental trends from records subject to</a:t>
            </a:r>
            <a:r>
              <a:rPr lang="en-GB" sz="4000" b="1" dirty="0">
                <a:solidFill>
                  <a:srgbClr val="00B0F0"/>
                </a:solidFill>
              </a:rPr>
              <a:t> </a:t>
            </a:r>
            <a:r>
              <a:rPr lang="en-GB" sz="4000" dirty="0">
                <a:solidFill>
                  <a:srgbClr val="00B0F0"/>
                </a:solidFill>
              </a:rPr>
              <a:t>culling.</a:t>
            </a:r>
            <a:br>
              <a:rPr lang="en-GB" sz="4000" dirty="0">
                <a:solidFill>
                  <a:srgbClr val="00B0F0"/>
                </a:solidFill>
              </a:rPr>
            </a:br>
            <a:endParaRPr lang="en-GB" sz="4000" dirty="0">
              <a:solidFill>
                <a:srgbClr val="00B0F0"/>
              </a:solidFill>
            </a:endParaRPr>
          </a:p>
        </p:txBody>
      </p:sp>
      <p:sp>
        <p:nvSpPr>
          <p:cNvPr id="3" name="Subtitle 2"/>
          <p:cNvSpPr>
            <a:spLocks noGrp="1"/>
          </p:cNvSpPr>
          <p:nvPr>
            <p:ph type="subTitle" idx="1"/>
          </p:nvPr>
        </p:nvSpPr>
        <p:spPr>
          <a:xfrm>
            <a:off x="542441" y="1751308"/>
            <a:ext cx="11530739" cy="4974956"/>
          </a:xfrm>
        </p:spPr>
        <p:txBody>
          <a:bodyPr>
            <a:normAutofit fontScale="92500" lnSpcReduction="20000"/>
          </a:bodyPr>
          <a:lstStyle/>
          <a:p>
            <a:pPr algn="l"/>
            <a:r>
              <a:rPr lang="en-GB" sz="4000" dirty="0"/>
              <a:t>Dairy cattle records on cows in closed herd with culling on milk yield, fixed effects of year and cows. Lead to biased environmental  trend.</a:t>
            </a:r>
          </a:p>
          <a:p>
            <a:pPr algn="l"/>
            <a:r>
              <a:rPr lang="en-GB" sz="4000" dirty="0"/>
              <a:t>Henderson suggested random cows and mixed models</a:t>
            </a:r>
          </a:p>
          <a:p>
            <a:pPr algn="l"/>
            <a:r>
              <a:rPr lang="en-GB" sz="4000" dirty="0" err="1"/>
              <a:t>Kempthorne</a:t>
            </a:r>
            <a:r>
              <a:rPr lang="en-GB" sz="4000" dirty="0"/>
              <a:t> suggested sequential approach likelihood of first lactation record., likelihood of second lactation  record given first lactation record etc.</a:t>
            </a:r>
          </a:p>
          <a:p>
            <a:pPr algn="l"/>
            <a:r>
              <a:rPr lang="en-GB" sz="4000" dirty="0"/>
              <a:t>Searle showed the methods were equivalent.</a:t>
            </a:r>
          </a:p>
          <a:p>
            <a:pPr algn="l"/>
            <a:r>
              <a:rPr lang="en-GB" sz="4000" dirty="0"/>
              <a:t>Von </a:t>
            </a:r>
            <a:r>
              <a:rPr lang="en-GB" sz="4000" dirty="0" err="1"/>
              <a:t>Krosigk</a:t>
            </a:r>
            <a:r>
              <a:rPr lang="en-GB" sz="4000" dirty="0"/>
              <a:t> did the calculations?</a:t>
            </a:r>
          </a:p>
          <a:p>
            <a:pPr algn="l"/>
            <a:r>
              <a:rPr lang="en-GB" sz="4000" dirty="0"/>
              <a:t>Good to have paper from three eminent statisticians.</a:t>
            </a:r>
          </a:p>
          <a:p>
            <a:endParaRPr lang="en-GB" dirty="0">
              <a:solidFill>
                <a:srgbClr val="00B0F0"/>
              </a:solidFill>
            </a:endParaRPr>
          </a:p>
        </p:txBody>
      </p:sp>
    </p:spTree>
    <p:extLst>
      <p:ext uri="{BB962C8B-B14F-4D97-AF65-F5344CB8AC3E}">
        <p14:creationId xmlns:p14="http://schemas.microsoft.com/office/powerpoint/2010/main" val="964694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32476"/>
            <a:ext cx="11361980" cy="2191409"/>
          </a:xfrm>
        </p:spPr>
        <p:txBody>
          <a:bodyPr>
            <a:noAutofit/>
          </a:bodyPr>
          <a:lstStyle/>
          <a:p>
            <a:pPr marL="571500" indent="-571500" algn="l">
              <a:buFont typeface="Arial" panose="020B0604020202020204" pitchFamily="34" charset="0"/>
              <a:buChar char="•"/>
            </a:pPr>
            <a:r>
              <a:rPr lang="en-AU" sz="4000" dirty="0"/>
              <a:t>Thompson, R. (1973)</a:t>
            </a:r>
            <a:br>
              <a:rPr lang="en-GB" sz="4000" dirty="0"/>
            </a:br>
            <a:r>
              <a:rPr lang="en-AU" sz="4000" dirty="0"/>
              <a:t>Estimation of multivariate parent -offspring  regression</a:t>
            </a:r>
            <a:br>
              <a:rPr lang="en-GB" sz="4000" dirty="0"/>
            </a:br>
            <a:endParaRPr lang="en-GB" sz="4000" dirty="0">
              <a:latin typeface="+mn-lt"/>
            </a:endParaRP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711200" y="1886856"/>
                <a:ext cx="11361980" cy="4839409"/>
              </a:xfrm>
            </p:spPr>
            <p:txBody>
              <a:bodyPr>
                <a:normAutofit fontScale="77500" lnSpcReduction="20000"/>
              </a:bodyPr>
              <a:lstStyle/>
              <a:p>
                <a:pPr algn="l"/>
                <a:r>
                  <a:rPr lang="en-AU" sz="4000" dirty="0"/>
                  <a:t>2   p</a:t>
                </a:r>
                <a14:m>
                  <m:oMath xmlns:m="http://schemas.openxmlformats.org/officeDocument/2006/math">
                    <m:r>
                      <a:rPr lang="en-AU" sz="4000" b="1">
                        <a:latin typeface="Cambria Math" panose="02040503050406030204" pitchFamily="18" charset="0"/>
                      </a:rPr>
                      <m:t>×</m:t>
                    </m:r>
                  </m:oMath>
                </a14:m>
                <a:r>
                  <a:rPr lang="en-AU" sz="4000" dirty="0"/>
                  <a:t>p matrices </a:t>
                </a:r>
                <a14:m>
                  <m:oMath xmlns:m="http://schemas.openxmlformats.org/officeDocument/2006/math">
                    <m:r>
                      <a:rPr lang="en-AU" sz="4000" b="1" i="1">
                        <a:latin typeface="Cambria Math" panose="02040503050406030204" pitchFamily="18" charset="0"/>
                      </a:rPr>
                      <m:t>𝐆</m:t>
                    </m:r>
                  </m:oMath>
                </a14:m>
                <a:r>
                  <a:rPr lang="en-AU" sz="4000" dirty="0"/>
                  <a:t>   and  </a:t>
                </a:r>
                <a:r>
                  <a:rPr lang="en-AU" sz="4000" b="1" dirty="0"/>
                  <a:t>R </a:t>
                </a:r>
                <a:r>
                  <a:rPr lang="en-AU" sz="4000" dirty="0"/>
                  <a:t>with parameters</a:t>
                </a:r>
                <a:r>
                  <a:rPr lang="en-AU" sz="4000" b="1" dirty="0"/>
                  <a:t> </a:t>
                </a:r>
                <a14:m>
                  <m:oMath xmlns:m="http://schemas.openxmlformats.org/officeDocument/2006/math">
                    <m:sSub>
                      <m:sSubPr>
                        <m:ctrlPr>
                          <a:rPr lang="en-GB" sz="4000" b="1" i="1">
                            <a:latin typeface="Cambria Math" panose="02040503050406030204" pitchFamily="18" charset="0"/>
                          </a:rPr>
                        </m:ctrlPr>
                      </m:sSubPr>
                      <m:e>
                        <m:r>
                          <a:rPr lang="en-AU" sz="4000" b="1" i="1">
                            <a:latin typeface="Cambria Math" panose="02040503050406030204" pitchFamily="18" charset="0"/>
                          </a:rPr>
                          <m:t>𝝈</m:t>
                        </m:r>
                      </m:e>
                      <m:sub>
                        <m:r>
                          <a:rPr lang="en-AU" sz="4000" b="1" i="1">
                            <a:latin typeface="Cambria Math" panose="02040503050406030204" pitchFamily="18" charset="0"/>
                          </a:rPr>
                          <m:t>𝒈</m:t>
                        </m:r>
                      </m:sub>
                    </m:sSub>
                  </m:oMath>
                </a14:m>
                <a:r>
                  <a:rPr lang="en-AU" sz="4000" b="1" dirty="0"/>
                  <a:t> and</a:t>
                </a:r>
                <a14:m>
                  <m:oMath xmlns:m="http://schemas.openxmlformats.org/officeDocument/2006/math">
                    <m:r>
                      <a:rPr lang="en-GB" sz="4000" b="1" i="0" smtClean="0">
                        <a:latin typeface="Cambria Math" panose="02040503050406030204" pitchFamily="18" charset="0"/>
                      </a:rPr>
                      <m:t>  </m:t>
                    </m:r>
                    <m:sSub>
                      <m:sSubPr>
                        <m:ctrlPr>
                          <a:rPr lang="en-GB" sz="4000" b="1" i="1">
                            <a:latin typeface="Cambria Math" panose="02040503050406030204" pitchFamily="18" charset="0"/>
                          </a:rPr>
                        </m:ctrlPr>
                      </m:sSubPr>
                      <m:e>
                        <m:r>
                          <a:rPr lang="en-AU" sz="4000" b="1" i="1">
                            <a:latin typeface="Cambria Math" panose="02040503050406030204" pitchFamily="18" charset="0"/>
                          </a:rPr>
                          <m:t>𝝈</m:t>
                        </m:r>
                      </m:e>
                      <m:sub>
                        <m:r>
                          <a:rPr lang="en-GB" sz="4000" b="1" i="1" smtClean="0">
                            <a:latin typeface="Cambria Math" panose="02040503050406030204" pitchFamily="18" charset="0"/>
                          </a:rPr>
                          <m:t>𝒆</m:t>
                        </m:r>
                      </m:sub>
                    </m:sSub>
                  </m:oMath>
                </a14:m>
                <a:endParaRPr lang="en-GB" sz="4000" dirty="0"/>
              </a:p>
              <a:p>
                <a:pPr algn="l"/>
                <a14:m>
                  <m:oMathPara xmlns:m="http://schemas.openxmlformats.org/officeDocument/2006/math">
                    <m:oMathParaPr>
                      <m:jc m:val="centerGroup"/>
                    </m:oMathParaPr>
                    <m:oMath xmlns:m="http://schemas.openxmlformats.org/officeDocument/2006/math">
                      <m:r>
                        <a:rPr lang="en-AU" sz="4000" b="1" i="1">
                          <a:latin typeface="Cambria Math" panose="02040503050406030204" pitchFamily="18" charset="0"/>
                        </a:rPr>
                        <m:t>𝐈𝐧𝐟</m:t>
                      </m:r>
                      <m:r>
                        <a:rPr lang="en-AU" sz="4000" b="1">
                          <a:latin typeface="Cambria Math" panose="02040503050406030204" pitchFamily="18" charset="0"/>
                        </a:rPr>
                        <m:t>=</m:t>
                      </m:r>
                      <m:d>
                        <m:dPr>
                          <m:begChr m:val="["/>
                          <m:endChr m:val="]"/>
                          <m:ctrlPr>
                            <a:rPr lang="en-GB" sz="4000" b="1" i="1">
                              <a:latin typeface="Cambria Math" panose="02040503050406030204" pitchFamily="18" charset="0"/>
                            </a:rPr>
                          </m:ctrlPr>
                        </m:dPr>
                        <m:e>
                          <m:m>
                            <m:mPr>
                              <m:mcs>
                                <m:mc>
                                  <m:mcPr>
                                    <m:count m:val="2"/>
                                    <m:mcJc m:val="center"/>
                                  </m:mcPr>
                                </m:mc>
                              </m:mcs>
                              <m:ctrlPr>
                                <a:rPr lang="en-GB" sz="4000" b="1" i="1">
                                  <a:latin typeface="Cambria Math" panose="02040503050406030204" pitchFamily="18" charset="0"/>
                                </a:rPr>
                              </m:ctrlPr>
                            </m:mPr>
                            <m:mr>
                              <m:e>
                                <m:sSub>
                                  <m:sSubPr>
                                    <m:ctrlPr>
                                      <a:rPr lang="en-GB" sz="4000" b="1" i="1">
                                        <a:latin typeface="Cambria Math" panose="02040503050406030204" pitchFamily="18" charset="0"/>
                                      </a:rPr>
                                    </m:ctrlPr>
                                  </m:sSubPr>
                                  <m:e>
                                    <m:r>
                                      <a:rPr lang="en-GB" sz="4000" b="1" i="1" smtClean="0">
                                        <a:latin typeface="Cambria Math" panose="02040503050406030204" pitchFamily="18" charset="0"/>
                                      </a:rPr>
                                      <m:t> </m:t>
                                    </m:r>
                                    <m:r>
                                      <a:rPr lang="en-AU" sz="4000" b="1" i="1">
                                        <a:latin typeface="Cambria Math" panose="02040503050406030204" pitchFamily="18" charset="0"/>
                                      </a:rPr>
                                      <m:t>𝐈𝐧𝐟</m:t>
                                    </m:r>
                                  </m:e>
                                  <m:sub>
                                    <m:r>
                                      <a:rPr lang="en-AU" sz="4000" b="1" i="1">
                                        <a:latin typeface="Cambria Math" panose="02040503050406030204" pitchFamily="18" charset="0"/>
                                      </a:rPr>
                                      <m:t>𝒈𝒈</m:t>
                                    </m:r>
                                  </m:sub>
                                </m:sSub>
                                <m:r>
                                  <a:rPr lang="en-AU" sz="4000" b="1">
                                    <a:latin typeface="Cambria Math" panose="02040503050406030204" pitchFamily="18" charset="0"/>
                                  </a:rPr>
                                  <m:t> </m:t>
                                </m:r>
                              </m:e>
                              <m:e>
                                <m:sSub>
                                  <m:sSubPr>
                                    <m:ctrlPr>
                                      <a:rPr lang="en-GB" sz="4000" b="1" i="1">
                                        <a:latin typeface="Cambria Math" panose="02040503050406030204" pitchFamily="18" charset="0"/>
                                      </a:rPr>
                                    </m:ctrlPr>
                                  </m:sSubPr>
                                  <m:e>
                                    <m:r>
                                      <a:rPr lang="en-AU" sz="4000" b="1" i="1">
                                        <a:latin typeface="Cambria Math" panose="02040503050406030204" pitchFamily="18" charset="0"/>
                                      </a:rPr>
                                      <m:t>𝐈𝐧𝐟</m:t>
                                    </m:r>
                                  </m:e>
                                  <m:sub>
                                    <m:r>
                                      <a:rPr lang="en-AU" sz="4000" b="1" i="1">
                                        <a:latin typeface="Cambria Math" panose="02040503050406030204" pitchFamily="18" charset="0"/>
                                      </a:rPr>
                                      <m:t>𝒈𝒓</m:t>
                                    </m:r>
                                  </m:sub>
                                </m:sSub>
                              </m:e>
                            </m:mr>
                            <m:mr>
                              <m:e>
                                <m:sSub>
                                  <m:sSubPr>
                                    <m:ctrlPr>
                                      <a:rPr lang="en-GB" sz="4000" b="1" i="1" smtClean="0">
                                        <a:latin typeface="Cambria Math" panose="02040503050406030204" pitchFamily="18" charset="0"/>
                                      </a:rPr>
                                    </m:ctrlPr>
                                  </m:sSubPr>
                                  <m:e>
                                    <m:r>
                                      <a:rPr lang="en-AU" sz="4000" b="1" i="1">
                                        <a:latin typeface="Cambria Math" panose="02040503050406030204" pitchFamily="18" charset="0"/>
                                      </a:rPr>
                                      <m:t>𝐈𝐧𝐟</m:t>
                                    </m:r>
                                  </m:e>
                                  <m:sub>
                                    <m:r>
                                      <a:rPr lang="en-AU" sz="4000" b="1" i="1">
                                        <a:latin typeface="Cambria Math" panose="02040503050406030204" pitchFamily="18" charset="0"/>
                                      </a:rPr>
                                      <m:t>𝒓𝒈</m:t>
                                    </m:r>
                                  </m:sub>
                                </m:sSub>
                              </m:e>
                              <m:e>
                                <m:sSub>
                                  <m:sSubPr>
                                    <m:ctrlPr>
                                      <a:rPr lang="en-GB" sz="4000" b="1" i="1">
                                        <a:latin typeface="Cambria Math" panose="02040503050406030204" pitchFamily="18" charset="0"/>
                                      </a:rPr>
                                    </m:ctrlPr>
                                  </m:sSubPr>
                                  <m:e>
                                    <m:r>
                                      <a:rPr lang="en-AU" sz="4000" b="1" i="1">
                                        <a:latin typeface="Cambria Math" panose="02040503050406030204" pitchFamily="18" charset="0"/>
                                      </a:rPr>
                                      <m:t>𝐈𝐧𝐟</m:t>
                                    </m:r>
                                  </m:e>
                                  <m:sub>
                                    <m:r>
                                      <a:rPr lang="en-AU" sz="4000" b="1" i="1">
                                        <a:latin typeface="Cambria Math" panose="02040503050406030204" pitchFamily="18" charset="0"/>
                                      </a:rPr>
                                      <m:t>𝒓𝒓</m:t>
                                    </m:r>
                                  </m:sub>
                                </m:sSub>
                              </m:e>
                            </m:mr>
                          </m:m>
                        </m:e>
                      </m:d>
                    </m:oMath>
                  </m:oMathPara>
                </a14:m>
                <a:endParaRPr lang="en-GB" sz="4000" dirty="0"/>
              </a:p>
              <a:p>
                <a:pPr algn="l"/>
                <a:r>
                  <a:rPr lang="en-GB" sz="4000" b="1" dirty="0"/>
                  <a:t>        </a:t>
                </a:r>
                <a14:m>
                  <m:oMath xmlns:m="http://schemas.openxmlformats.org/officeDocument/2006/math">
                    <m:sSub>
                      <m:sSubPr>
                        <m:ctrlPr>
                          <a:rPr lang="en-GB" sz="4000" b="1" i="1">
                            <a:latin typeface="Cambria Math" panose="02040503050406030204" pitchFamily="18" charset="0"/>
                          </a:rPr>
                        </m:ctrlPr>
                      </m:sSubPr>
                      <m:e>
                        <m:r>
                          <a:rPr lang="en-AU" sz="4000" b="1" i="1">
                            <a:latin typeface="Cambria Math" panose="02040503050406030204" pitchFamily="18" charset="0"/>
                          </a:rPr>
                          <m:t>𝐈𝐧𝐟</m:t>
                        </m:r>
                      </m:e>
                      <m:sub>
                        <m:r>
                          <a:rPr lang="en-AU" sz="4000" b="1" i="1">
                            <a:latin typeface="Cambria Math" panose="02040503050406030204" pitchFamily="18" charset="0"/>
                          </a:rPr>
                          <m:t>𝒈𝒈</m:t>
                        </m:r>
                      </m:sub>
                    </m:sSub>
                    <m:r>
                      <a:rPr lang="en-AU" sz="4000" b="1" i="1">
                        <a:latin typeface="Cambria Math" panose="02040503050406030204" pitchFamily="18" charset="0"/>
                      </a:rPr>
                      <m:t>, </m:t>
                    </m:r>
                    <m:sSub>
                      <m:sSubPr>
                        <m:ctrlPr>
                          <a:rPr lang="en-GB" sz="4000" b="1" i="1">
                            <a:latin typeface="Cambria Math" panose="02040503050406030204" pitchFamily="18" charset="0"/>
                          </a:rPr>
                        </m:ctrlPr>
                      </m:sSubPr>
                      <m:e>
                        <m:r>
                          <a:rPr lang="en-AU" sz="4000" b="1" i="1">
                            <a:latin typeface="Cambria Math" panose="02040503050406030204" pitchFamily="18" charset="0"/>
                          </a:rPr>
                          <m:t>𝐈𝐧𝐟</m:t>
                        </m:r>
                      </m:e>
                      <m:sub>
                        <m:r>
                          <a:rPr lang="en-AU" sz="4000" b="1" i="1">
                            <a:latin typeface="Cambria Math" panose="02040503050406030204" pitchFamily="18" charset="0"/>
                          </a:rPr>
                          <m:t>𝒓𝒈</m:t>
                        </m:r>
                      </m:sub>
                    </m:sSub>
                    <m:r>
                      <a:rPr lang="en-AU" sz="4000" b="1" i="1">
                        <a:latin typeface="Cambria Math" panose="02040503050406030204" pitchFamily="18" charset="0"/>
                      </a:rPr>
                      <m:t>,</m:t>
                    </m:r>
                    <m:sSub>
                      <m:sSubPr>
                        <m:ctrlPr>
                          <a:rPr lang="en-GB" sz="4000" b="1" i="1">
                            <a:latin typeface="Cambria Math" panose="02040503050406030204" pitchFamily="18" charset="0"/>
                          </a:rPr>
                        </m:ctrlPr>
                      </m:sSubPr>
                      <m:e>
                        <m:r>
                          <a:rPr lang="en-AU" sz="4000" b="1" i="1">
                            <a:latin typeface="Cambria Math" panose="02040503050406030204" pitchFamily="18" charset="0"/>
                          </a:rPr>
                          <m:t>𝐈𝐧𝐟</m:t>
                        </m:r>
                      </m:e>
                      <m:sub>
                        <m:r>
                          <a:rPr lang="en-AU" sz="4000" b="1" i="1">
                            <a:latin typeface="Cambria Math" panose="02040503050406030204" pitchFamily="18" charset="0"/>
                          </a:rPr>
                          <m:t>𝒓𝒓</m:t>
                        </m:r>
                      </m:sub>
                    </m:sSub>
                    <m:r>
                      <a:rPr lang="en-AU" sz="4000" b="1" i="1">
                        <a:latin typeface="Cambria Math" panose="02040503050406030204" pitchFamily="18" charset="0"/>
                      </a:rPr>
                      <m:t> </m:t>
                    </m:r>
                    <m:r>
                      <a:rPr lang="en-AU" sz="4000" i="1">
                        <a:latin typeface="Cambria Math" panose="02040503050406030204" pitchFamily="18" charset="0"/>
                      </a:rPr>
                      <m:t> </m:t>
                    </m:r>
                  </m:oMath>
                </a14:m>
                <a:r>
                  <a:rPr lang="en-AU" sz="4000" dirty="0"/>
                  <a:t>all   symmetric but in inverse </a:t>
                </a:r>
                <a14:m>
                  <m:oMath xmlns:m="http://schemas.openxmlformats.org/officeDocument/2006/math">
                    <m:r>
                      <a:rPr lang="en-AU" sz="4000" b="1" i="1">
                        <a:latin typeface="Cambria Math" panose="02040503050406030204" pitchFamily="18" charset="0"/>
                      </a:rPr>
                      <m:t>𝐕𝐚𝐫</m:t>
                    </m:r>
                  </m:oMath>
                </a14:m>
                <a:endParaRPr lang="en-GB" sz="4000" dirty="0"/>
              </a:p>
              <a:p>
                <a:pPr algn="l"/>
                <a:r>
                  <a:rPr lang="en-AU" sz="4000" dirty="0"/>
                  <a:t>  the off-diagonal   </a:t>
                </a:r>
                <a14:m>
                  <m:oMath xmlns:m="http://schemas.openxmlformats.org/officeDocument/2006/math">
                    <m:sSub>
                      <m:sSubPr>
                        <m:ctrlPr>
                          <a:rPr lang="en-GB" sz="4000" b="1" i="1">
                            <a:latin typeface="Cambria Math" panose="02040503050406030204" pitchFamily="18" charset="0"/>
                          </a:rPr>
                        </m:ctrlPr>
                      </m:sSubPr>
                      <m:e>
                        <m:r>
                          <a:rPr lang="en-AU" sz="4000" b="1" i="1">
                            <a:latin typeface="Cambria Math" panose="02040503050406030204" pitchFamily="18" charset="0"/>
                          </a:rPr>
                          <m:t>𝐕𝐚𝐫</m:t>
                        </m:r>
                      </m:e>
                      <m:sub>
                        <m:r>
                          <a:rPr lang="en-AU" sz="4000" b="1" i="1">
                            <a:latin typeface="Cambria Math" panose="02040503050406030204" pitchFamily="18" charset="0"/>
                          </a:rPr>
                          <m:t>𝒓𝒈</m:t>
                        </m:r>
                      </m:sub>
                    </m:sSub>
                  </m:oMath>
                </a14:m>
                <a:r>
                  <a:rPr lang="en-AU" sz="4000" dirty="0"/>
                  <a:t> term was not .</a:t>
                </a:r>
                <a:endParaRPr lang="en-GB" sz="4000" dirty="0"/>
              </a:p>
              <a:p>
                <a:pPr algn="l"/>
                <a:r>
                  <a:rPr lang="en-AU" sz="4000" dirty="0"/>
                  <a:t>Corresponding result for both observed and expected information,</a:t>
                </a:r>
                <a:endParaRPr lang="en-GB" sz="4000" dirty="0"/>
              </a:p>
              <a:p>
                <a:pPr algn="l"/>
                <a:r>
                  <a:rPr lang="en-AU" sz="4000" dirty="0"/>
                  <a:t>I gained a little understanding of components of information.</a:t>
                </a:r>
                <a:endParaRPr lang="en-GB" sz="4000" dirty="0"/>
              </a:p>
              <a:p>
                <a:pPr algn="l"/>
                <a:r>
                  <a:rPr lang="en-AU" sz="4000" dirty="0"/>
                  <a:t> So when Arthur discussed estimation in variety trials and David in cattle genetic evaluation  I suggested using average information as it was</a:t>
                </a:r>
                <a:r>
                  <a:rPr lang="en-GB" sz="4000" dirty="0"/>
                  <a:t> </a:t>
                </a:r>
                <a:r>
                  <a:rPr lang="en-AU" sz="4000" dirty="0"/>
                  <a:t>much easy to calculate.</a:t>
                </a:r>
                <a:endParaRPr lang="en-GB" sz="4000" dirty="0"/>
              </a:p>
              <a:p>
                <a:endParaRPr lang="en-GB"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711200" y="1886856"/>
                <a:ext cx="11361980" cy="4839409"/>
              </a:xfrm>
              <a:blipFill>
                <a:blip r:embed="rId2"/>
                <a:stretch>
                  <a:fillRect l="-1341" t="-4035"/>
                </a:stretch>
              </a:blipFill>
            </p:spPr>
            <p:txBody>
              <a:bodyPr/>
              <a:lstStyle/>
              <a:p>
                <a:r>
                  <a:rPr lang="en-GB">
                    <a:noFill/>
                  </a:rPr>
                  <a:t> </a:t>
                </a:r>
              </a:p>
            </p:txBody>
          </p:sp>
        </mc:Fallback>
      </mc:AlternateContent>
    </p:spTree>
    <p:extLst>
      <p:ext uri="{BB962C8B-B14F-4D97-AF65-F5344CB8AC3E}">
        <p14:creationId xmlns:p14="http://schemas.microsoft.com/office/powerpoint/2010/main" val="485404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40632"/>
            <a:ext cx="12192000" cy="3320715"/>
          </a:xfrm>
        </p:spPr>
        <p:txBody>
          <a:bodyPr>
            <a:noAutofit/>
          </a:bodyPr>
          <a:lstStyle/>
          <a:p>
            <a:pPr marL="571500" indent="-571500" algn="l">
              <a:buFont typeface="Arial" panose="020B0604020202020204" pitchFamily="34" charset="0"/>
              <a:buChar char="•"/>
            </a:pPr>
            <a:r>
              <a:rPr lang="en-AU" sz="4000" dirty="0">
                <a:solidFill>
                  <a:srgbClr val="00B0F0"/>
                </a:solidFill>
                <a:latin typeface="+mn-lt"/>
              </a:rPr>
              <a:t>Thompson, Wray  &amp; Crump (1994)</a:t>
            </a:r>
            <a:r>
              <a:rPr lang="en-GB" sz="4000" dirty="0">
                <a:solidFill>
                  <a:srgbClr val="00B0F0"/>
                </a:solidFill>
                <a:latin typeface="+mn-lt"/>
              </a:rPr>
              <a:t> Calculation of prediction error variances using sparse matrix methods. </a:t>
            </a:r>
            <a:br>
              <a:rPr lang="en-AU" sz="4000" dirty="0">
                <a:latin typeface="+mn-lt"/>
              </a:rPr>
            </a:br>
            <a:br>
              <a:rPr lang="en-GB" sz="4000" dirty="0">
                <a:latin typeface="+mn-lt"/>
              </a:rPr>
            </a:br>
            <a:r>
              <a:rPr lang="en-AU" sz="4000" dirty="0">
                <a:latin typeface="+mn-lt"/>
              </a:rPr>
              <a:t> </a:t>
            </a:r>
            <a:br>
              <a:rPr lang="en-GB" sz="4000" dirty="0">
                <a:latin typeface="+mn-lt"/>
              </a:rPr>
            </a:br>
            <a:endParaRPr lang="en-GB" sz="4000" dirty="0">
              <a:latin typeface="+mn-lt"/>
            </a:endParaRP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 y="1941095"/>
                <a:ext cx="12079704" cy="4780546"/>
              </a:xfrm>
            </p:spPr>
            <p:txBody>
              <a:bodyPr>
                <a:noAutofit/>
              </a:bodyPr>
              <a:lstStyle/>
              <a:p>
                <a:pPr marL="571500" indent="-571500" algn="l">
                  <a:buFont typeface="Arial" panose="020B0604020202020204" pitchFamily="34" charset="0"/>
                  <a:buChar char="•"/>
                </a:pPr>
                <a:r>
                  <a:rPr lang="en-GB" sz="4000" dirty="0"/>
                  <a:t> Takahashi, Fagan, &amp; Chin (1973)</a:t>
                </a:r>
              </a:p>
              <a:p>
                <a:pPr algn="l"/>
                <a:r>
                  <a:rPr lang="en-AU" sz="4000" dirty="0"/>
                  <a:t>           Transform          </a:t>
                </a:r>
                <a14:m>
                  <m:oMath xmlns:m="http://schemas.openxmlformats.org/officeDocument/2006/math">
                    <m:r>
                      <a:rPr lang="en-AU" sz="4000" b="1" i="1">
                        <a:latin typeface="Cambria Math" panose="02040503050406030204" pitchFamily="18" charset="0"/>
                      </a:rPr>
                      <m:t>𝐀𝐱</m:t>
                    </m:r>
                    <m:r>
                      <a:rPr lang="en-AU" sz="4000" b="1">
                        <a:latin typeface="Cambria Math" panose="02040503050406030204" pitchFamily="18" charset="0"/>
                      </a:rPr>
                      <m:t>=</m:t>
                    </m:r>
                    <m:r>
                      <a:rPr lang="en-AU" sz="4000" b="1" i="1">
                        <a:latin typeface="Cambria Math" panose="02040503050406030204" pitchFamily="18" charset="0"/>
                      </a:rPr>
                      <m:t>𝐛</m:t>
                    </m:r>
                    <m:r>
                      <a:rPr lang="en-AU" sz="4000" b="1" i="1">
                        <a:latin typeface="Cambria Math" panose="02040503050406030204" pitchFamily="18" charset="0"/>
                      </a:rPr>
                      <m:t> </m:t>
                    </m:r>
                    <m:r>
                      <a:rPr lang="en-GB" sz="4000" b="0" i="0" smtClean="0">
                        <a:latin typeface="Cambria Math" panose="02040503050406030204" pitchFamily="18" charset="0"/>
                      </a:rPr>
                      <m:t> </m:t>
                    </m:r>
                  </m:oMath>
                </a14:m>
                <a:r>
                  <a:rPr lang="en-GB" sz="4000" dirty="0"/>
                  <a:t>to              </a:t>
                </a:r>
                <a14:m>
                  <m:oMath xmlns:m="http://schemas.openxmlformats.org/officeDocument/2006/math">
                    <m:r>
                      <a:rPr lang="en-AU" sz="4000" b="1" i="1">
                        <a:latin typeface="Cambria Math" panose="02040503050406030204" pitchFamily="18" charset="0"/>
                      </a:rPr>
                      <m:t>𝐋𝐱</m:t>
                    </m:r>
                    <m:r>
                      <a:rPr lang="en-AU" sz="4000" b="1">
                        <a:latin typeface="Cambria Math" panose="02040503050406030204" pitchFamily="18" charset="0"/>
                      </a:rPr>
                      <m:t>=</m:t>
                    </m:r>
                    <m:r>
                      <a:rPr lang="en-AU" sz="4000" b="1" i="1">
                        <a:latin typeface="Cambria Math" panose="02040503050406030204" pitchFamily="18" charset="0"/>
                      </a:rPr>
                      <m:t>𝐤</m:t>
                    </m:r>
                  </m:oMath>
                </a14:m>
                <a:endParaRPr lang="en-GB" sz="4000" dirty="0"/>
              </a:p>
              <a:p>
                <a:pPr/>
                <a14:m>
                  <m:oMathPara xmlns:m="http://schemas.openxmlformats.org/officeDocument/2006/math">
                    <m:oMathParaPr>
                      <m:jc m:val="centerGroup"/>
                    </m:oMathParaPr>
                    <m:oMath xmlns:m="http://schemas.openxmlformats.org/officeDocument/2006/math">
                      <m:sSubSup>
                        <m:sSubSupPr>
                          <m:ctrlPr>
                            <a:rPr lang="en-GB" sz="4000" b="1" i="1">
                              <a:latin typeface="Cambria Math" panose="02040503050406030204" pitchFamily="18" charset="0"/>
                            </a:rPr>
                          </m:ctrlPr>
                        </m:sSubSupPr>
                        <m:e>
                          <m:r>
                            <a:rPr lang="en-AU" sz="4000" b="1" i="1">
                              <a:latin typeface="Cambria Math" panose="02040503050406030204" pitchFamily="18" charset="0"/>
                            </a:rPr>
                            <m:t>𝐀</m:t>
                          </m:r>
                        </m:e>
                        <m:sub>
                          <m:r>
                            <a:rPr lang="en-AU" sz="4000" i="1">
                              <a:latin typeface="Cambria Math" panose="02040503050406030204" pitchFamily="18" charset="0"/>
                            </a:rPr>
                            <m:t>1:</m:t>
                          </m:r>
                          <m:r>
                            <a:rPr lang="en-AU" sz="4000" i="1">
                              <a:latin typeface="Cambria Math" panose="02040503050406030204" pitchFamily="18" charset="0"/>
                            </a:rPr>
                            <m:t>𝑛</m:t>
                          </m:r>
                          <m:r>
                            <a:rPr lang="en-AU" sz="4000" i="1">
                              <a:latin typeface="Cambria Math" panose="02040503050406030204" pitchFamily="18" charset="0"/>
                            </a:rPr>
                            <m:t>:1:</m:t>
                          </m:r>
                          <m:r>
                            <a:rPr lang="en-AU" sz="4000" i="1">
                              <a:latin typeface="Cambria Math" panose="02040503050406030204" pitchFamily="18" charset="0"/>
                            </a:rPr>
                            <m:t>𝑛</m:t>
                          </m:r>
                        </m:sub>
                        <m:sup>
                          <m:r>
                            <a:rPr lang="en-GB" sz="4000" b="1" i="1" smtClean="0">
                              <a:latin typeface="Cambria Math" panose="02040503050406030204" pitchFamily="18" charset="0"/>
                            </a:rPr>
                            <m:t>(</m:t>
                          </m:r>
                          <m:r>
                            <a:rPr lang="en-AU" sz="4000" b="1" i="1">
                              <a:latin typeface="Cambria Math" panose="02040503050406030204" pitchFamily="18" charset="0"/>
                            </a:rPr>
                            <m:t>𝒏</m:t>
                          </m:r>
                          <m:r>
                            <a:rPr lang="en-GB" sz="4000" b="1" i="1" smtClean="0">
                              <a:latin typeface="Cambria Math" panose="02040503050406030204" pitchFamily="18" charset="0"/>
                            </a:rPr>
                            <m:t>)</m:t>
                          </m:r>
                        </m:sup>
                      </m:sSubSup>
                      <m:r>
                        <a:rPr lang="en-AU" sz="4000" b="1">
                          <a:latin typeface="Cambria Math" panose="02040503050406030204" pitchFamily="18" charset="0"/>
                        </a:rPr>
                        <m:t>=</m:t>
                      </m:r>
                      <m:r>
                        <a:rPr lang="en-AU" sz="4000" b="1" i="1">
                          <a:latin typeface="Cambria Math" panose="02040503050406030204" pitchFamily="18" charset="0"/>
                        </a:rPr>
                        <m:t>𝐀</m:t>
                      </m:r>
                      <m:r>
                        <a:rPr lang="en-AU" sz="4000" b="1">
                          <a:latin typeface="Cambria Math" panose="02040503050406030204" pitchFamily="18" charset="0"/>
                        </a:rPr>
                        <m:t>     </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𝐛</m:t>
                          </m:r>
                        </m:e>
                        <m:sub>
                          <m:r>
                            <a:rPr lang="en-AU" sz="4000" i="1">
                              <a:latin typeface="Cambria Math" panose="02040503050406030204" pitchFamily="18" charset="0"/>
                            </a:rPr>
                            <m:t>1:</m:t>
                          </m:r>
                          <m:r>
                            <a:rPr lang="en-AU" sz="4000" i="1">
                              <a:latin typeface="Cambria Math" panose="02040503050406030204" pitchFamily="18" charset="0"/>
                            </a:rPr>
                            <m:t>𝑛</m:t>
                          </m:r>
                        </m:sub>
                        <m:sup>
                          <m:r>
                            <a:rPr lang="en-GB" sz="4000" b="1" i="1" smtClean="0">
                              <a:latin typeface="Cambria Math" panose="02040503050406030204" pitchFamily="18" charset="0"/>
                            </a:rPr>
                            <m:t>(</m:t>
                          </m:r>
                          <m:r>
                            <a:rPr lang="en-AU" sz="4000" b="1" i="1">
                              <a:latin typeface="Cambria Math" panose="02040503050406030204" pitchFamily="18" charset="0"/>
                            </a:rPr>
                            <m:t>𝒏</m:t>
                          </m:r>
                          <m:r>
                            <a:rPr lang="en-GB" sz="4000" b="1" i="1" smtClean="0">
                              <a:latin typeface="Cambria Math" panose="02040503050406030204" pitchFamily="18" charset="0"/>
                            </a:rPr>
                            <m:t>)</m:t>
                          </m:r>
                        </m:sup>
                      </m:sSubSup>
                      <m:r>
                        <a:rPr lang="en-AU" sz="4000" b="1">
                          <a:latin typeface="Cambria Math" panose="02040503050406030204" pitchFamily="18" charset="0"/>
                        </a:rPr>
                        <m:t>=</m:t>
                      </m:r>
                      <m:r>
                        <a:rPr lang="en-AU" sz="4000" b="1" i="1">
                          <a:latin typeface="Cambria Math" panose="02040503050406030204" pitchFamily="18" charset="0"/>
                        </a:rPr>
                        <m:t>𝐛</m:t>
                      </m:r>
                    </m:oMath>
                  </m:oMathPara>
                </a14:m>
                <a:endParaRPr lang="en-GB" sz="4000" dirty="0"/>
              </a:p>
              <a:p>
                <a:r>
                  <a:rPr lang="en-AU" sz="4000" dirty="0"/>
                  <a:t>For</a:t>
                </a:r>
                <a:r>
                  <a:rPr lang="en-AU" sz="4000" b="1" dirty="0"/>
                  <a:t> </a:t>
                </a:r>
                <a:r>
                  <a:rPr lang="en-AU" sz="4000" dirty="0"/>
                  <a:t>i=(n-1), …,1</a:t>
                </a:r>
                <a:endParaRPr lang="en-GB" sz="4000" dirty="0"/>
              </a:p>
              <a:p>
                <a:pPr/>
                <a14:m>
                  <m:oMathPara xmlns:m="http://schemas.openxmlformats.org/officeDocument/2006/math">
                    <m:oMathParaPr>
                      <m:jc m:val="centerGroup"/>
                    </m:oMathParaPr>
                    <m:oMath xmlns:m="http://schemas.openxmlformats.org/officeDocument/2006/math">
                      <m:sSubSup>
                        <m:sSubSupPr>
                          <m:ctrlPr>
                            <a:rPr lang="en-GB" sz="4000" b="1" i="1">
                              <a:latin typeface="Cambria Math" panose="02040503050406030204" pitchFamily="18" charset="0"/>
                            </a:rPr>
                          </m:ctrlPr>
                        </m:sSubSupPr>
                        <m:e>
                          <m:r>
                            <a:rPr lang="en-AU" sz="4000" b="1" i="1">
                              <a:latin typeface="Cambria Math" panose="02040503050406030204" pitchFamily="18" charset="0"/>
                            </a:rPr>
                            <m:t>𝐀</m:t>
                          </m:r>
                        </m:e>
                        <m:sub>
                          <m:r>
                            <a:rPr lang="en-AU" sz="4000" i="1">
                              <a:latin typeface="Cambria Math" panose="02040503050406030204" pitchFamily="18" charset="0"/>
                            </a:rPr>
                            <m:t>1:</m:t>
                          </m:r>
                          <m:r>
                            <a:rPr lang="en-AU" sz="4000" i="1">
                              <a:latin typeface="Cambria Math" panose="02040503050406030204" pitchFamily="18" charset="0"/>
                            </a:rPr>
                            <m:t>𝑖</m:t>
                          </m:r>
                          <m:r>
                            <a:rPr lang="en-AU" sz="4000" i="1">
                              <a:latin typeface="Cambria Math" panose="02040503050406030204" pitchFamily="18" charset="0"/>
                            </a:rPr>
                            <m:t>.</m:t>
                          </m:r>
                          <m:r>
                            <a:rPr lang="en-AU" sz="4000" b="1" i="1">
                              <a:latin typeface="Cambria Math" panose="02040503050406030204" pitchFamily="18" charset="0"/>
                            </a:rPr>
                            <m:t>,</m:t>
                          </m:r>
                          <m:r>
                            <a:rPr lang="en-AU" sz="4000" i="1">
                              <a:latin typeface="Cambria Math" panose="02040503050406030204" pitchFamily="18" charset="0"/>
                            </a:rPr>
                            <m:t>1:</m:t>
                          </m:r>
                          <m:r>
                            <a:rPr lang="en-AU" sz="4000" i="1">
                              <a:latin typeface="Cambria Math" panose="02040503050406030204" pitchFamily="18" charset="0"/>
                            </a:rPr>
                            <m:t>𝑖</m:t>
                          </m:r>
                        </m:sub>
                        <m:sup>
                          <m:d>
                            <m:dPr>
                              <m:ctrlPr>
                                <a:rPr lang="en-GB" sz="4000" i="1">
                                  <a:latin typeface="Cambria Math" panose="02040503050406030204" pitchFamily="18" charset="0"/>
                                </a:rPr>
                              </m:ctrlPr>
                            </m:dPr>
                            <m:e>
                              <m:r>
                                <a:rPr lang="en-AU" sz="4000" i="1">
                                  <a:latin typeface="Cambria Math" panose="02040503050406030204" pitchFamily="18" charset="0"/>
                                </a:rPr>
                                <m:t>𝑖</m:t>
                              </m:r>
                            </m:e>
                          </m:d>
                        </m:sup>
                      </m:sSubSup>
                      <m:r>
                        <a:rPr lang="en-AU" sz="4000" b="1" i="1">
                          <a:latin typeface="Cambria Math" panose="02040503050406030204" pitchFamily="18" charset="0"/>
                        </a:rPr>
                        <m:t>=</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 </m:t>
                          </m:r>
                          <m:r>
                            <a:rPr lang="en-AU" sz="4000" b="1" i="1">
                              <a:latin typeface="Cambria Math" panose="02040503050406030204" pitchFamily="18" charset="0"/>
                            </a:rPr>
                            <m:t>𝐀</m:t>
                          </m:r>
                        </m:e>
                        <m:sub>
                          <m:r>
                            <a:rPr lang="en-AU" sz="4000" i="1">
                              <a:latin typeface="Cambria Math" panose="02040503050406030204" pitchFamily="18" charset="0"/>
                            </a:rPr>
                            <m:t>1:</m:t>
                          </m:r>
                          <m:r>
                            <a:rPr lang="en-AU" sz="4000" i="1">
                              <a:latin typeface="Cambria Math" panose="02040503050406030204" pitchFamily="18" charset="0"/>
                            </a:rPr>
                            <m:t>𝑖</m:t>
                          </m:r>
                          <m:r>
                            <a:rPr lang="en-AU" sz="4000" i="1">
                              <a:latin typeface="Cambria Math" panose="02040503050406030204" pitchFamily="18" charset="0"/>
                            </a:rPr>
                            <m:t>.</m:t>
                          </m:r>
                          <m:r>
                            <a:rPr lang="en-AU" sz="4000" b="1" i="1">
                              <a:latin typeface="Cambria Math" panose="02040503050406030204" pitchFamily="18" charset="0"/>
                            </a:rPr>
                            <m:t>,</m:t>
                          </m:r>
                          <m:r>
                            <a:rPr lang="en-AU" sz="4000" i="1">
                              <a:latin typeface="Cambria Math" panose="02040503050406030204" pitchFamily="18" charset="0"/>
                            </a:rPr>
                            <m:t>1:</m:t>
                          </m:r>
                          <m:r>
                            <a:rPr lang="en-AU" sz="4000" i="1">
                              <a:latin typeface="Cambria Math" panose="02040503050406030204" pitchFamily="18" charset="0"/>
                            </a:rPr>
                            <m:t>𝑖</m:t>
                          </m:r>
                        </m:sub>
                        <m:sup>
                          <m:d>
                            <m:dPr>
                              <m:ctrlPr>
                                <a:rPr lang="en-GB" sz="4000" i="1">
                                  <a:latin typeface="Cambria Math" panose="02040503050406030204" pitchFamily="18" charset="0"/>
                                </a:rPr>
                              </m:ctrlPr>
                            </m:dPr>
                            <m:e>
                              <m:r>
                                <a:rPr lang="en-AU" sz="4000" i="1">
                                  <a:latin typeface="Cambria Math" panose="02040503050406030204" pitchFamily="18" charset="0"/>
                                </a:rPr>
                                <m:t>𝑖</m:t>
                              </m:r>
                              <m:r>
                                <a:rPr lang="en-AU" sz="4000" i="1">
                                  <a:latin typeface="Cambria Math" panose="02040503050406030204" pitchFamily="18" charset="0"/>
                                </a:rPr>
                                <m:t>+1</m:t>
                              </m:r>
                            </m:e>
                          </m:d>
                        </m:sup>
                      </m:sSubSup>
                      <m:r>
                        <a:rPr lang="en-AU" sz="4000" b="1" i="1">
                          <a:latin typeface="Cambria Math" panose="02040503050406030204" pitchFamily="18" charset="0"/>
                        </a:rPr>
                        <m:t>−</m:t>
                      </m:r>
                      <m:sSubSup>
                        <m:sSubSupPr>
                          <m:ctrlPr>
                            <a:rPr lang="en-GB" sz="4000" b="1" i="1" smtClean="0">
                              <a:solidFill>
                                <a:srgbClr val="FF0000"/>
                              </a:solidFill>
                              <a:latin typeface="Cambria Math" panose="02040503050406030204" pitchFamily="18" charset="0"/>
                            </a:rPr>
                          </m:ctrlPr>
                        </m:sSubSupPr>
                        <m:e>
                          <m:r>
                            <a:rPr lang="en-AU" sz="4000" b="1" i="1">
                              <a:solidFill>
                                <a:srgbClr val="FF0000"/>
                              </a:solidFill>
                              <a:latin typeface="Cambria Math" panose="02040503050406030204" pitchFamily="18" charset="0"/>
                            </a:rPr>
                            <m:t> </m:t>
                          </m:r>
                          <m:r>
                            <a:rPr lang="en-AU" sz="4000" b="1" i="1">
                              <a:solidFill>
                                <a:srgbClr val="FF0000"/>
                              </a:solidFill>
                              <a:latin typeface="Cambria Math" panose="02040503050406030204" pitchFamily="18" charset="0"/>
                            </a:rPr>
                            <m:t>𝐀</m:t>
                          </m:r>
                        </m:e>
                        <m:sub>
                          <m:r>
                            <a:rPr lang="en-AU" sz="4000" i="1">
                              <a:solidFill>
                                <a:srgbClr val="FF0000"/>
                              </a:solidFill>
                              <a:latin typeface="Cambria Math" panose="02040503050406030204" pitchFamily="18" charset="0"/>
                            </a:rPr>
                            <m:t>1:</m:t>
                          </m:r>
                          <m:r>
                            <a:rPr lang="en-AU" sz="4000" i="1">
                              <a:solidFill>
                                <a:srgbClr val="FF0000"/>
                              </a:solidFill>
                              <a:latin typeface="Cambria Math" panose="02040503050406030204" pitchFamily="18" charset="0"/>
                            </a:rPr>
                            <m:t>𝑖</m:t>
                          </m:r>
                          <m:r>
                            <a:rPr lang="en-AU" sz="4000" i="1">
                              <a:solidFill>
                                <a:srgbClr val="FF0000"/>
                              </a:solidFill>
                              <a:latin typeface="Cambria Math" panose="02040503050406030204" pitchFamily="18" charset="0"/>
                            </a:rPr>
                            <m:t>,</m:t>
                          </m:r>
                          <m:r>
                            <a:rPr lang="en-AU" sz="4000" i="1">
                              <a:solidFill>
                                <a:srgbClr val="FF0000"/>
                              </a:solidFill>
                              <a:latin typeface="Cambria Math" panose="02040503050406030204" pitchFamily="18" charset="0"/>
                            </a:rPr>
                            <m:t>𝑖</m:t>
                          </m:r>
                          <m:r>
                            <a:rPr lang="en-AU" sz="4000" i="1">
                              <a:solidFill>
                                <a:srgbClr val="FF0000"/>
                              </a:solidFill>
                              <a:latin typeface="Cambria Math" panose="02040503050406030204" pitchFamily="18" charset="0"/>
                            </a:rPr>
                            <m:t>+1</m:t>
                          </m:r>
                        </m:sub>
                        <m:sup>
                          <m:d>
                            <m:dPr>
                              <m:ctrlPr>
                                <a:rPr lang="en-GB" sz="4000" i="1">
                                  <a:solidFill>
                                    <a:srgbClr val="FF0000"/>
                                  </a:solidFill>
                                  <a:latin typeface="Cambria Math" panose="02040503050406030204" pitchFamily="18" charset="0"/>
                                </a:rPr>
                              </m:ctrlPr>
                            </m:dPr>
                            <m:e>
                              <m:r>
                                <a:rPr lang="en-AU" sz="4000" i="1">
                                  <a:solidFill>
                                    <a:srgbClr val="FF0000"/>
                                  </a:solidFill>
                                  <a:latin typeface="Cambria Math" panose="02040503050406030204" pitchFamily="18" charset="0"/>
                                </a:rPr>
                                <m:t>𝑖</m:t>
                              </m:r>
                              <m:r>
                                <a:rPr lang="en-AU" sz="4000" i="1">
                                  <a:solidFill>
                                    <a:srgbClr val="FF0000"/>
                                  </a:solidFill>
                                  <a:latin typeface="Cambria Math" panose="02040503050406030204" pitchFamily="18" charset="0"/>
                                </a:rPr>
                                <m:t>+1</m:t>
                              </m:r>
                            </m:e>
                          </m:d>
                        </m:sup>
                      </m:sSubSup>
                      <m:r>
                        <a:rPr lang="en-AU" sz="4000" b="1" i="1">
                          <a:latin typeface="Cambria Math" panose="02040503050406030204" pitchFamily="18" charset="0"/>
                        </a:rPr>
                        <m:t>[</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 </m:t>
                          </m:r>
                          <m:r>
                            <a:rPr lang="en-AU" sz="4000" b="1" i="1">
                              <a:latin typeface="Cambria Math" panose="02040503050406030204" pitchFamily="18" charset="0"/>
                            </a:rPr>
                            <m:t>𝐀</m:t>
                          </m:r>
                        </m:e>
                        <m:sub>
                          <m:r>
                            <a:rPr lang="en-AU" sz="4000" i="1">
                              <a:latin typeface="Cambria Math" panose="02040503050406030204" pitchFamily="18" charset="0"/>
                            </a:rPr>
                            <m:t>1+</m:t>
                          </m:r>
                          <m:r>
                            <a:rPr lang="en-AU" sz="4000" i="1">
                              <a:latin typeface="Cambria Math" panose="02040503050406030204" pitchFamily="18" charset="0"/>
                            </a:rPr>
                            <m:t>𝑖</m:t>
                          </m:r>
                          <m:r>
                            <a:rPr lang="en-AU" sz="4000" i="1">
                              <a:latin typeface="Cambria Math" panose="02040503050406030204" pitchFamily="18" charset="0"/>
                            </a:rPr>
                            <m:t>,,</m:t>
                          </m:r>
                          <m:r>
                            <a:rPr lang="en-AU" sz="4000" i="1">
                              <a:latin typeface="Cambria Math" panose="02040503050406030204" pitchFamily="18" charset="0"/>
                            </a:rPr>
                            <m:t>𝑖</m:t>
                          </m:r>
                          <m:r>
                            <a:rPr lang="en-AU" sz="4000" i="1">
                              <a:latin typeface="Cambria Math" panose="02040503050406030204" pitchFamily="18" charset="0"/>
                            </a:rPr>
                            <m:t>+1</m:t>
                          </m:r>
                        </m:sub>
                        <m:sup>
                          <m:d>
                            <m:dPr>
                              <m:ctrlPr>
                                <a:rPr lang="en-GB" sz="4000" i="1">
                                  <a:latin typeface="Cambria Math" panose="02040503050406030204" pitchFamily="18" charset="0"/>
                                </a:rPr>
                              </m:ctrlPr>
                            </m:dPr>
                            <m:e>
                              <m:r>
                                <a:rPr lang="en-AU" sz="4000" i="1">
                                  <a:latin typeface="Cambria Math" panose="02040503050406030204" pitchFamily="18" charset="0"/>
                                </a:rPr>
                                <m:t>𝑖</m:t>
                              </m:r>
                              <m:r>
                                <a:rPr lang="en-AU" sz="4000" i="1">
                                  <a:latin typeface="Cambria Math" panose="02040503050406030204" pitchFamily="18" charset="0"/>
                                </a:rPr>
                                <m:t>+1</m:t>
                              </m:r>
                            </m:e>
                          </m:d>
                        </m:sup>
                      </m:sSubSup>
                      <m:sSup>
                        <m:sSupPr>
                          <m:ctrlPr>
                            <a:rPr lang="en-GB" sz="4000" b="1" i="1">
                              <a:latin typeface="Cambria Math" panose="02040503050406030204" pitchFamily="18" charset="0"/>
                            </a:rPr>
                          </m:ctrlPr>
                        </m:sSupPr>
                        <m:e>
                          <m:r>
                            <a:rPr lang="en-AU" sz="4000" b="1" i="1">
                              <a:latin typeface="Cambria Math" panose="02040503050406030204" pitchFamily="18" charset="0"/>
                            </a:rPr>
                            <m:t>]</m:t>
                          </m:r>
                        </m:e>
                        <m:sup>
                          <m:r>
                            <a:rPr lang="en-AU" sz="4000" b="1" i="1">
                              <a:latin typeface="Cambria Math" panose="02040503050406030204" pitchFamily="18" charset="0"/>
                            </a:rPr>
                            <m:t>−</m:t>
                          </m:r>
                          <m:r>
                            <a:rPr lang="en-AU" sz="4000" b="1" i="1">
                              <a:latin typeface="Cambria Math" panose="02040503050406030204" pitchFamily="18" charset="0"/>
                            </a:rPr>
                            <m:t>𝟏</m:t>
                          </m:r>
                        </m:sup>
                      </m:sSup>
                      <m:sSubSup>
                        <m:sSubSupPr>
                          <m:ctrlPr>
                            <a:rPr lang="en-GB" sz="4000" b="1" i="1" smtClean="0">
                              <a:solidFill>
                                <a:srgbClr val="FF0000"/>
                              </a:solidFill>
                              <a:latin typeface="Cambria Math" panose="02040503050406030204" pitchFamily="18" charset="0"/>
                            </a:rPr>
                          </m:ctrlPr>
                        </m:sSubSupPr>
                        <m:e>
                          <m:r>
                            <a:rPr lang="en-AU" sz="4000" b="1" i="1">
                              <a:solidFill>
                                <a:srgbClr val="FF0000"/>
                              </a:solidFill>
                              <a:latin typeface="Cambria Math" panose="02040503050406030204" pitchFamily="18" charset="0"/>
                            </a:rPr>
                            <m:t> </m:t>
                          </m:r>
                          <m:r>
                            <a:rPr lang="en-AU" sz="4000" b="1" i="1">
                              <a:solidFill>
                                <a:srgbClr val="FF0000"/>
                              </a:solidFill>
                              <a:latin typeface="Cambria Math" panose="02040503050406030204" pitchFamily="18" charset="0"/>
                            </a:rPr>
                            <m:t>𝐀</m:t>
                          </m:r>
                        </m:e>
                        <m:sub>
                          <m:r>
                            <a:rPr lang="en-AU" sz="4000" i="1">
                              <a:solidFill>
                                <a:srgbClr val="FF0000"/>
                              </a:solidFill>
                              <a:latin typeface="Cambria Math" panose="02040503050406030204" pitchFamily="18" charset="0"/>
                            </a:rPr>
                            <m:t>𝑖</m:t>
                          </m:r>
                          <m:r>
                            <a:rPr lang="en-AU" sz="4000" i="1">
                              <a:solidFill>
                                <a:srgbClr val="FF0000"/>
                              </a:solidFill>
                              <a:latin typeface="Cambria Math" panose="02040503050406030204" pitchFamily="18" charset="0"/>
                            </a:rPr>
                            <m:t>+1.1:</m:t>
                          </m:r>
                          <m:r>
                            <a:rPr lang="en-AU" sz="4000" i="1">
                              <a:solidFill>
                                <a:srgbClr val="FF0000"/>
                              </a:solidFill>
                              <a:latin typeface="Cambria Math" panose="02040503050406030204" pitchFamily="18" charset="0"/>
                            </a:rPr>
                            <m:t>𝑖</m:t>
                          </m:r>
                        </m:sub>
                        <m:sup>
                          <m:d>
                            <m:dPr>
                              <m:ctrlPr>
                                <a:rPr lang="en-GB" sz="4000" i="1">
                                  <a:solidFill>
                                    <a:srgbClr val="FF0000"/>
                                  </a:solidFill>
                                  <a:latin typeface="Cambria Math" panose="02040503050406030204" pitchFamily="18" charset="0"/>
                                </a:rPr>
                              </m:ctrlPr>
                            </m:dPr>
                            <m:e>
                              <m:r>
                                <a:rPr lang="en-AU" sz="4000" i="1">
                                  <a:solidFill>
                                    <a:srgbClr val="FF0000"/>
                                  </a:solidFill>
                                  <a:latin typeface="Cambria Math" panose="02040503050406030204" pitchFamily="18" charset="0"/>
                                </a:rPr>
                                <m:t>𝑖</m:t>
                              </m:r>
                              <m:r>
                                <a:rPr lang="en-AU" sz="4000" i="1">
                                  <a:solidFill>
                                    <a:srgbClr val="FF0000"/>
                                  </a:solidFill>
                                  <a:latin typeface="Cambria Math" panose="02040503050406030204" pitchFamily="18" charset="0"/>
                                </a:rPr>
                                <m:t>+1</m:t>
                              </m:r>
                            </m:e>
                          </m:d>
                        </m:sup>
                      </m:sSubSup>
                    </m:oMath>
                  </m:oMathPara>
                </a14:m>
                <a:endParaRPr lang="en-GB" sz="4000" dirty="0"/>
              </a:p>
              <a:p>
                <a:pPr/>
                <a14:m>
                  <m:oMathPara xmlns:m="http://schemas.openxmlformats.org/officeDocument/2006/math">
                    <m:oMathParaPr>
                      <m:jc m:val="centerGroup"/>
                    </m:oMathParaPr>
                    <m:oMath xmlns:m="http://schemas.openxmlformats.org/officeDocument/2006/math">
                      <m:sSubSup>
                        <m:sSubSupPr>
                          <m:ctrlPr>
                            <a:rPr lang="en-GB" sz="4000" b="1" i="1">
                              <a:latin typeface="Cambria Math" panose="02040503050406030204" pitchFamily="18" charset="0"/>
                            </a:rPr>
                          </m:ctrlPr>
                        </m:sSubSupPr>
                        <m:e>
                          <m:r>
                            <a:rPr lang="en-AU" sz="4000" b="1" i="1">
                              <a:latin typeface="Cambria Math" panose="02040503050406030204" pitchFamily="18" charset="0"/>
                            </a:rPr>
                            <m:t>𝐛</m:t>
                          </m:r>
                        </m:e>
                        <m:sub>
                          <m:r>
                            <a:rPr lang="en-AU" sz="4000" i="1">
                              <a:latin typeface="Cambria Math" panose="02040503050406030204" pitchFamily="18" charset="0"/>
                            </a:rPr>
                            <m:t>1:</m:t>
                          </m:r>
                          <m:r>
                            <a:rPr lang="en-AU" sz="4000" i="1">
                              <a:latin typeface="Cambria Math" panose="02040503050406030204" pitchFamily="18" charset="0"/>
                            </a:rPr>
                            <m:t>𝑖</m:t>
                          </m:r>
                        </m:sub>
                        <m:sup>
                          <m:r>
                            <a:rPr lang="en-AU" sz="4000" i="1">
                              <a:latin typeface="Cambria Math" panose="02040503050406030204" pitchFamily="18" charset="0"/>
                            </a:rPr>
                            <m:t>(</m:t>
                          </m:r>
                          <m:r>
                            <a:rPr lang="en-AU" sz="4000" i="1">
                              <a:latin typeface="Cambria Math" panose="02040503050406030204" pitchFamily="18" charset="0"/>
                            </a:rPr>
                            <m:t>𝑖</m:t>
                          </m:r>
                          <m:r>
                            <a:rPr lang="en-AU" sz="4000" i="1">
                              <a:latin typeface="Cambria Math" panose="02040503050406030204" pitchFamily="18" charset="0"/>
                            </a:rPr>
                            <m:t>)</m:t>
                          </m:r>
                        </m:sup>
                      </m:sSubSup>
                      <m:r>
                        <a:rPr lang="en-AU" sz="4000" b="1" i="1">
                          <a:latin typeface="Cambria Math" panose="02040503050406030204" pitchFamily="18" charset="0"/>
                        </a:rPr>
                        <m:t>=</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 </m:t>
                          </m:r>
                          <m:r>
                            <a:rPr lang="en-AU" sz="4000" b="1" i="1">
                              <a:latin typeface="Cambria Math" panose="02040503050406030204" pitchFamily="18" charset="0"/>
                            </a:rPr>
                            <m:t>𝐛</m:t>
                          </m:r>
                        </m:e>
                        <m:sub>
                          <m:r>
                            <a:rPr lang="en-AU" sz="4000" i="1">
                              <a:latin typeface="Cambria Math" panose="02040503050406030204" pitchFamily="18" charset="0"/>
                            </a:rPr>
                            <m:t>1:</m:t>
                          </m:r>
                          <m:r>
                            <a:rPr lang="en-AU" sz="4000" i="1">
                              <a:latin typeface="Cambria Math" panose="02040503050406030204" pitchFamily="18" charset="0"/>
                            </a:rPr>
                            <m:t>𝑖</m:t>
                          </m:r>
                        </m:sub>
                        <m:sup>
                          <m:r>
                            <a:rPr lang="en-AU" sz="4000" i="1">
                              <a:latin typeface="Cambria Math" panose="02040503050406030204" pitchFamily="18" charset="0"/>
                            </a:rPr>
                            <m:t>(</m:t>
                          </m:r>
                          <m:r>
                            <a:rPr lang="en-AU" sz="4000" i="1">
                              <a:latin typeface="Cambria Math" panose="02040503050406030204" pitchFamily="18" charset="0"/>
                            </a:rPr>
                            <m:t>𝑖</m:t>
                          </m:r>
                          <m:r>
                            <a:rPr lang="en-AU" sz="4000" i="1">
                              <a:latin typeface="Cambria Math" panose="02040503050406030204" pitchFamily="18" charset="0"/>
                            </a:rPr>
                            <m:t>+1)</m:t>
                          </m:r>
                        </m:sup>
                      </m:sSubSup>
                      <m:r>
                        <a:rPr lang="en-AU" sz="4000" b="1" i="1">
                          <a:latin typeface="Cambria Math" panose="02040503050406030204" pitchFamily="18" charset="0"/>
                        </a:rPr>
                        <m:t>−</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 </m:t>
                          </m:r>
                          <m:r>
                            <a:rPr lang="en-AU" sz="4000" b="1" i="1">
                              <a:latin typeface="Cambria Math" panose="02040503050406030204" pitchFamily="18" charset="0"/>
                            </a:rPr>
                            <m:t>𝐛</m:t>
                          </m:r>
                        </m:e>
                        <m:sub>
                          <m:r>
                            <a:rPr lang="en-AU" sz="4000" i="1">
                              <a:latin typeface="Cambria Math" panose="02040503050406030204" pitchFamily="18" charset="0"/>
                            </a:rPr>
                            <m:t>𝑖</m:t>
                          </m:r>
                          <m:r>
                            <a:rPr lang="en-AU" sz="4000" i="1">
                              <a:latin typeface="Cambria Math" panose="02040503050406030204" pitchFamily="18" charset="0"/>
                            </a:rPr>
                            <m:t>+1</m:t>
                          </m:r>
                        </m:sub>
                        <m:sup>
                          <m:d>
                            <m:dPr>
                              <m:ctrlPr>
                                <a:rPr lang="en-GB" sz="4000" i="1">
                                  <a:latin typeface="Cambria Math" panose="02040503050406030204" pitchFamily="18" charset="0"/>
                                </a:rPr>
                              </m:ctrlPr>
                            </m:dPr>
                            <m:e>
                              <m:r>
                                <a:rPr lang="en-AU" sz="4000" i="1">
                                  <a:latin typeface="Cambria Math" panose="02040503050406030204" pitchFamily="18" charset="0"/>
                                </a:rPr>
                                <m:t>𝑖</m:t>
                              </m:r>
                              <m:r>
                                <a:rPr lang="en-AU" sz="4000" i="1">
                                  <a:latin typeface="Cambria Math" panose="02040503050406030204" pitchFamily="18" charset="0"/>
                                </a:rPr>
                                <m:t>+1</m:t>
                              </m:r>
                            </m:e>
                          </m:d>
                        </m:sup>
                      </m:sSubSup>
                      <m:r>
                        <a:rPr lang="en-AU" sz="4000" b="1" i="1">
                          <a:latin typeface="Cambria Math" panose="02040503050406030204" pitchFamily="18" charset="0"/>
                        </a:rPr>
                        <m:t>[</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 </m:t>
                          </m:r>
                          <m:r>
                            <a:rPr lang="en-AU" sz="4000" b="1" i="1">
                              <a:latin typeface="Cambria Math" panose="02040503050406030204" pitchFamily="18" charset="0"/>
                            </a:rPr>
                            <m:t>𝐀</m:t>
                          </m:r>
                        </m:e>
                        <m:sub>
                          <m:r>
                            <a:rPr lang="en-AU" sz="4000" i="1">
                              <a:latin typeface="Cambria Math" panose="02040503050406030204" pitchFamily="18" charset="0"/>
                            </a:rPr>
                            <m:t>1+</m:t>
                          </m:r>
                          <m:r>
                            <a:rPr lang="en-AU" sz="4000" i="1">
                              <a:latin typeface="Cambria Math" panose="02040503050406030204" pitchFamily="18" charset="0"/>
                            </a:rPr>
                            <m:t>𝑖</m:t>
                          </m:r>
                          <m:r>
                            <a:rPr lang="en-AU" sz="4000" i="1">
                              <a:latin typeface="Cambria Math" panose="02040503050406030204" pitchFamily="18" charset="0"/>
                            </a:rPr>
                            <m:t>,,</m:t>
                          </m:r>
                          <m:r>
                            <a:rPr lang="en-AU" sz="4000" i="1">
                              <a:latin typeface="Cambria Math" panose="02040503050406030204" pitchFamily="18" charset="0"/>
                            </a:rPr>
                            <m:t>𝑖</m:t>
                          </m:r>
                          <m:r>
                            <a:rPr lang="en-AU" sz="4000" i="1">
                              <a:latin typeface="Cambria Math" panose="02040503050406030204" pitchFamily="18" charset="0"/>
                            </a:rPr>
                            <m:t>+1</m:t>
                          </m:r>
                        </m:sub>
                        <m:sup>
                          <m:r>
                            <a:rPr lang="en-AU" sz="4000" i="1">
                              <a:latin typeface="Cambria Math" panose="02040503050406030204" pitchFamily="18" charset="0"/>
                            </a:rPr>
                            <m:t>(</m:t>
                          </m:r>
                          <m:r>
                            <a:rPr lang="en-AU" sz="4000" i="1">
                              <a:latin typeface="Cambria Math" panose="02040503050406030204" pitchFamily="18" charset="0"/>
                            </a:rPr>
                            <m:t>𝑖</m:t>
                          </m:r>
                          <m:r>
                            <a:rPr lang="en-AU" sz="4000" i="1">
                              <a:latin typeface="Cambria Math" panose="02040503050406030204" pitchFamily="18" charset="0"/>
                            </a:rPr>
                            <m:t>+1)</m:t>
                          </m:r>
                        </m:sup>
                      </m:sSubSup>
                      <m:sSup>
                        <m:sSupPr>
                          <m:ctrlPr>
                            <a:rPr lang="en-GB" sz="4000" b="1" i="1">
                              <a:latin typeface="Cambria Math" panose="02040503050406030204" pitchFamily="18" charset="0"/>
                            </a:rPr>
                          </m:ctrlPr>
                        </m:sSupPr>
                        <m:e>
                          <m:r>
                            <a:rPr lang="en-AU" sz="4000" b="1" i="1">
                              <a:latin typeface="Cambria Math" panose="02040503050406030204" pitchFamily="18" charset="0"/>
                            </a:rPr>
                            <m:t>]</m:t>
                          </m:r>
                        </m:e>
                        <m:sup>
                          <m:r>
                            <a:rPr lang="en-AU" sz="4000" b="1" i="1">
                              <a:latin typeface="Cambria Math" panose="02040503050406030204" pitchFamily="18" charset="0"/>
                            </a:rPr>
                            <m:t>−</m:t>
                          </m:r>
                          <m:r>
                            <a:rPr lang="en-AU" sz="4000" b="1" i="1">
                              <a:latin typeface="Cambria Math" panose="02040503050406030204" pitchFamily="18" charset="0"/>
                            </a:rPr>
                            <m:t>𝟏</m:t>
                          </m:r>
                        </m:sup>
                      </m:sSup>
                      <m:sSubSup>
                        <m:sSubSupPr>
                          <m:ctrlPr>
                            <a:rPr lang="en-GB" sz="4000" b="1" i="1">
                              <a:latin typeface="Cambria Math" panose="02040503050406030204" pitchFamily="18" charset="0"/>
                            </a:rPr>
                          </m:ctrlPr>
                        </m:sSubSupPr>
                        <m:e>
                          <m:r>
                            <a:rPr lang="en-AU" sz="4000" b="1" i="1">
                              <a:latin typeface="Cambria Math" panose="02040503050406030204" pitchFamily="18" charset="0"/>
                            </a:rPr>
                            <m:t> </m:t>
                          </m:r>
                          <m:r>
                            <a:rPr lang="en-AU" sz="4000" b="1" i="1">
                              <a:latin typeface="Cambria Math" panose="02040503050406030204" pitchFamily="18" charset="0"/>
                            </a:rPr>
                            <m:t>𝐛</m:t>
                          </m:r>
                        </m:e>
                        <m:sub>
                          <m:r>
                            <a:rPr lang="en-AU" sz="4000" i="1">
                              <a:latin typeface="Cambria Math" panose="02040503050406030204" pitchFamily="18" charset="0"/>
                            </a:rPr>
                            <m:t>1:</m:t>
                          </m:r>
                          <m:r>
                            <a:rPr lang="en-AU" sz="4000" i="1">
                              <a:latin typeface="Cambria Math" panose="02040503050406030204" pitchFamily="18" charset="0"/>
                            </a:rPr>
                            <m:t>𝑖</m:t>
                          </m:r>
                        </m:sub>
                        <m:sup>
                          <m:r>
                            <a:rPr lang="en-AU" sz="4000" i="1">
                              <a:latin typeface="Cambria Math" panose="02040503050406030204" pitchFamily="18" charset="0"/>
                            </a:rPr>
                            <m:t>(</m:t>
                          </m:r>
                          <m:r>
                            <a:rPr lang="en-AU" sz="4000" i="1">
                              <a:latin typeface="Cambria Math" panose="02040503050406030204" pitchFamily="18" charset="0"/>
                            </a:rPr>
                            <m:t>𝑖</m:t>
                          </m:r>
                          <m:r>
                            <a:rPr lang="en-AU" sz="4000" i="1">
                              <a:latin typeface="Cambria Math" panose="02040503050406030204" pitchFamily="18" charset="0"/>
                            </a:rPr>
                            <m:t>∗1)</m:t>
                          </m:r>
                        </m:sup>
                      </m:sSubSup>
                    </m:oMath>
                  </m:oMathPara>
                </a14:m>
                <a:endParaRPr lang="en-GB" sz="4000" dirty="0"/>
              </a:p>
              <a:p>
                <a:pPr/>
                <a14:m>
                  <m:oMathPara xmlns:m="http://schemas.openxmlformats.org/officeDocument/2006/math">
                    <m:oMathParaPr>
                      <m:jc m:val="centerGroup"/>
                    </m:oMathParaPr>
                    <m:oMath xmlns:m="http://schemas.openxmlformats.org/officeDocument/2006/math">
                      <m:sSub>
                        <m:sSubPr>
                          <m:ctrlPr>
                            <a:rPr lang="en-GB" sz="4000" b="1" i="1">
                              <a:latin typeface="Cambria Math" panose="02040503050406030204" pitchFamily="18" charset="0"/>
                            </a:rPr>
                          </m:ctrlPr>
                        </m:sSubPr>
                        <m:e>
                          <m:r>
                            <a:rPr lang="en-AU" sz="4000" b="1" i="1">
                              <a:latin typeface="Cambria Math" panose="02040503050406030204" pitchFamily="18" charset="0"/>
                            </a:rPr>
                            <m:t>𝐋</m:t>
                          </m:r>
                        </m:e>
                        <m:sub>
                          <m:r>
                            <a:rPr lang="en-AU" sz="4000" b="1" i="1">
                              <a:latin typeface="Cambria Math" panose="02040503050406030204" pitchFamily="18" charset="0"/>
                            </a:rPr>
                            <m:t>𝒊</m:t>
                          </m:r>
                          <m:r>
                            <a:rPr lang="en-AU" sz="4000" i="1">
                              <a:latin typeface="Cambria Math" panose="02040503050406030204" pitchFamily="18" charset="0"/>
                            </a:rPr>
                            <m:t>,1:</m:t>
                          </m:r>
                          <m:r>
                            <a:rPr lang="en-AU" sz="4000" i="1">
                              <a:latin typeface="Cambria Math" panose="02040503050406030204" pitchFamily="18" charset="0"/>
                            </a:rPr>
                            <m:t>𝑖</m:t>
                          </m:r>
                        </m:sub>
                      </m:sSub>
                      <m:r>
                        <a:rPr lang="en-AU" sz="4000" b="1" i="1">
                          <a:latin typeface="Cambria Math" panose="02040503050406030204" pitchFamily="18" charset="0"/>
                        </a:rPr>
                        <m:t>=</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 </m:t>
                          </m:r>
                          <m:r>
                            <a:rPr lang="en-AU" sz="4000" b="1" i="1">
                              <a:latin typeface="Cambria Math" panose="02040503050406030204" pitchFamily="18" charset="0"/>
                            </a:rPr>
                            <m:t>𝐀</m:t>
                          </m:r>
                        </m:e>
                        <m:sub>
                          <m:r>
                            <a:rPr lang="en-AU" sz="4000" i="1">
                              <a:latin typeface="Cambria Math" panose="02040503050406030204" pitchFamily="18" charset="0"/>
                            </a:rPr>
                            <m:t>𝑖</m:t>
                          </m:r>
                          <m:r>
                            <a:rPr lang="en-AU" sz="4000" b="1" i="1">
                              <a:latin typeface="Cambria Math" panose="02040503050406030204" pitchFamily="18" charset="0"/>
                            </a:rPr>
                            <m:t>,</m:t>
                          </m:r>
                          <m:r>
                            <a:rPr lang="en-AU" sz="4000" i="1">
                              <a:latin typeface="Cambria Math" panose="02040503050406030204" pitchFamily="18" charset="0"/>
                            </a:rPr>
                            <m:t>1:</m:t>
                          </m:r>
                          <m:r>
                            <a:rPr lang="en-AU" sz="4000" i="1">
                              <a:latin typeface="Cambria Math" panose="02040503050406030204" pitchFamily="18" charset="0"/>
                            </a:rPr>
                            <m:t>𝑖</m:t>
                          </m:r>
                        </m:sub>
                        <m:sup>
                          <m:d>
                            <m:dPr>
                              <m:ctrlPr>
                                <a:rPr lang="en-GB" sz="4000" i="1">
                                  <a:latin typeface="Cambria Math" panose="02040503050406030204" pitchFamily="18" charset="0"/>
                                </a:rPr>
                              </m:ctrlPr>
                            </m:dPr>
                            <m:e>
                              <m:r>
                                <a:rPr lang="en-AU" sz="4000" i="1">
                                  <a:latin typeface="Cambria Math" panose="02040503050406030204" pitchFamily="18" charset="0"/>
                                </a:rPr>
                                <m:t>𝑖</m:t>
                              </m:r>
                            </m:e>
                          </m:d>
                        </m:sup>
                      </m:sSubSup>
                      <m:r>
                        <a:rPr lang="en-AU" sz="4000" b="1" i="1">
                          <a:latin typeface="Cambria Math" panose="02040503050406030204" pitchFamily="18" charset="0"/>
                        </a:rPr>
                        <m:t>      </m:t>
                      </m:r>
                      <m:sSub>
                        <m:sSubPr>
                          <m:ctrlPr>
                            <a:rPr lang="en-GB" sz="4000" b="1" i="1">
                              <a:latin typeface="Cambria Math" panose="02040503050406030204" pitchFamily="18" charset="0"/>
                            </a:rPr>
                          </m:ctrlPr>
                        </m:sSubPr>
                        <m:e>
                          <m:r>
                            <a:rPr lang="en-AU" sz="4000" b="1" i="1">
                              <a:latin typeface="Cambria Math" panose="02040503050406030204" pitchFamily="18" charset="0"/>
                            </a:rPr>
                            <m:t>𝐤</m:t>
                          </m:r>
                        </m:e>
                        <m:sub>
                          <m:r>
                            <a:rPr lang="en-AU" sz="4000" b="1" i="1">
                              <a:latin typeface="Cambria Math" panose="02040503050406030204" pitchFamily="18" charset="0"/>
                            </a:rPr>
                            <m:t>𝒊</m:t>
                          </m:r>
                        </m:sub>
                      </m:sSub>
                      <m:r>
                        <a:rPr lang="en-AU" sz="4000" b="1" i="1">
                          <a:latin typeface="Cambria Math" panose="02040503050406030204" pitchFamily="18" charset="0"/>
                        </a:rPr>
                        <m:t>=</m:t>
                      </m:r>
                      <m:sSubSup>
                        <m:sSubSupPr>
                          <m:ctrlPr>
                            <a:rPr lang="en-GB" sz="4000" b="1" i="1">
                              <a:latin typeface="Cambria Math" panose="02040503050406030204" pitchFamily="18" charset="0"/>
                            </a:rPr>
                          </m:ctrlPr>
                        </m:sSubSupPr>
                        <m:e>
                          <m:r>
                            <a:rPr lang="en-AU" sz="4000" b="1" i="1">
                              <a:latin typeface="Cambria Math" panose="02040503050406030204" pitchFamily="18" charset="0"/>
                            </a:rPr>
                            <m:t> </m:t>
                          </m:r>
                          <m:r>
                            <a:rPr lang="en-AU" sz="4000" b="1" i="1">
                              <a:latin typeface="Cambria Math" panose="02040503050406030204" pitchFamily="18" charset="0"/>
                            </a:rPr>
                            <m:t>𝐛</m:t>
                          </m:r>
                        </m:e>
                        <m:sub>
                          <m:r>
                            <a:rPr lang="en-GB" sz="4000" b="0" i="1" smtClean="0">
                              <a:latin typeface="Cambria Math" panose="02040503050406030204" pitchFamily="18" charset="0"/>
                            </a:rPr>
                            <m:t>𝑖</m:t>
                          </m:r>
                        </m:sub>
                        <m:sup>
                          <m:d>
                            <m:dPr>
                              <m:ctrlPr>
                                <a:rPr lang="en-GB" sz="4000" i="1">
                                  <a:latin typeface="Cambria Math" panose="02040503050406030204" pitchFamily="18" charset="0"/>
                                </a:rPr>
                              </m:ctrlPr>
                            </m:dPr>
                            <m:e>
                              <m:r>
                                <a:rPr lang="en-AU" sz="4000" i="1">
                                  <a:latin typeface="Cambria Math" panose="02040503050406030204" pitchFamily="18" charset="0"/>
                                </a:rPr>
                                <m:t>𝑖</m:t>
                              </m:r>
                            </m:e>
                          </m:d>
                        </m:sup>
                      </m:sSubSup>
                    </m:oMath>
                  </m:oMathPara>
                </a14:m>
                <a:endParaRPr lang="en-GB" sz="4000" dirty="0"/>
              </a:p>
              <a:p>
                <a:endParaRPr lang="en-GB" sz="4000" b="1" i="1" dirty="0"/>
              </a:p>
              <a:p>
                <a:endParaRPr lang="en-GB" sz="4000" b="1"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 y="1941095"/>
                <a:ext cx="12079704" cy="4780546"/>
              </a:xfrm>
              <a:blipFill>
                <a:blip r:embed="rId2"/>
                <a:stretch>
                  <a:fillRect l="-1615" t="-3567" b="-1783"/>
                </a:stretch>
              </a:blipFill>
            </p:spPr>
            <p:txBody>
              <a:bodyPr/>
              <a:lstStyle/>
              <a:p>
                <a:r>
                  <a:rPr lang="en-GB">
                    <a:noFill/>
                  </a:rPr>
                  <a:t> </a:t>
                </a:r>
              </a:p>
            </p:txBody>
          </p:sp>
        </mc:Fallback>
      </mc:AlternateContent>
    </p:spTree>
    <p:extLst>
      <p:ext uri="{BB962C8B-B14F-4D97-AF65-F5344CB8AC3E}">
        <p14:creationId xmlns:p14="http://schemas.microsoft.com/office/powerpoint/2010/main" val="73705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542441" y="0"/>
                <a:ext cx="8922401" cy="1973179"/>
              </a:xfrm>
            </p:spPr>
            <p:txBody>
              <a:bodyPr>
                <a:normAutofit/>
              </a:bodyPr>
              <a:lstStyle/>
              <a:p>
                <a:pPr/>
                <a14:m>
                  <m:oMathPara xmlns:m="http://schemas.openxmlformats.org/officeDocument/2006/math">
                    <m:oMathParaPr>
                      <m:jc m:val="centerGroup"/>
                    </m:oMathParaPr>
                    <m:oMath xmlns:m="http://schemas.openxmlformats.org/officeDocument/2006/math">
                      <m:sSubSup>
                        <m:sSubSupPr>
                          <m:ctrlPr>
                            <a:rPr lang="en-GB" sz="4000" b="1" i="1" smtClean="0">
                              <a:latin typeface="Cambria Math" panose="02040503050406030204" pitchFamily="18" charset="0"/>
                            </a:rPr>
                          </m:ctrlPr>
                        </m:sSubSupPr>
                        <m:e>
                          <m:r>
                            <a:rPr lang="en-AU" sz="4000" b="1" i="1">
                              <a:latin typeface="Cambria Math" panose="02040503050406030204" pitchFamily="18" charset="0"/>
                            </a:rPr>
                            <m:t>𝐀</m:t>
                          </m:r>
                        </m:e>
                        <m:sub>
                          <m:r>
                            <a:rPr lang="en-AU" sz="4000" i="1">
                              <a:latin typeface="Cambria Math" panose="02040503050406030204" pitchFamily="18" charset="0"/>
                            </a:rPr>
                            <m:t>1</m:t>
                          </m:r>
                          <m:r>
                            <a:rPr lang="en-AU" sz="4000" b="1" i="1">
                              <a:latin typeface="Cambria Math" panose="02040503050406030204" pitchFamily="18" charset="0"/>
                            </a:rPr>
                            <m:t>,</m:t>
                          </m:r>
                          <m:r>
                            <a:rPr lang="en-AU" sz="4000" i="1">
                              <a:latin typeface="Cambria Math" panose="02040503050406030204" pitchFamily="18" charset="0"/>
                            </a:rPr>
                            <m:t>1</m:t>
                          </m:r>
                        </m:sub>
                        <m:sup>
                          <m:r>
                            <a:rPr lang="en-AU" sz="4000" b="1" i="1">
                              <a:latin typeface="Cambria Math" panose="02040503050406030204" pitchFamily="18" charset="0"/>
                            </a:rPr>
                            <m:t>−</m:t>
                          </m:r>
                          <m:r>
                            <a:rPr lang="en-AU" sz="4000" b="1" i="1">
                              <a:latin typeface="Cambria Math" panose="02040503050406030204" pitchFamily="18" charset="0"/>
                            </a:rPr>
                            <m:t>𝟏</m:t>
                          </m:r>
                        </m:sup>
                      </m:sSubSup>
                      <m:r>
                        <a:rPr lang="en-AU" sz="4000" b="1" i="1">
                          <a:latin typeface="Cambria Math" panose="02040503050406030204" pitchFamily="18" charset="0"/>
                        </a:rPr>
                        <m:t> =[</m:t>
                      </m:r>
                      <m:sSub>
                        <m:sSubPr>
                          <m:ctrlPr>
                            <a:rPr lang="en-GB" sz="4000" b="1" i="1">
                              <a:latin typeface="Cambria Math" panose="02040503050406030204" pitchFamily="18" charset="0"/>
                            </a:rPr>
                          </m:ctrlPr>
                        </m:sSubPr>
                        <m:e>
                          <m:r>
                            <a:rPr lang="en-AU" sz="4000" b="1" i="1">
                              <a:latin typeface="Cambria Math" panose="02040503050406030204" pitchFamily="18" charset="0"/>
                            </a:rPr>
                            <m:t>𝐋</m:t>
                          </m:r>
                        </m:e>
                        <m:sub>
                          <m:r>
                            <a:rPr lang="en-AU" sz="4000" b="1" i="1">
                              <a:latin typeface="Cambria Math" panose="02040503050406030204" pitchFamily="18" charset="0"/>
                            </a:rPr>
                            <m:t>𝟏</m:t>
                          </m:r>
                          <m:r>
                            <a:rPr lang="en-AU" sz="4000" i="1">
                              <a:latin typeface="Cambria Math" panose="02040503050406030204" pitchFamily="18" charset="0"/>
                            </a:rPr>
                            <m:t>,1</m:t>
                          </m:r>
                        </m:sub>
                      </m:sSub>
                      <m:sSup>
                        <m:sSupPr>
                          <m:ctrlPr>
                            <a:rPr lang="en-GB" sz="4000" b="1" i="1">
                              <a:latin typeface="Cambria Math" panose="02040503050406030204" pitchFamily="18" charset="0"/>
                            </a:rPr>
                          </m:ctrlPr>
                        </m:sSupPr>
                        <m:e>
                          <m:r>
                            <a:rPr lang="en-AU" sz="4000" b="1" i="1">
                              <a:latin typeface="Cambria Math" panose="02040503050406030204" pitchFamily="18" charset="0"/>
                            </a:rPr>
                            <m:t>]</m:t>
                          </m:r>
                        </m:e>
                        <m:sup>
                          <m:r>
                            <a:rPr lang="en-AU" sz="4000" b="1" i="1">
                              <a:latin typeface="Cambria Math" panose="02040503050406030204" pitchFamily="18" charset="0"/>
                            </a:rPr>
                            <m:t>−</m:t>
                          </m:r>
                          <m:r>
                            <a:rPr lang="en-AU" sz="4000" b="1" i="1">
                              <a:latin typeface="Cambria Math" panose="02040503050406030204" pitchFamily="18" charset="0"/>
                            </a:rPr>
                            <m:t>𝟏</m:t>
                          </m:r>
                        </m:sup>
                      </m:sSup>
                      <m:r>
                        <a:rPr lang="en-AU" sz="4000" b="1" i="1">
                          <a:latin typeface="Cambria Math" panose="02040503050406030204" pitchFamily="18" charset="0"/>
                        </a:rPr>
                        <m:t> </m:t>
                      </m:r>
                    </m:oMath>
                  </m:oMathPara>
                </a14:m>
                <a:br>
                  <a:rPr lang="en-AU" sz="4000" dirty="0">
                    <a:latin typeface="+mn-lt"/>
                  </a:rPr>
                </a:br>
                <a:br>
                  <a:rPr lang="en-GB" sz="4000" dirty="0">
                    <a:latin typeface="+mn-lt"/>
                  </a:rPr>
                </a:br>
                <a:endParaRPr lang="en-GB" sz="4000" dirty="0">
                  <a:latin typeface="+mn-lt"/>
                </a:endParaRPr>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542441" y="0"/>
                <a:ext cx="8922401" cy="1973179"/>
              </a:xfr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40963" y="850232"/>
                <a:ext cx="11732218" cy="5876033"/>
              </a:xfrm>
            </p:spPr>
            <p:txBody>
              <a:bodyPr>
                <a:noAutofit/>
              </a:bodyPr>
              <a:lstStyle/>
              <a:p>
                <a:pPr/>
                <a14:m>
                  <m:oMathPara xmlns:m="http://schemas.openxmlformats.org/officeDocument/2006/math">
                    <m:oMathParaPr>
                      <m:jc m:val="left"/>
                    </m:oMathParaPr>
                    <m:oMath xmlns:m="http://schemas.openxmlformats.org/officeDocument/2006/math">
                      <m:sSubSup>
                        <m:sSubSupPr>
                          <m:ctrlPr>
                            <a:rPr lang="en-GB" sz="3600" b="1" i="1" smtClean="0">
                              <a:latin typeface="Cambria Math" panose="02040503050406030204" pitchFamily="18" charset="0"/>
                            </a:rPr>
                          </m:ctrlPr>
                        </m:sSubSupPr>
                        <m:e>
                          <m:r>
                            <m:rPr>
                              <m:nor/>
                            </m:rPr>
                            <a:rPr lang="en-AU" sz="3600" dirty="0"/>
                            <m:t>For</m:t>
                          </m:r>
                          <m:r>
                            <m:rPr>
                              <m:nor/>
                            </m:rPr>
                            <a:rPr lang="en-AU" sz="3600" dirty="0"/>
                            <m:t> </m:t>
                          </m:r>
                          <m:r>
                            <m:rPr>
                              <m:nor/>
                            </m:rPr>
                            <a:rPr lang="en-AU" sz="3600" dirty="0"/>
                            <m:t>i</m:t>
                          </m:r>
                          <m:r>
                            <m:rPr>
                              <m:nor/>
                            </m:rPr>
                            <a:rPr lang="en-AU" sz="3600" dirty="0"/>
                            <m:t>=1,…,(</m:t>
                          </m:r>
                          <m:r>
                            <m:rPr>
                              <m:nor/>
                            </m:rPr>
                            <a:rPr lang="en-AU" sz="3600" dirty="0"/>
                            <m:t>n</m:t>
                          </m:r>
                          <m:r>
                            <m:rPr>
                              <m:nor/>
                            </m:rPr>
                            <a:rPr lang="en-AU" sz="3600" dirty="0"/>
                            <m:t>−1)</m:t>
                          </m:r>
                          <m:r>
                            <a:rPr lang="en-GB" sz="3600" b="1" i="1" dirty="0" smtClean="0">
                              <a:latin typeface="Cambria Math" panose="02040503050406030204" pitchFamily="18" charset="0"/>
                            </a:rPr>
                            <m:t>           </m:t>
                          </m:r>
                          <m:r>
                            <a:rPr lang="en-AU" sz="3600" b="1" i="1">
                              <a:latin typeface="Cambria Math" panose="02040503050406030204" pitchFamily="18" charset="0"/>
                            </a:rPr>
                            <m:t>𝐀</m:t>
                          </m:r>
                        </m:e>
                        <m:sub>
                          <m:r>
                            <a:rPr lang="en-AU" sz="3600" i="1">
                              <a:latin typeface="Cambria Math" panose="02040503050406030204" pitchFamily="18" charset="0"/>
                            </a:rPr>
                            <m:t>𝑖</m:t>
                          </m:r>
                          <m:r>
                            <a:rPr lang="en-AU" sz="3600" i="1">
                              <a:latin typeface="Cambria Math" panose="02040503050406030204" pitchFamily="18" charset="0"/>
                            </a:rPr>
                            <m:t>+1</m:t>
                          </m:r>
                          <m:r>
                            <a:rPr lang="en-AU" sz="3600" b="1" i="1">
                              <a:latin typeface="Cambria Math" panose="02040503050406030204" pitchFamily="18" charset="0"/>
                            </a:rPr>
                            <m:t>,</m:t>
                          </m:r>
                          <m:r>
                            <a:rPr lang="en-AU" sz="3600" b="1" i="1">
                              <a:latin typeface="Cambria Math" panose="02040503050406030204" pitchFamily="18" charset="0"/>
                            </a:rPr>
                            <m:t>𝒊</m:t>
                          </m:r>
                          <m:r>
                            <a:rPr lang="en-AU" sz="3600" b="1" i="1">
                              <a:latin typeface="Cambria Math" panose="02040503050406030204" pitchFamily="18" charset="0"/>
                            </a:rPr>
                            <m:t>+</m:t>
                          </m:r>
                          <m:r>
                            <a:rPr lang="en-AU" sz="3600" i="1">
                              <a:latin typeface="Cambria Math" panose="02040503050406030204" pitchFamily="18" charset="0"/>
                            </a:rPr>
                            <m:t>1</m:t>
                          </m:r>
                        </m:sub>
                        <m:sup>
                          <m:r>
                            <a:rPr lang="en-AU" sz="3600" b="1" i="1">
                              <a:latin typeface="Cambria Math" panose="02040503050406030204" pitchFamily="18" charset="0"/>
                            </a:rPr>
                            <m:t>−</m:t>
                          </m:r>
                          <m:r>
                            <a:rPr lang="en-AU" sz="3600" b="1" i="1">
                              <a:latin typeface="Cambria Math" panose="02040503050406030204" pitchFamily="18" charset="0"/>
                            </a:rPr>
                            <m:t>𝟏</m:t>
                          </m:r>
                        </m:sup>
                      </m:sSubSup>
                      <m:r>
                        <a:rPr lang="en-AU" sz="3600" b="1" i="1">
                          <a:latin typeface="Cambria Math" panose="02040503050406030204" pitchFamily="18" charset="0"/>
                        </a:rPr>
                        <m:t> =[</m:t>
                      </m:r>
                      <m:sSub>
                        <m:sSubPr>
                          <m:ctrlPr>
                            <a:rPr lang="en-GB" sz="3600" b="1" i="1">
                              <a:latin typeface="Cambria Math" panose="02040503050406030204" pitchFamily="18" charset="0"/>
                            </a:rPr>
                          </m:ctrlPr>
                        </m:sSubPr>
                        <m:e>
                          <m:r>
                            <a:rPr lang="en-AU" sz="3600" b="1" i="1">
                              <a:latin typeface="Cambria Math" panose="02040503050406030204" pitchFamily="18" charset="0"/>
                            </a:rPr>
                            <m:t>𝐋</m:t>
                          </m:r>
                        </m:e>
                        <m:sub>
                          <m:r>
                            <a:rPr lang="en-AU" sz="3600" b="1" i="1">
                              <a:latin typeface="Cambria Math" panose="02040503050406030204" pitchFamily="18" charset="0"/>
                            </a:rPr>
                            <m:t>𝒊</m:t>
                          </m:r>
                          <m:r>
                            <a:rPr lang="en-AU" sz="3600" b="1" i="1">
                              <a:latin typeface="Cambria Math" panose="02040503050406030204" pitchFamily="18" charset="0"/>
                            </a:rPr>
                            <m:t>+</m:t>
                          </m:r>
                          <m:r>
                            <a:rPr lang="en-AU" sz="3600" b="1" i="1">
                              <a:latin typeface="Cambria Math" panose="02040503050406030204" pitchFamily="18" charset="0"/>
                            </a:rPr>
                            <m:t>𝟏</m:t>
                          </m:r>
                          <m:r>
                            <a:rPr lang="en-AU" sz="3600" i="1">
                              <a:latin typeface="Cambria Math" panose="02040503050406030204" pitchFamily="18" charset="0"/>
                            </a:rPr>
                            <m:t>,</m:t>
                          </m:r>
                          <m:r>
                            <a:rPr lang="en-AU" sz="3600" i="1">
                              <a:latin typeface="Cambria Math" panose="02040503050406030204" pitchFamily="18" charset="0"/>
                            </a:rPr>
                            <m:t>𝑖</m:t>
                          </m:r>
                          <m:r>
                            <a:rPr lang="en-AU" sz="3600" i="1">
                              <a:latin typeface="Cambria Math" panose="02040503050406030204" pitchFamily="18" charset="0"/>
                            </a:rPr>
                            <m:t>+1</m:t>
                          </m:r>
                        </m:sub>
                      </m:sSub>
                      <m:sSup>
                        <m:sSupPr>
                          <m:ctrlPr>
                            <a:rPr lang="en-GB" sz="3600" b="1" i="1">
                              <a:latin typeface="Cambria Math" panose="02040503050406030204" pitchFamily="18" charset="0"/>
                            </a:rPr>
                          </m:ctrlPr>
                        </m:sSupPr>
                        <m:e>
                          <m:r>
                            <a:rPr lang="en-AU" sz="3600" b="1" i="1">
                              <a:latin typeface="Cambria Math" panose="02040503050406030204" pitchFamily="18" charset="0"/>
                            </a:rPr>
                            <m:t>]</m:t>
                          </m:r>
                        </m:e>
                        <m:sup>
                          <m:r>
                            <a:rPr lang="en-AU" sz="3600" b="1" i="1">
                              <a:latin typeface="Cambria Math" panose="02040503050406030204" pitchFamily="18" charset="0"/>
                            </a:rPr>
                            <m:t>−</m:t>
                          </m:r>
                          <m:r>
                            <a:rPr lang="en-AU" sz="3600" b="1" i="1">
                              <a:latin typeface="Cambria Math" panose="02040503050406030204" pitchFamily="18" charset="0"/>
                            </a:rPr>
                            <m:t>𝟏</m:t>
                          </m:r>
                        </m:sup>
                      </m:sSup>
                      <m:r>
                        <a:rPr lang="en-AU" sz="3600" b="1" i="1">
                          <a:latin typeface="Cambria Math" panose="02040503050406030204" pitchFamily="18" charset="0"/>
                        </a:rPr>
                        <m:t> </m:t>
                      </m:r>
                    </m:oMath>
                  </m:oMathPara>
                </a14:m>
                <a:endParaRPr lang="en-GB" sz="3600" dirty="0"/>
              </a:p>
              <a:p>
                <a:pPr/>
                <a14:m>
                  <m:oMathPara xmlns:m="http://schemas.openxmlformats.org/officeDocument/2006/math">
                    <m:oMathParaPr>
                      <m:jc m:val="centerGroup"/>
                    </m:oMathParaPr>
                    <m:oMath xmlns:m="http://schemas.openxmlformats.org/officeDocument/2006/math">
                      <m:sSubSup>
                        <m:sSubSupPr>
                          <m:ctrlPr>
                            <a:rPr lang="en-GB" sz="3600" b="1" i="1">
                              <a:latin typeface="Cambria Math" panose="02040503050406030204" pitchFamily="18" charset="0"/>
                            </a:rPr>
                          </m:ctrlPr>
                        </m:sSubSupPr>
                        <m:e>
                          <m:sSub>
                            <m:sSubPr>
                              <m:ctrlPr>
                                <a:rPr lang="en-GB" sz="3600" b="1" i="1">
                                  <a:solidFill>
                                    <a:srgbClr val="FF0000"/>
                                  </a:solidFill>
                                  <a:latin typeface="Cambria Math" panose="02040503050406030204" pitchFamily="18" charset="0"/>
                                </a:rPr>
                              </m:ctrlPr>
                            </m:sSubPr>
                            <m:e>
                              <m:r>
                                <a:rPr lang="en-AU" sz="3600" b="1" i="1">
                                  <a:solidFill>
                                    <a:srgbClr val="FF0000"/>
                                  </a:solidFill>
                                  <a:latin typeface="Cambria Math" panose="02040503050406030204" pitchFamily="18" charset="0"/>
                                </a:rPr>
                                <m:t>𝐋</m:t>
                              </m:r>
                            </m:e>
                            <m:sub>
                              <m:r>
                                <a:rPr lang="en-AU" sz="3600" b="1" i="1">
                                  <a:solidFill>
                                    <a:srgbClr val="FF0000"/>
                                  </a:solidFill>
                                  <a:latin typeface="Cambria Math" panose="02040503050406030204" pitchFamily="18" charset="0"/>
                                </a:rPr>
                                <m:t>𝒊</m:t>
                              </m:r>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𝟏</m:t>
                              </m:r>
                              <m:r>
                                <a:rPr lang="en-AU" sz="3600" i="1">
                                  <a:solidFill>
                                    <a:srgbClr val="FF0000"/>
                                  </a:solidFill>
                                  <a:latin typeface="Cambria Math" panose="02040503050406030204" pitchFamily="18" charset="0"/>
                                </a:rPr>
                                <m:t>,1:</m:t>
                              </m:r>
                              <m:r>
                                <a:rPr lang="en-AU" sz="3600" i="1">
                                  <a:solidFill>
                                    <a:srgbClr val="FF0000"/>
                                  </a:solidFill>
                                  <a:latin typeface="Cambria Math" panose="02040503050406030204" pitchFamily="18" charset="0"/>
                                </a:rPr>
                                <m:t>𝑖</m:t>
                              </m:r>
                            </m:sub>
                          </m:sSub>
                          <m:r>
                            <a:rPr lang="en-AU" sz="3600" b="1">
                              <a:latin typeface="Cambria Math" panose="02040503050406030204" pitchFamily="18" charset="0"/>
                            </a:rPr>
                            <m:t>=</m:t>
                          </m:r>
                          <m:r>
                            <a:rPr lang="en-AU" sz="3600" b="1">
                              <a:solidFill>
                                <a:srgbClr val="FF0000"/>
                              </a:solidFill>
                              <a:latin typeface="Cambria Math" panose="02040503050406030204" pitchFamily="18" charset="0"/>
                            </a:rPr>
                            <m:t> </m:t>
                          </m:r>
                          <m:r>
                            <a:rPr lang="en-AU" sz="3600" b="1" i="1">
                              <a:latin typeface="Cambria Math" panose="02040503050406030204" pitchFamily="18" charset="0"/>
                            </a:rPr>
                            <m:t>𝐀</m:t>
                          </m:r>
                        </m:e>
                        <m:sub>
                          <m:r>
                            <a:rPr lang="en-AU" sz="3600" i="1">
                              <a:latin typeface="Cambria Math" panose="02040503050406030204" pitchFamily="18" charset="0"/>
                            </a:rPr>
                            <m:t>𝑖</m:t>
                          </m:r>
                          <m:r>
                            <a:rPr lang="en-AU" sz="3600" i="1">
                              <a:latin typeface="Cambria Math" panose="02040503050406030204" pitchFamily="18" charset="0"/>
                            </a:rPr>
                            <m:t>+1</m:t>
                          </m:r>
                          <m:r>
                            <a:rPr lang="en-AU" sz="3600" b="1" i="1">
                              <a:latin typeface="Cambria Math" panose="02040503050406030204" pitchFamily="18" charset="0"/>
                            </a:rPr>
                            <m:t>,</m:t>
                          </m:r>
                          <m:r>
                            <a:rPr lang="en-AU" sz="3600" b="1" i="1">
                              <a:latin typeface="Cambria Math" panose="02040503050406030204" pitchFamily="18" charset="0"/>
                            </a:rPr>
                            <m:t>𝒊</m:t>
                          </m:r>
                          <m:r>
                            <a:rPr lang="en-AU" sz="3600" b="1" i="1">
                              <a:latin typeface="Cambria Math" panose="02040503050406030204" pitchFamily="18" charset="0"/>
                            </a:rPr>
                            <m:t>+</m:t>
                          </m:r>
                          <m:r>
                            <a:rPr lang="en-AU" sz="3600" i="1">
                              <a:latin typeface="Cambria Math" panose="02040503050406030204" pitchFamily="18" charset="0"/>
                            </a:rPr>
                            <m:t>1</m:t>
                          </m:r>
                        </m:sub>
                        <m:sup>
                          <m:r>
                            <a:rPr lang="en-AU" sz="3600" b="1" i="1">
                              <a:latin typeface="Cambria Math" panose="02040503050406030204" pitchFamily="18" charset="0"/>
                            </a:rPr>
                            <m:t>−</m:t>
                          </m:r>
                          <m:r>
                            <a:rPr lang="en-AU" sz="3600" b="1" i="1">
                              <a:latin typeface="Cambria Math" panose="02040503050406030204" pitchFamily="18" charset="0"/>
                            </a:rPr>
                            <m:t>𝟏</m:t>
                          </m:r>
                        </m:sup>
                      </m:sSubSup>
                      <m:sSub>
                        <m:sSubPr>
                          <m:ctrlPr>
                            <a:rPr lang="en-GB" sz="3600" b="1" i="1">
                              <a:solidFill>
                                <a:srgbClr val="FF0000"/>
                              </a:solidFill>
                              <a:latin typeface="Cambria Math" panose="02040503050406030204" pitchFamily="18" charset="0"/>
                            </a:rPr>
                          </m:ctrlPr>
                        </m:sSubPr>
                        <m:e>
                          <m:r>
                            <a:rPr lang="en-AU" sz="3600" b="1" i="1">
                              <a:solidFill>
                                <a:srgbClr val="FF0000"/>
                              </a:solidFill>
                              <a:latin typeface="Cambria Math" panose="02040503050406030204" pitchFamily="18" charset="0"/>
                            </a:rPr>
                            <m:t>𝐋</m:t>
                          </m:r>
                        </m:e>
                        <m:sub>
                          <m:r>
                            <a:rPr lang="en-AU" sz="3600" b="1" i="1">
                              <a:solidFill>
                                <a:srgbClr val="FF0000"/>
                              </a:solidFill>
                              <a:latin typeface="Cambria Math" panose="02040503050406030204" pitchFamily="18" charset="0"/>
                            </a:rPr>
                            <m:t>𝒊</m:t>
                          </m:r>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𝟏</m:t>
                          </m:r>
                          <m:r>
                            <a:rPr lang="en-AU" sz="3600" i="1">
                              <a:solidFill>
                                <a:srgbClr val="FF0000"/>
                              </a:solidFill>
                              <a:latin typeface="Cambria Math" panose="02040503050406030204" pitchFamily="18" charset="0"/>
                            </a:rPr>
                            <m:t>,1:</m:t>
                          </m:r>
                          <m:r>
                            <a:rPr lang="en-AU" sz="3600" i="1">
                              <a:solidFill>
                                <a:srgbClr val="FF0000"/>
                              </a:solidFill>
                              <a:latin typeface="Cambria Math" panose="02040503050406030204" pitchFamily="18" charset="0"/>
                            </a:rPr>
                            <m:t>𝑖</m:t>
                          </m:r>
                          <m:r>
                            <a:rPr lang="en-AU" sz="3600" i="1">
                              <a:solidFill>
                                <a:srgbClr val="FF0000"/>
                              </a:solidFill>
                              <a:latin typeface="Cambria Math" panose="02040503050406030204" pitchFamily="18" charset="0"/>
                            </a:rPr>
                            <m:t>+1</m:t>
                          </m:r>
                        </m:sub>
                      </m:sSub>
                    </m:oMath>
                  </m:oMathPara>
                </a14:m>
                <a:endParaRPr lang="en-GB" sz="3600" dirty="0"/>
              </a:p>
              <a:p>
                <a:pPr/>
                <a14:m>
                  <m:oMathPara xmlns:m="http://schemas.openxmlformats.org/officeDocument/2006/math">
                    <m:oMathParaPr>
                      <m:jc m:val="centerGroup"/>
                    </m:oMathParaPr>
                    <m:oMath xmlns:m="http://schemas.openxmlformats.org/officeDocument/2006/math">
                      <m:sSubSup>
                        <m:sSubSupPr>
                          <m:ctrlPr>
                            <a:rPr lang="en-GB" sz="3600" b="1" i="1" smtClean="0">
                              <a:solidFill>
                                <a:srgbClr val="FF0000"/>
                              </a:solidFill>
                              <a:latin typeface="Cambria Math" panose="02040503050406030204" pitchFamily="18" charset="0"/>
                            </a:rPr>
                          </m:ctrlPr>
                        </m:sSubSupPr>
                        <m:e>
                          <m:r>
                            <a:rPr lang="en-AU" sz="3600" b="1" i="1">
                              <a:solidFill>
                                <a:srgbClr val="FF0000"/>
                              </a:solidFill>
                              <a:latin typeface="Cambria Math" panose="02040503050406030204" pitchFamily="18" charset="0"/>
                            </a:rPr>
                            <m:t>𝐀</m:t>
                          </m:r>
                        </m:e>
                        <m:sub>
                          <m:r>
                            <a:rPr lang="en-AU" sz="3600" i="1">
                              <a:solidFill>
                                <a:srgbClr val="FF0000"/>
                              </a:solidFill>
                              <a:latin typeface="Cambria Math" panose="02040503050406030204" pitchFamily="18" charset="0"/>
                            </a:rPr>
                            <m:t>𝑖</m:t>
                          </m:r>
                          <m:r>
                            <a:rPr lang="en-AU" sz="3600" i="1">
                              <a:solidFill>
                                <a:srgbClr val="FF0000"/>
                              </a:solidFill>
                              <a:latin typeface="Cambria Math" panose="02040503050406030204" pitchFamily="18" charset="0"/>
                            </a:rPr>
                            <m:t>+1</m:t>
                          </m:r>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𝟏</m:t>
                          </m:r>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𝒊</m:t>
                          </m:r>
                        </m:sub>
                        <m:sup>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𝟏</m:t>
                          </m:r>
                        </m:sup>
                      </m:sSubSup>
                      <m:r>
                        <a:rPr lang="en-AU" sz="3600" b="1" i="1">
                          <a:latin typeface="Cambria Math" panose="02040503050406030204" pitchFamily="18" charset="0"/>
                        </a:rPr>
                        <m:t>=</m:t>
                      </m:r>
                      <m:sSubSup>
                        <m:sSubSupPr>
                          <m:ctrlPr>
                            <a:rPr lang="en-GB" sz="3600" b="1" i="1">
                              <a:latin typeface="Cambria Math" panose="02040503050406030204" pitchFamily="18" charset="0"/>
                            </a:rPr>
                          </m:ctrlPr>
                        </m:sSubSupPr>
                        <m:e>
                          <m:r>
                            <a:rPr lang="en-AU" sz="3600" b="1" i="1">
                              <a:latin typeface="Cambria Math" panose="02040503050406030204" pitchFamily="18" charset="0"/>
                            </a:rPr>
                            <m:t> </m:t>
                          </m:r>
                          <m:sSub>
                            <m:sSubPr>
                              <m:ctrlPr>
                                <a:rPr lang="en-GB" sz="3600" b="1" i="1">
                                  <a:solidFill>
                                    <a:srgbClr val="FF0000"/>
                                  </a:solidFill>
                                  <a:latin typeface="Cambria Math" panose="02040503050406030204" pitchFamily="18" charset="0"/>
                                </a:rPr>
                              </m:ctrlPr>
                            </m:sSubPr>
                            <m:e>
                              <m:r>
                                <a:rPr lang="en-AU" sz="3600" b="1" i="1">
                                  <a:solidFill>
                                    <a:srgbClr val="FF0000"/>
                                  </a:solidFill>
                                  <a:latin typeface="Cambria Math" panose="02040503050406030204" pitchFamily="18" charset="0"/>
                                </a:rPr>
                                <m:t>𝐋</m:t>
                              </m:r>
                            </m:e>
                            <m:sub>
                              <m:r>
                                <a:rPr lang="en-AU" sz="3600" b="1" i="1">
                                  <a:solidFill>
                                    <a:srgbClr val="FF0000"/>
                                  </a:solidFill>
                                  <a:latin typeface="Cambria Math" panose="02040503050406030204" pitchFamily="18" charset="0"/>
                                </a:rPr>
                                <m:t>𝒊</m:t>
                              </m:r>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𝟏</m:t>
                              </m:r>
                              <m:r>
                                <a:rPr lang="en-AU" sz="3600" i="1">
                                  <a:solidFill>
                                    <a:srgbClr val="FF0000"/>
                                  </a:solidFill>
                                  <a:latin typeface="Cambria Math" panose="02040503050406030204" pitchFamily="18" charset="0"/>
                                </a:rPr>
                                <m:t>,1:</m:t>
                              </m:r>
                              <m:r>
                                <a:rPr lang="en-AU" sz="3600" i="1">
                                  <a:solidFill>
                                    <a:srgbClr val="FF0000"/>
                                  </a:solidFill>
                                  <a:latin typeface="Cambria Math" panose="02040503050406030204" pitchFamily="18" charset="0"/>
                                </a:rPr>
                                <m:t>𝑖</m:t>
                              </m:r>
                            </m:sub>
                          </m:sSub>
                          <m:r>
                            <a:rPr lang="en-AU" sz="3600" b="1">
                              <a:solidFill>
                                <a:srgbClr val="FF0000"/>
                              </a:solidFill>
                              <a:latin typeface="Cambria Math" panose="02040503050406030204" pitchFamily="18" charset="0"/>
                            </a:rPr>
                            <m:t> </m:t>
                          </m:r>
                          <m:r>
                            <a:rPr lang="en-AU" sz="3600" b="1" i="1">
                              <a:latin typeface="Cambria Math" panose="02040503050406030204" pitchFamily="18" charset="0"/>
                            </a:rPr>
                            <m:t>𝐀</m:t>
                          </m:r>
                        </m:e>
                        <m:sub>
                          <m:r>
                            <a:rPr lang="en-AU" sz="3600" i="1">
                              <a:latin typeface="Cambria Math" panose="02040503050406030204" pitchFamily="18" charset="0"/>
                            </a:rPr>
                            <m:t>1:</m:t>
                          </m:r>
                          <m:r>
                            <a:rPr lang="en-AU" sz="3600" i="1">
                              <a:latin typeface="Cambria Math" panose="02040503050406030204" pitchFamily="18" charset="0"/>
                            </a:rPr>
                            <m:t>𝑖</m:t>
                          </m:r>
                          <m:r>
                            <a:rPr lang="en-AU" sz="3600" b="1" i="1">
                              <a:latin typeface="Cambria Math" panose="02040503050406030204" pitchFamily="18" charset="0"/>
                            </a:rPr>
                            <m:t>,</m:t>
                          </m:r>
                          <m:r>
                            <a:rPr lang="en-AU" sz="3600" b="1" i="1">
                              <a:latin typeface="Cambria Math" panose="02040503050406030204" pitchFamily="18" charset="0"/>
                            </a:rPr>
                            <m:t>𝟏</m:t>
                          </m:r>
                          <m:r>
                            <a:rPr lang="en-AU" sz="3600" b="1" i="1">
                              <a:latin typeface="Cambria Math" panose="02040503050406030204" pitchFamily="18" charset="0"/>
                            </a:rPr>
                            <m:t>,</m:t>
                          </m:r>
                          <m:r>
                            <a:rPr lang="en-AU" sz="3600" b="1" i="1">
                              <a:latin typeface="Cambria Math" panose="02040503050406030204" pitchFamily="18" charset="0"/>
                            </a:rPr>
                            <m:t>𝒊</m:t>
                          </m:r>
                        </m:sub>
                        <m:sup>
                          <m:r>
                            <a:rPr lang="en-AU" sz="3600" b="1" i="1">
                              <a:latin typeface="Cambria Math" panose="02040503050406030204" pitchFamily="18" charset="0"/>
                            </a:rPr>
                            <m:t>−</m:t>
                          </m:r>
                          <m:r>
                            <a:rPr lang="en-AU" sz="3600" b="1" i="1">
                              <a:latin typeface="Cambria Math" panose="02040503050406030204" pitchFamily="18" charset="0"/>
                            </a:rPr>
                            <m:t>𝟏</m:t>
                          </m:r>
                        </m:sup>
                      </m:sSubSup>
                    </m:oMath>
                  </m:oMathPara>
                </a14:m>
                <a:endParaRPr lang="en-GB" sz="3600" dirty="0"/>
              </a:p>
              <a:p>
                <a:pPr/>
                <a14:m>
                  <m:oMathPara xmlns:m="http://schemas.openxmlformats.org/officeDocument/2006/math">
                    <m:oMathParaPr>
                      <m:jc m:val="centerGroup"/>
                    </m:oMathParaPr>
                    <m:oMath xmlns:m="http://schemas.openxmlformats.org/officeDocument/2006/math">
                      <m:sSubSup>
                        <m:sSubSupPr>
                          <m:ctrlPr>
                            <a:rPr lang="en-GB" sz="3600" b="1" i="1">
                              <a:latin typeface="Cambria Math" panose="02040503050406030204" pitchFamily="18" charset="0"/>
                            </a:rPr>
                          </m:ctrlPr>
                        </m:sSubSupPr>
                        <m:e>
                          <m:r>
                            <a:rPr lang="en-AU" sz="3600" b="1" i="1">
                              <a:latin typeface="Cambria Math" panose="02040503050406030204" pitchFamily="18" charset="0"/>
                            </a:rPr>
                            <m:t>𝐀</m:t>
                          </m:r>
                        </m:e>
                        <m:sub>
                          <m:r>
                            <a:rPr lang="en-AU" sz="3600" i="1">
                              <a:latin typeface="Cambria Math" panose="02040503050406030204" pitchFamily="18" charset="0"/>
                            </a:rPr>
                            <m:t>𝑖</m:t>
                          </m:r>
                          <m:r>
                            <a:rPr lang="en-AU" sz="3600" i="1">
                              <a:latin typeface="Cambria Math" panose="02040503050406030204" pitchFamily="18" charset="0"/>
                            </a:rPr>
                            <m:t>+1</m:t>
                          </m:r>
                          <m:r>
                            <a:rPr lang="en-AU" sz="3600" b="1" i="1">
                              <a:latin typeface="Cambria Math" panose="02040503050406030204" pitchFamily="18" charset="0"/>
                            </a:rPr>
                            <m:t>,</m:t>
                          </m:r>
                          <m:r>
                            <a:rPr lang="en-AU" sz="3600" b="1" i="1">
                              <a:latin typeface="Cambria Math" panose="02040503050406030204" pitchFamily="18" charset="0"/>
                            </a:rPr>
                            <m:t>𝒊</m:t>
                          </m:r>
                          <m:r>
                            <a:rPr lang="en-AU" sz="3600" b="1" i="1">
                              <a:latin typeface="Cambria Math" panose="02040503050406030204" pitchFamily="18" charset="0"/>
                            </a:rPr>
                            <m:t>+</m:t>
                          </m:r>
                          <m:r>
                            <a:rPr lang="en-AU" sz="3600" b="1" i="1">
                              <a:latin typeface="Cambria Math" panose="02040503050406030204" pitchFamily="18" charset="0"/>
                            </a:rPr>
                            <m:t>𝟏</m:t>
                          </m:r>
                        </m:sub>
                        <m:sup>
                          <m:r>
                            <a:rPr lang="en-AU" sz="3600" b="1" i="1">
                              <a:latin typeface="Cambria Math" panose="02040503050406030204" pitchFamily="18" charset="0"/>
                            </a:rPr>
                            <m:t>−</m:t>
                          </m:r>
                          <m:r>
                            <a:rPr lang="en-AU" sz="3600" b="1" i="1">
                              <a:latin typeface="Cambria Math" panose="02040503050406030204" pitchFamily="18" charset="0"/>
                            </a:rPr>
                            <m:t>𝟏</m:t>
                          </m:r>
                        </m:sup>
                      </m:sSubSup>
                      <m:r>
                        <a:rPr lang="en-AU" sz="3600" b="1" i="1">
                          <a:latin typeface="Cambria Math" panose="02040503050406030204" pitchFamily="18" charset="0"/>
                        </a:rPr>
                        <m:t>=</m:t>
                      </m:r>
                      <m:sSubSup>
                        <m:sSubSupPr>
                          <m:ctrlPr>
                            <a:rPr lang="en-GB" sz="3600" b="1" i="1">
                              <a:latin typeface="Cambria Math" panose="02040503050406030204" pitchFamily="18" charset="0"/>
                            </a:rPr>
                          </m:ctrlPr>
                        </m:sSubSupPr>
                        <m:e>
                          <m:r>
                            <a:rPr lang="en-AU" sz="3600" b="1" i="1">
                              <a:latin typeface="Cambria Math" panose="02040503050406030204" pitchFamily="18" charset="0"/>
                            </a:rPr>
                            <m:t> </m:t>
                          </m:r>
                          <m:r>
                            <a:rPr lang="en-AU" sz="3600" b="1" i="1">
                              <a:latin typeface="Cambria Math" panose="02040503050406030204" pitchFamily="18" charset="0"/>
                            </a:rPr>
                            <m:t>𝐀</m:t>
                          </m:r>
                        </m:e>
                        <m:sub>
                          <m:r>
                            <a:rPr lang="en-AU" sz="3600" i="1">
                              <a:latin typeface="Cambria Math" panose="02040503050406030204" pitchFamily="18" charset="0"/>
                            </a:rPr>
                            <m:t>𝑖</m:t>
                          </m:r>
                          <m:r>
                            <a:rPr lang="en-AU" sz="3600" i="1">
                              <a:latin typeface="Cambria Math" panose="02040503050406030204" pitchFamily="18" charset="0"/>
                            </a:rPr>
                            <m:t>+1</m:t>
                          </m:r>
                          <m:r>
                            <a:rPr lang="en-AU" sz="3600" b="1" i="1">
                              <a:latin typeface="Cambria Math" panose="02040503050406030204" pitchFamily="18" charset="0"/>
                            </a:rPr>
                            <m:t>,</m:t>
                          </m:r>
                          <m:r>
                            <a:rPr lang="en-AU" sz="3600" b="1" i="1">
                              <a:latin typeface="Cambria Math" panose="02040503050406030204" pitchFamily="18" charset="0"/>
                            </a:rPr>
                            <m:t>𝒊</m:t>
                          </m:r>
                          <m:r>
                            <a:rPr lang="en-AU" sz="3600" b="1" i="1">
                              <a:latin typeface="Cambria Math" panose="02040503050406030204" pitchFamily="18" charset="0"/>
                            </a:rPr>
                            <m:t>+</m:t>
                          </m:r>
                          <m:r>
                            <a:rPr lang="en-AU" sz="3600" b="1" i="1">
                              <a:latin typeface="Cambria Math" panose="02040503050406030204" pitchFamily="18" charset="0"/>
                            </a:rPr>
                            <m:t>𝟏</m:t>
                          </m:r>
                        </m:sub>
                        <m:sup>
                          <m:r>
                            <a:rPr lang="en-AU" sz="3600" b="1" i="1">
                              <a:latin typeface="Cambria Math" panose="02040503050406030204" pitchFamily="18" charset="0"/>
                            </a:rPr>
                            <m:t>−</m:t>
                          </m:r>
                          <m:r>
                            <a:rPr lang="en-AU" sz="3600" b="1" i="1">
                              <a:latin typeface="Cambria Math" panose="02040503050406030204" pitchFamily="18" charset="0"/>
                            </a:rPr>
                            <m:t>𝟏</m:t>
                          </m:r>
                        </m:sup>
                      </m:sSubSup>
                      <m:r>
                        <a:rPr lang="en-AU" sz="3600" b="1" i="1">
                          <a:latin typeface="Cambria Math" panose="02040503050406030204" pitchFamily="18" charset="0"/>
                        </a:rPr>
                        <m:t>+</m:t>
                      </m:r>
                      <m:sSubSup>
                        <m:sSubSupPr>
                          <m:ctrlPr>
                            <a:rPr lang="en-GB" sz="3600" b="1" i="1">
                              <a:solidFill>
                                <a:srgbClr val="FF0000"/>
                              </a:solidFill>
                              <a:latin typeface="Cambria Math" panose="02040503050406030204" pitchFamily="18" charset="0"/>
                            </a:rPr>
                          </m:ctrlPr>
                        </m:sSubSupPr>
                        <m:e>
                          <m:r>
                            <a:rPr lang="en-AU" sz="3600" b="1" i="1">
                              <a:solidFill>
                                <a:srgbClr val="FF0000"/>
                              </a:solidFill>
                              <a:latin typeface="Cambria Math" panose="02040503050406030204" pitchFamily="18" charset="0"/>
                            </a:rPr>
                            <m:t> </m:t>
                          </m:r>
                          <m:r>
                            <a:rPr lang="en-AU" sz="3600" b="1" i="1">
                              <a:solidFill>
                                <a:srgbClr val="FF0000"/>
                              </a:solidFill>
                              <a:latin typeface="Cambria Math" panose="02040503050406030204" pitchFamily="18" charset="0"/>
                            </a:rPr>
                            <m:t>𝐀</m:t>
                          </m:r>
                        </m:e>
                        <m:sub>
                          <m:r>
                            <a:rPr lang="en-AU" sz="3600" i="1">
                              <a:solidFill>
                                <a:srgbClr val="FF0000"/>
                              </a:solidFill>
                              <a:latin typeface="Cambria Math" panose="02040503050406030204" pitchFamily="18" charset="0"/>
                            </a:rPr>
                            <m:t>𝑖</m:t>
                          </m:r>
                          <m:r>
                            <a:rPr lang="en-AU" sz="3600" i="1">
                              <a:solidFill>
                                <a:srgbClr val="FF0000"/>
                              </a:solidFill>
                              <a:latin typeface="Cambria Math" panose="02040503050406030204" pitchFamily="18" charset="0"/>
                            </a:rPr>
                            <m:t>+1</m:t>
                          </m:r>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𝟏</m:t>
                          </m:r>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𝒊</m:t>
                          </m:r>
                        </m:sub>
                        <m:sup>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𝟏</m:t>
                          </m:r>
                        </m:sup>
                      </m:sSubSup>
                      <m:sSubSup>
                        <m:sSubSupPr>
                          <m:ctrlPr>
                            <a:rPr lang="en-GB" sz="3600" b="1" i="1">
                              <a:solidFill>
                                <a:srgbClr val="FF0000"/>
                              </a:solidFill>
                              <a:latin typeface="Cambria Math" panose="02040503050406030204" pitchFamily="18" charset="0"/>
                            </a:rPr>
                          </m:ctrlPr>
                        </m:sSubSupPr>
                        <m:e>
                          <m:r>
                            <a:rPr lang="en-AU" sz="3600" b="1" i="1">
                              <a:solidFill>
                                <a:srgbClr val="FF0000"/>
                              </a:solidFill>
                              <a:latin typeface="Cambria Math" panose="02040503050406030204" pitchFamily="18" charset="0"/>
                            </a:rPr>
                            <m:t> </m:t>
                          </m:r>
                          <m:r>
                            <a:rPr lang="en-AU" sz="3600" b="1" i="1">
                              <a:solidFill>
                                <a:srgbClr val="FF0000"/>
                              </a:solidFill>
                              <a:latin typeface="Cambria Math" panose="02040503050406030204" pitchFamily="18" charset="0"/>
                            </a:rPr>
                            <m:t>𝐋</m:t>
                          </m:r>
                        </m:e>
                        <m:sub>
                          <m:r>
                            <a:rPr lang="en-AU" sz="3600" i="1">
                              <a:solidFill>
                                <a:srgbClr val="FF0000"/>
                              </a:solidFill>
                              <a:latin typeface="Cambria Math" panose="02040503050406030204" pitchFamily="18" charset="0"/>
                            </a:rPr>
                            <m:t>𝑖</m:t>
                          </m:r>
                          <m:r>
                            <a:rPr lang="en-AU" sz="3600" i="1">
                              <a:solidFill>
                                <a:srgbClr val="FF0000"/>
                              </a:solidFill>
                              <a:latin typeface="Cambria Math" panose="02040503050406030204" pitchFamily="18" charset="0"/>
                            </a:rPr>
                            <m:t>+1</m:t>
                          </m:r>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𝟏</m:t>
                          </m:r>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𝒊</m:t>
                          </m:r>
                        </m:sub>
                        <m:sup>
                          <m:r>
                            <a:rPr lang="en-AU" sz="3600" b="1" i="1">
                              <a:solidFill>
                                <a:srgbClr val="FF0000"/>
                              </a:solidFill>
                              <a:latin typeface="Cambria Math" panose="02040503050406030204" pitchFamily="18" charset="0"/>
                            </a:rPr>
                            <m:t>𝑻</m:t>
                          </m:r>
                        </m:sup>
                      </m:sSubSup>
                    </m:oMath>
                  </m:oMathPara>
                </a14:m>
                <a:endParaRPr lang="en-GB" sz="3600" dirty="0"/>
              </a:p>
              <a:p>
                <a:r>
                  <a:rPr lang="en-AU" sz="3600" dirty="0"/>
                  <a:t>Only use non-zero elements of                  </a:t>
                </a:r>
                <a14:m>
                  <m:oMath xmlns:m="http://schemas.openxmlformats.org/officeDocument/2006/math">
                    <m:sSubSup>
                      <m:sSubSupPr>
                        <m:ctrlPr>
                          <a:rPr lang="en-GB" sz="3600" b="1" i="1">
                            <a:solidFill>
                              <a:srgbClr val="FF0000"/>
                            </a:solidFill>
                            <a:latin typeface="Cambria Math" panose="02040503050406030204" pitchFamily="18" charset="0"/>
                          </a:rPr>
                        </m:ctrlPr>
                      </m:sSubSupPr>
                      <m:e>
                        <m:r>
                          <a:rPr lang="en-AU" sz="3600" b="1" i="1">
                            <a:solidFill>
                              <a:srgbClr val="FF0000"/>
                            </a:solidFill>
                            <a:latin typeface="Cambria Math" panose="02040503050406030204" pitchFamily="18" charset="0"/>
                          </a:rPr>
                          <m:t> </m:t>
                        </m:r>
                        <m:r>
                          <a:rPr lang="en-AU" sz="3600" b="1" i="1">
                            <a:solidFill>
                              <a:srgbClr val="FF0000"/>
                            </a:solidFill>
                            <a:latin typeface="Cambria Math" panose="02040503050406030204" pitchFamily="18" charset="0"/>
                          </a:rPr>
                          <m:t>𝐀</m:t>
                        </m:r>
                      </m:e>
                      <m:sub>
                        <m:r>
                          <a:rPr lang="en-AU" sz="3600" i="1">
                            <a:solidFill>
                              <a:srgbClr val="FF0000"/>
                            </a:solidFill>
                            <a:latin typeface="Cambria Math" panose="02040503050406030204" pitchFamily="18" charset="0"/>
                          </a:rPr>
                          <m:t>𝑖</m:t>
                        </m:r>
                        <m:r>
                          <a:rPr lang="en-AU" sz="3600" i="1">
                            <a:solidFill>
                              <a:srgbClr val="FF0000"/>
                            </a:solidFill>
                            <a:latin typeface="Cambria Math" panose="02040503050406030204" pitchFamily="18" charset="0"/>
                          </a:rPr>
                          <m:t>+1.1:</m:t>
                        </m:r>
                        <m:r>
                          <a:rPr lang="en-AU" sz="3600" i="1">
                            <a:solidFill>
                              <a:srgbClr val="FF0000"/>
                            </a:solidFill>
                            <a:latin typeface="Cambria Math" panose="02040503050406030204" pitchFamily="18" charset="0"/>
                          </a:rPr>
                          <m:t>𝑖</m:t>
                        </m:r>
                      </m:sub>
                      <m:sup>
                        <m:d>
                          <m:dPr>
                            <m:ctrlPr>
                              <a:rPr lang="en-GB" sz="3600" i="1">
                                <a:solidFill>
                                  <a:srgbClr val="FF0000"/>
                                </a:solidFill>
                                <a:latin typeface="Cambria Math" panose="02040503050406030204" pitchFamily="18" charset="0"/>
                              </a:rPr>
                            </m:ctrlPr>
                          </m:dPr>
                          <m:e>
                            <m:r>
                              <a:rPr lang="en-AU" sz="3600" i="1">
                                <a:solidFill>
                                  <a:srgbClr val="FF0000"/>
                                </a:solidFill>
                                <a:latin typeface="Cambria Math" panose="02040503050406030204" pitchFamily="18" charset="0"/>
                              </a:rPr>
                              <m:t>𝑖</m:t>
                            </m:r>
                            <m:r>
                              <a:rPr lang="en-AU" sz="3600" i="1">
                                <a:solidFill>
                                  <a:srgbClr val="FF0000"/>
                                </a:solidFill>
                                <a:latin typeface="Cambria Math" panose="02040503050406030204" pitchFamily="18" charset="0"/>
                              </a:rPr>
                              <m:t>+1</m:t>
                            </m:r>
                          </m:e>
                        </m:d>
                      </m:sup>
                    </m:sSubSup>
                    <m:r>
                      <a:rPr lang="en-AU" sz="3600" b="1" i="1">
                        <a:solidFill>
                          <a:srgbClr val="FF0000"/>
                        </a:solidFill>
                        <a:latin typeface="Cambria Math" panose="02040503050406030204" pitchFamily="18" charset="0"/>
                      </a:rPr>
                      <m:t>,</m:t>
                    </m:r>
                    <m:sSubSup>
                      <m:sSubSupPr>
                        <m:ctrlPr>
                          <a:rPr lang="en-GB" sz="3600" b="1" i="1">
                            <a:solidFill>
                              <a:srgbClr val="FF0000"/>
                            </a:solidFill>
                            <a:latin typeface="Cambria Math" panose="02040503050406030204" pitchFamily="18" charset="0"/>
                          </a:rPr>
                        </m:ctrlPr>
                      </m:sSubSupPr>
                      <m:e>
                        <m:r>
                          <a:rPr lang="en-AU" sz="3600" b="1" i="1">
                            <a:solidFill>
                              <a:srgbClr val="FF0000"/>
                            </a:solidFill>
                            <a:latin typeface="Cambria Math" panose="02040503050406030204" pitchFamily="18" charset="0"/>
                          </a:rPr>
                          <m:t> </m:t>
                        </m:r>
                        <m:sSub>
                          <m:sSubPr>
                            <m:ctrlPr>
                              <a:rPr lang="en-GB" sz="3600" b="1" i="1">
                                <a:solidFill>
                                  <a:srgbClr val="FF0000"/>
                                </a:solidFill>
                                <a:latin typeface="Cambria Math" panose="02040503050406030204" pitchFamily="18" charset="0"/>
                              </a:rPr>
                            </m:ctrlPr>
                          </m:sSubPr>
                          <m:e>
                            <m:r>
                              <a:rPr lang="en-AU" sz="3600" b="1" i="1">
                                <a:solidFill>
                                  <a:srgbClr val="FF0000"/>
                                </a:solidFill>
                                <a:latin typeface="Cambria Math" panose="02040503050406030204" pitchFamily="18" charset="0"/>
                              </a:rPr>
                              <m:t>𝐋</m:t>
                            </m:r>
                          </m:e>
                          <m:sub>
                            <m:r>
                              <a:rPr lang="en-AU" sz="3600" b="1" i="1">
                                <a:solidFill>
                                  <a:srgbClr val="FF0000"/>
                                </a:solidFill>
                                <a:latin typeface="Cambria Math" panose="02040503050406030204" pitchFamily="18" charset="0"/>
                              </a:rPr>
                              <m:t>𝒊</m:t>
                            </m:r>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𝟏</m:t>
                            </m:r>
                            <m:r>
                              <a:rPr lang="en-AU" sz="3600" i="1">
                                <a:solidFill>
                                  <a:srgbClr val="FF0000"/>
                                </a:solidFill>
                                <a:latin typeface="Cambria Math" panose="02040503050406030204" pitchFamily="18" charset="0"/>
                              </a:rPr>
                              <m:t>,1:</m:t>
                            </m:r>
                            <m:r>
                              <a:rPr lang="en-AU" sz="3600" i="1">
                                <a:solidFill>
                                  <a:srgbClr val="FF0000"/>
                                </a:solidFill>
                                <a:latin typeface="Cambria Math" panose="02040503050406030204" pitchFamily="18" charset="0"/>
                              </a:rPr>
                              <m:t>𝑖</m:t>
                            </m:r>
                          </m:sub>
                        </m:sSub>
                        <m:r>
                          <a:rPr lang="en-AU" sz="3600" b="1">
                            <a:solidFill>
                              <a:srgbClr val="FF0000"/>
                            </a:solidFill>
                            <a:latin typeface="Cambria Math" panose="02040503050406030204" pitchFamily="18" charset="0"/>
                          </a:rPr>
                          <m:t> </m:t>
                        </m:r>
                        <m:r>
                          <a:rPr lang="en-AU" sz="3600" b="1" i="1">
                            <a:solidFill>
                              <a:srgbClr val="FF0000"/>
                            </a:solidFill>
                            <a:latin typeface="Cambria Math" panose="02040503050406030204" pitchFamily="18" charset="0"/>
                          </a:rPr>
                          <m:t>,</m:t>
                        </m:r>
                        <m:r>
                          <a:rPr lang="en-AU" sz="3600">
                            <a:solidFill>
                              <a:srgbClr val="FF0000"/>
                            </a:solidFill>
                            <a:latin typeface="Cambria Math" panose="02040503050406030204" pitchFamily="18" charset="0"/>
                          </a:rPr>
                          <m:t> </m:t>
                        </m:r>
                        <m:r>
                          <a:rPr lang="en-AU" sz="3600" b="1" i="1">
                            <a:solidFill>
                              <a:srgbClr val="FF0000"/>
                            </a:solidFill>
                            <a:latin typeface="Cambria Math" panose="02040503050406030204" pitchFamily="18" charset="0"/>
                          </a:rPr>
                          <m:t>𝐀</m:t>
                        </m:r>
                      </m:e>
                      <m:sub>
                        <m:r>
                          <a:rPr lang="en-AU" sz="3600" i="1">
                            <a:solidFill>
                              <a:srgbClr val="FF0000"/>
                            </a:solidFill>
                            <a:latin typeface="Cambria Math" panose="02040503050406030204" pitchFamily="18" charset="0"/>
                          </a:rPr>
                          <m:t>𝑖</m:t>
                        </m:r>
                        <m:r>
                          <a:rPr lang="en-AU" sz="3600" i="1">
                            <a:solidFill>
                              <a:srgbClr val="FF0000"/>
                            </a:solidFill>
                            <a:latin typeface="Cambria Math" panose="02040503050406030204" pitchFamily="18" charset="0"/>
                          </a:rPr>
                          <m:t>+1</m:t>
                        </m:r>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𝟏</m:t>
                        </m:r>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𝒊</m:t>
                        </m:r>
                      </m:sub>
                      <m:sup>
                        <m:r>
                          <a:rPr lang="en-AU" sz="3600" b="1" i="1">
                            <a:solidFill>
                              <a:srgbClr val="FF0000"/>
                            </a:solidFill>
                            <a:latin typeface="Cambria Math" panose="02040503050406030204" pitchFamily="18" charset="0"/>
                          </a:rPr>
                          <m:t>−</m:t>
                        </m:r>
                        <m:r>
                          <a:rPr lang="en-AU" sz="3600" b="1" i="1">
                            <a:solidFill>
                              <a:srgbClr val="FF0000"/>
                            </a:solidFill>
                            <a:latin typeface="Cambria Math" panose="02040503050406030204" pitchFamily="18" charset="0"/>
                          </a:rPr>
                          <m:t>𝟏</m:t>
                        </m:r>
                      </m:sup>
                    </m:sSubSup>
                  </m:oMath>
                </a14:m>
                <a:endParaRPr lang="en-GB" sz="3600" dirty="0"/>
              </a:p>
              <a:p>
                <a:pPr algn="l"/>
                <a:r>
                  <a:rPr lang="en-AU" sz="3600" dirty="0"/>
                  <a:t>Depends on order- fit mean and g groups</a:t>
                </a:r>
              </a:p>
              <a:p>
                <a:pPr algn="l"/>
                <a:r>
                  <a:rPr lang="en-AU" sz="3600" dirty="0"/>
                  <a:t>operations proportional to g</a:t>
                </a:r>
                <a:endParaRPr lang="en-GB" sz="3600" dirty="0"/>
              </a:p>
              <a:p>
                <a:pPr algn="l"/>
                <a:r>
                  <a:rPr lang="en-AU" sz="3600" dirty="0"/>
                  <a:t>Fit g groups and mean matrices become denser </a:t>
                </a:r>
              </a:p>
              <a:p>
                <a:pPr algn="l"/>
                <a:r>
                  <a:rPr lang="en-AU" sz="3600" dirty="0"/>
                  <a:t>operations proportional to </a:t>
                </a:r>
                <a14:m>
                  <m:oMath xmlns:m="http://schemas.openxmlformats.org/officeDocument/2006/math">
                    <m:sSup>
                      <m:sSupPr>
                        <m:ctrlPr>
                          <a:rPr lang="en-GB" sz="3600" i="1">
                            <a:latin typeface="Cambria Math" panose="02040503050406030204" pitchFamily="18" charset="0"/>
                          </a:rPr>
                        </m:ctrlPr>
                      </m:sSupPr>
                      <m:e>
                        <m:r>
                          <m:rPr>
                            <m:sty m:val="p"/>
                          </m:rPr>
                          <a:rPr lang="en-AU" sz="3600" i="0">
                            <a:latin typeface="Cambria Math" panose="02040503050406030204" pitchFamily="18" charset="0"/>
                          </a:rPr>
                          <m:t>g</m:t>
                        </m:r>
                      </m:e>
                      <m:sup>
                        <m:r>
                          <a:rPr lang="en-AU" sz="3600" i="1">
                            <a:latin typeface="Cambria Math" panose="02040503050406030204" pitchFamily="18" charset="0"/>
                          </a:rPr>
                          <m:t>3</m:t>
                        </m:r>
                      </m:sup>
                    </m:sSup>
                  </m:oMath>
                </a14:m>
                <a:endParaRPr lang="en-GB" sz="3600" dirty="0"/>
              </a:p>
              <a:p>
                <a:r>
                  <a:rPr lang="en-AU" sz="4000" dirty="0"/>
                  <a:t> </a:t>
                </a:r>
                <a:endParaRPr lang="en-GB" sz="4000" dirty="0"/>
              </a:p>
              <a:p>
                <a:endParaRPr lang="en-GB" sz="4000"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40963" y="850232"/>
                <a:ext cx="11732218" cy="5876033"/>
              </a:xfrm>
              <a:blipFill>
                <a:blip r:embed="rId3"/>
                <a:stretch>
                  <a:fillRect l="-1610" b="-7988"/>
                </a:stretch>
              </a:blipFill>
            </p:spPr>
            <p:txBody>
              <a:bodyPr/>
              <a:lstStyle/>
              <a:p>
                <a:r>
                  <a:rPr lang="en-GB">
                    <a:noFill/>
                  </a:rPr>
                  <a:t> </a:t>
                </a:r>
              </a:p>
            </p:txBody>
          </p:sp>
        </mc:Fallback>
      </mc:AlternateContent>
    </p:spTree>
    <p:extLst>
      <p:ext uri="{BB962C8B-B14F-4D97-AF65-F5344CB8AC3E}">
        <p14:creationId xmlns:p14="http://schemas.microsoft.com/office/powerpoint/2010/main" val="138032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41" y="232475"/>
            <a:ext cx="11530739" cy="1797803"/>
          </a:xfrm>
        </p:spPr>
        <p:txBody>
          <a:bodyPr>
            <a:normAutofit/>
          </a:bodyPr>
          <a:lstStyle/>
          <a:p>
            <a:pPr marL="571500" indent="-571500" algn="l">
              <a:buFont typeface="Arial" panose="020B0604020202020204" pitchFamily="34" charset="0"/>
              <a:buChar char="•"/>
            </a:pPr>
            <a:r>
              <a:rPr lang="en-GB" sz="4000" dirty="0">
                <a:solidFill>
                  <a:srgbClr val="00B0F0"/>
                </a:solidFill>
                <a:latin typeface="+mn-lt"/>
              </a:rPr>
              <a:t>Butler, Cullis, Gilmour ,Gogel,  and Thompson (2018).</a:t>
            </a:r>
            <a:r>
              <a:rPr lang="en-GB" sz="4000" dirty="0" err="1">
                <a:solidFill>
                  <a:srgbClr val="00B0F0"/>
                </a:solidFill>
                <a:latin typeface="+mn-lt"/>
              </a:rPr>
              <a:t>ASReml</a:t>
            </a:r>
            <a:r>
              <a:rPr lang="en-GB" sz="4000" dirty="0">
                <a:solidFill>
                  <a:srgbClr val="00B0F0"/>
                </a:solidFill>
                <a:latin typeface="+mn-lt"/>
              </a:rPr>
              <a:t>-R Reference Manual Version 4</a:t>
            </a:r>
            <a:br>
              <a:rPr lang="en-GB" sz="4000" dirty="0">
                <a:solidFill>
                  <a:srgbClr val="00B0F0"/>
                </a:solidFill>
                <a:latin typeface="+mn-lt"/>
              </a:rPr>
            </a:br>
            <a:endParaRPr lang="en-GB" sz="4000" dirty="0">
              <a:solidFill>
                <a:srgbClr val="00B0F0"/>
              </a:solidFill>
              <a:latin typeface="+mn-lt"/>
            </a:endParaRPr>
          </a:p>
        </p:txBody>
      </p:sp>
      <p:sp>
        <p:nvSpPr>
          <p:cNvPr id="3" name="Subtitle 2"/>
          <p:cNvSpPr>
            <a:spLocks noGrp="1"/>
          </p:cNvSpPr>
          <p:nvPr>
            <p:ph type="subTitle" idx="1"/>
          </p:nvPr>
        </p:nvSpPr>
        <p:spPr>
          <a:xfrm>
            <a:off x="160421" y="2262752"/>
            <a:ext cx="12160731" cy="4928461"/>
          </a:xfrm>
        </p:spPr>
        <p:txBody>
          <a:bodyPr>
            <a:normAutofit/>
          </a:bodyPr>
          <a:lstStyle/>
          <a:p>
            <a:pPr algn="l"/>
            <a:r>
              <a:rPr lang="en-GB" sz="4000" dirty="0"/>
              <a:t>Culmination of twenty six years of collaborative work.</a:t>
            </a:r>
          </a:p>
          <a:p>
            <a:pPr algn="l"/>
            <a:r>
              <a:rPr lang="en-GB" sz="4000" dirty="0"/>
              <a:t>Agreement by Gilmour, Cullis, Welham and Thompson in New Zealand to collaborate and pool resources on producing software based on AIREML algorithm.</a:t>
            </a:r>
            <a:endParaRPr lang="en-GB" sz="4000" dirty="0">
              <a:solidFill>
                <a:srgbClr val="00B0F0"/>
              </a:solidFill>
            </a:endParaRPr>
          </a:p>
          <a:p>
            <a:endParaRPr lang="en-GB" sz="4000" dirty="0"/>
          </a:p>
        </p:txBody>
      </p:sp>
    </p:spTree>
    <p:extLst>
      <p:ext uri="{BB962C8B-B14F-4D97-AF65-F5344CB8AC3E}">
        <p14:creationId xmlns:p14="http://schemas.microsoft.com/office/powerpoint/2010/main" val="3316318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41" y="232475"/>
            <a:ext cx="11530739" cy="609354"/>
          </a:xfrm>
        </p:spPr>
        <p:txBody>
          <a:bodyPr>
            <a:noAutofit/>
          </a:bodyPr>
          <a:lstStyle/>
          <a:p>
            <a:r>
              <a:rPr lang="en-GB" sz="4000" dirty="0">
                <a:latin typeface="+mn-lt"/>
              </a:rPr>
              <a:t>Program and model    experience</a:t>
            </a:r>
          </a:p>
        </p:txBody>
      </p:sp>
      <p:sp>
        <p:nvSpPr>
          <p:cNvPr id="3" name="Subtitle 2"/>
          <p:cNvSpPr>
            <a:spLocks noGrp="1"/>
          </p:cNvSpPr>
          <p:nvPr>
            <p:ph type="subTitle" idx="1"/>
          </p:nvPr>
        </p:nvSpPr>
        <p:spPr>
          <a:xfrm>
            <a:off x="542441" y="1059543"/>
            <a:ext cx="11054473" cy="5666721"/>
          </a:xfrm>
        </p:spPr>
        <p:txBody>
          <a:bodyPr/>
          <a:lstStyle/>
          <a:p>
            <a:pPr marL="742950" indent="-742950" algn="l">
              <a:buFont typeface="Arial" panose="020B0604020202020204" pitchFamily="34" charset="0"/>
              <a:buChar char="•"/>
            </a:pPr>
            <a:r>
              <a:rPr lang="en-GB" sz="4000" dirty="0"/>
              <a:t>REG,BVEST  Arthur Gilmour</a:t>
            </a:r>
          </a:p>
          <a:p>
            <a:pPr algn="l"/>
            <a:r>
              <a:rPr lang="en-GB" sz="4000" dirty="0"/>
              <a:t> additive relationships</a:t>
            </a:r>
          </a:p>
          <a:p>
            <a:pPr marL="571500" indent="-571500" algn="l">
              <a:buFont typeface="Arial" panose="020B0604020202020204" pitchFamily="34" charset="0"/>
              <a:buChar char="•"/>
            </a:pPr>
            <a:r>
              <a:rPr lang="en-GB" sz="4000" dirty="0"/>
              <a:t>TWOD Arthur Gilmour, Brian Cullis</a:t>
            </a:r>
          </a:p>
          <a:p>
            <a:pPr algn="l"/>
            <a:r>
              <a:rPr lang="en-GB" sz="4000" dirty="0"/>
              <a:t>spatial, separable</a:t>
            </a:r>
          </a:p>
          <a:p>
            <a:pPr marL="742950" indent="-742950" algn="l">
              <a:buFont typeface="Arial" panose="020B0604020202020204" pitchFamily="34" charset="0"/>
              <a:buChar char="•"/>
            </a:pPr>
            <a:r>
              <a:rPr lang="en-GB" sz="4000" dirty="0"/>
              <a:t>GENSTAT Sue Welham</a:t>
            </a:r>
          </a:p>
          <a:p>
            <a:pPr algn="l"/>
            <a:r>
              <a:rPr lang="en-GB" sz="4000" dirty="0"/>
              <a:t> variety trial program, repeated measures</a:t>
            </a:r>
          </a:p>
          <a:p>
            <a:pPr marL="742950" indent="-742950" algn="l">
              <a:buFont typeface="Arial" panose="020B0604020202020204" pitchFamily="34" charset="0"/>
              <a:buChar char="•"/>
            </a:pPr>
            <a:r>
              <a:rPr lang="en-GB" sz="4000" dirty="0"/>
              <a:t>DFREML,REMLPK Robin Thompson</a:t>
            </a:r>
          </a:p>
          <a:p>
            <a:endParaRPr lang="en-GB" dirty="0"/>
          </a:p>
        </p:txBody>
      </p:sp>
    </p:spTree>
    <p:extLst>
      <p:ext uri="{BB962C8B-B14F-4D97-AF65-F5344CB8AC3E}">
        <p14:creationId xmlns:p14="http://schemas.microsoft.com/office/powerpoint/2010/main" val="167694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687" y="420913"/>
            <a:ext cx="11884494" cy="1030515"/>
          </a:xfrm>
        </p:spPr>
        <p:txBody>
          <a:bodyPr>
            <a:normAutofit fontScale="90000"/>
          </a:bodyPr>
          <a:lstStyle/>
          <a:p>
            <a:pPr marL="571500" indent="-571500" algn="l">
              <a:buFont typeface="Arial" panose="020B0604020202020204" pitchFamily="34" charset="0"/>
              <a:buChar char="•"/>
            </a:pPr>
            <a:r>
              <a:rPr lang="en-GB" sz="4000" dirty="0" err="1"/>
              <a:t>Beniwal</a:t>
            </a:r>
            <a:r>
              <a:rPr lang="en-GB" sz="4000" dirty="0"/>
              <a:t>, Hastings, Thompson &amp; Hill (1992)</a:t>
            </a:r>
            <a:br>
              <a:rPr lang="en-GB" sz="4000" dirty="0"/>
            </a:br>
            <a:endParaRPr lang="en-GB" sz="4000" dirty="0">
              <a:latin typeface="+mn-lt"/>
            </a:endParaRPr>
          </a:p>
        </p:txBody>
      </p:sp>
      <p:sp>
        <p:nvSpPr>
          <p:cNvPr id="3" name="Subtitle 2"/>
          <p:cNvSpPr>
            <a:spLocks noGrp="1"/>
          </p:cNvSpPr>
          <p:nvPr>
            <p:ph type="subTitle" idx="1"/>
          </p:nvPr>
        </p:nvSpPr>
        <p:spPr>
          <a:xfrm>
            <a:off x="188687" y="972457"/>
            <a:ext cx="11884494" cy="5753807"/>
          </a:xfrm>
        </p:spPr>
        <p:txBody>
          <a:bodyPr>
            <a:normAutofit fontScale="92500" lnSpcReduction="10000"/>
          </a:bodyPr>
          <a:lstStyle/>
          <a:p>
            <a:pPr marL="571500" lvl="0" indent="-571500" algn="l">
              <a:buFont typeface="Arial" panose="020B0604020202020204" pitchFamily="34" charset="0"/>
              <a:buChar char="•"/>
            </a:pPr>
            <a:r>
              <a:rPr lang="en-GB" sz="4000" dirty="0"/>
              <a:t>Crump, Thompson, Haley  &amp;  Mercer (1997).</a:t>
            </a:r>
          </a:p>
          <a:p>
            <a:pPr marL="571500" lvl="0" indent="-571500" algn="l">
              <a:buFont typeface="Arial" panose="020B0604020202020204" pitchFamily="34" charset="0"/>
              <a:buChar char="•"/>
            </a:pPr>
            <a:r>
              <a:rPr lang="en-GB" sz="4000" dirty="0"/>
              <a:t>Heath, </a:t>
            </a:r>
            <a:r>
              <a:rPr lang="en-GB" sz="4000" dirty="0" err="1"/>
              <a:t>Bulfield</a:t>
            </a:r>
            <a:r>
              <a:rPr lang="en-GB" sz="4000" dirty="0"/>
              <a:t>, Thompson &amp; </a:t>
            </a:r>
            <a:r>
              <a:rPr lang="en-GB" sz="4000" dirty="0" err="1"/>
              <a:t>Keightley</a:t>
            </a:r>
            <a:r>
              <a:rPr lang="en-GB" sz="4000" dirty="0"/>
              <a:t> (1995)</a:t>
            </a:r>
          </a:p>
          <a:p>
            <a:pPr marL="571500" lvl="0" indent="-571500" algn="l">
              <a:buFont typeface="Arial" panose="020B0604020202020204" pitchFamily="34" charset="0"/>
              <a:buChar char="•"/>
            </a:pPr>
            <a:r>
              <a:rPr lang="en-GB" sz="4000" dirty="0" err="1"/>
              <a:t>Koerhuis</a:t>
            </a:r>
            <a:r>
              <a:rPr lang="en-GB" sz="4000" dirty="0"/>
              <a:t>  &amp; Thompson (1997)</a:t>
            </a:r>
          </a:p>
          <a:p>
            <a:pPr marL="571500" lvl="0" indent="-571500" algn="l">
              <a:buFont typeface="Arial" panose="020B0604020202020204" pitchFamily="34" charset="0"/>
              <a:buChar char="•"/>
            </a:pPr>
            <a:r>
              <a:rPr lang="en-GB" sz="4000" dirty="0"/>
              <a:t>Mrode, Smith  &amp; Thompson (1990)</a:t>
            </a:r>
          </a:p>
          <a:p>
            <a:pPr marL="571500" lvl="0" indent="-571500" algn="l">
              <a:buFont typeface="Arial" panose="020B0604020202020204" pitchFamily="34" charset="0"/>
              <a:buChar char="•"/>
            </a:pPr>
            <a:r>
              <a:rPr lang="en-GB" sz="4000" dirty="0"/>
              <a:t>Visscher &amp; Thompson R (1992)</a:t>
            </a:r>
          </a:p>
          <a:p>
            <a:pPr algn="l"/>
            <a:r>
              <a:rPr lang="en-AU" sz="4000" dirty="0"/>
              <a:t>Mostly non standard analyses fitted with ingenuity in DFREML. I wanted ability to estimate more parameters and a more user friendly specification.</a:t>
            </a:r>
          </a:p>
          <a:p>
            <a:pPr algn="l"/>
            <a:r>
              <a:rPr lang="en-AU" sz="4000" dirty="0"/>
              <a:t>Just about achieved with the functional specification in </a:t>
            </a:r>
            <a:r>
              <a:rPr lang="en-AU" sz="4000" dirty="0" err="1"/>
              <a:t>ASReml</a:t>
            </a:r>
            <a:r>
              <a:rPr lang="en-AU" sz="4000" dirty="0"/>
              <a:t>-R v4   </a:t>
            </a:r>
            <a:endParaRPr lang="en-GB" sz="4000" dirty="0"/>
          </a:p>
          <a:p>
            <a:endParaRPr lang="en-GB" dirty="0"/>
          </a:p>
        </p:txBody>
      </p:sp>
    </p:spTree>
    <p:extLst>
      <p:ext uri="{BB962C8B-B14F-4D97-AF65-F5344CB8AC3E}">
        <p14:creationId xmlns:p14="http://schemas.microsoft.com/office/powerpoint/2010/main" val="3024895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41" y="232475"/>
            <a:ext cx="11530739" cy="1959182"/>
          </a:xfrm>
        </p:spPr>
        <p:txBody>
          <a:bodyPr>
            <a:normAutofit fontScale="90000"/>
          </a:bodyPr>
          <a:lstStyle/>
          <a:p>
            <a:pPr algn="l"/>
            <a:r>
              <a:rPr lang="en-GB" sz="4400" dirty="0">
                <a:latin typeface="+mn-lt"/>
              </a:rPr>
              <a:t>Initially no intention to write stand alone program !!</a:t>
            </a:r>
            <a:br>
              <a:rPr lang="en-GB" dirty="0"/>
            </a:br>
            <a:r>
              <a:rPr lang="en-GB" sz="4400" dirty="0">
                <a:latin typeface="+mn-lt"/>
              </a:rPr>
              <a:t>Kernel for </a:t>
            </a:r>
            <a:r>
              <a:rPr lang="en-GB" sz="4400" dirty="0" err="1">
                <a:latin typeface="+mn-lt"/>
              </a:rPr>
              <a:t>Genstat</a:t>
            </a:r>
            <a:r>
              <a:rPr lang="en-GB" sz="4400" dirty="0">
                <a:latin typeface="+mn-lt"/>
              </a:rPr>
              <a:t>  !!</a:t>
            </a:r>
            <a:br>
              <a:rPr lang="en-GB" dirty="0"/>
            </a:br>
            <a:endParaRPr lang="en-GB" dirty="0"/>
          </a:p>
        </p:txBody>
      </p:sp>
      <p:sp>
        <p:nvSpPr>
          <p:cNvPr id="3" name="Subtitle 2"/>
          <p:cNvSpPr>
            <a:spLocks noGrp="1"/>
          </p:cNvSpPr>
          <p:nvPr>
            <p:ph type="subTitle" idx="1"/>
          </p:nvPr>
        </p:nvSpPr>
        <p:spPr>
          <a:xfrm>
            <a:off x="542441" y="1001486"/>
            <a:ext cx="11530739" cy="5724779"/>
          </a:xfrm>
        </p:spPr>
        <p:txBody>
          <a:bodyPr/>
          <a:lstStyle/>
          <a:p>
            <a:pPr algn="l">
              <a:buFont typeface="Arial" pitchFamily="34" charset="0"/>
              <a:buChar char="•"/>
            </a:pPr>
            <a:endParaRPr lang="en-GB" dirty="0"/>
          </a:p>
          <a:p>
            <a:pPr algn="l"/>
            <a:r>
              <a:rPr lang="en-GB" sz="4000" dirty="0" err="1"/>
              <a:t>Genstat</a:t>
            </a:r>
            <a:r>
              <a:rPr lang="en-GB" sz="4000" dirty="0"/>
              <a:t> could /would not keep up with Arthur !!</a:t>
            </a:r>
          </a:p>
          <a:p>
            <a:endParaRPr lang="en-GB" dirty="0"/>
          </a:p>
        </p:txBody>
      </p:sp>
    </p:spTree>
    <p:extLst>
      <p:ext uri="{BB962C8B-B14F-4D97-AF65-F5344CB8AC3E}">
        <p14:creationId xmlns:p14="http://schemas.microsoft.com/office/powerpoint/2010/main" val="278069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35" y="1122363"/>
            <a:ext cx="11991109" cy="2387600"/>
          </a:xfrm>
        </p:spPr>
        <p:txBody>
          <a:bodyPr>
            <a:normAutofit/>
          </a:bodyPr>
          <a:lstStyle/>
          <a:p>
            <a:pPr marL="571500" indent="-571500" algn="l">
              <a:buFont typeface="Arial" panose="020B0604020202020204" pitchFamily="34" charset="0"/>
              <a:buChar char="•"/>
            </a:pPr>
            <a:r>
              <a:rPr lang="en-AU" sz="3600" dirty="0">
                <a:solidFill>
                  <a:srgbClr val="00B0F0"/>
                </a:solidFill>
                <a:latin typeface="+mn-lt"/>
              </a:rPr>
              <a:t>Patterson, H.D. &amp; Thompson, R. (1971). Recovery of inter-block information </a:t>
            </a:r>
            <a:r>
              <a:rPr lang="en-AU" sz="4000" dirty="0">
                <a:solidFill>
                  <a:srgbClr val="00B0F0"/>
                </a:solidFill>
                <a:latin typeface="+mn-lt"/>
              </a:rPr>
              <a:t>when block sizes are unequal. </a:t>
            </a:r>
            <a:br>
              <a:rPr lang="en-GB" sz="4000" dirty="0">
                <a:solidFill>
                  <a:srgbClr val="00B0F0"/>
                </a:solidFill>
                <a:latin typeface="+mn-lt"/>
              </a:rPr>
            </a:br>
            <a:endParaRPr lang="en-GB" sz="4000" dirty="0">
              <a:solidFill>
                <a:srgbClr val="00B0F0"/>
              </a:solidFill>
              <a:latin typeface="+mn-lt"/>
            </a:endParaRPr>
          </a:p>
        </p:txBody>
      </p:sp>
      <p:sp>
        <p:nvSpPr>
          <p:cNvPr id="3" name="Subtitle 2"/>
          <p:cNvSpPr>
            <a:spLocks noGrp="1"/>
          </p:cNvSpPr>
          <p:nvPr>
            <p:ph type="subTitle" idx="1"/>
          </p:nvPr>
        </p:nvSpPr>
        <p:spPr>
          <a:xfrm>
            <a:off x="561109" y="3096491"/>
            <a:ext cx="11201399" cy="3532909"/>
          </a:xfrm>
        </p:spPr>
        <p:txBody>
          <a:bodyPr>
            <a:normAutofit fontScale="77500" lnSpcReduction="20000"/>
          </a:bodyPr>
          <a:lstStyle/>
          <a:p>
            <a:pPr marL="571500" indent="-571500" algn="l">
              <a:buFont typeface="Arial" panose="020B0604020202020204" pitchFamily="34" charset="0"/>
              <a:buChar char="•"/>
            </a:pPr>
            <a:r>
              <a:rPr lang="en-GB" sz="4000" dirty="0"/>
              <a:t>Cunningham &amp; Henderson (1968). </a:t>
            </a:r>
          </a:p>
          <a:p>
            <a:pPr algn="l"/>
            <a:r>
              <a:rPr lang="en-GB" sz="4000" dirty="0"/>
              <a:t>Sent correction note to David Finney, came back next day turned into paper !!</a:t>
            </a:r>
          </a:p>
          <a:p>
            <a:pPr algn="l"/>
            <a:r>
              <a:rPr lang="en-GB" sz="4000" dirty="0">
                <a:solidFill>
                  <a:srgbClr val="00B0F0"/>
                </a:solidFill>
              </a:rPr>
              <a:t>Blue biro  </a:t>
            </a:r>
            <a:r>
              <a:rPr lang="en-GB" sz="4000" dirty="0" err="1">
                <a:solidFill>
                  <a:srgbClr val="00B0F0"/>
                </a:solidFill>
              </a:rPr>
              <a:t>description</a:t>
            </a:r>
            <a:r>
              <a:rPr lang="en-GB" sz="4000" dirty="0" err="1"/>
              <a:t>,</a:t>
            </a:r>
            <a:r>
              <a:rPr lang="en-GB" sz="4000" dirty="0" err="1">
                <a:solidFill>
                  <a:srgbClr val="FF0000"/>
                </a:solidFill>
              </a:rPr>
              <a:t>red</a:t>
            </a:r>
            <a:r>
              <a:rPr lang="en-GB" sz="4000" dirty="0">
                <a:solidFill>
                  <a:srgbClr val="FF0000"/>
                </a:solidFill>
              </a:rPr>
              <a:t> biro algebra (for checking)</a:t>
            </a:r>
          </a:p>
          <a:p>
            <a:pPr algn="l"/>
            <a:r>
              <a:rPr lang="en-GB" sz="4000" dirty="0"/>
              <a:t>Comment in black” Robin cannot write “ !!! </a:t>
            </a:r>
          </a:p>
          <a:p>
            <a:pPr marL="571500" indent="-571500" algn="l">
              <a:buFont typeface="Arial" panose="020B0604020202020204" pitchFamily="34" charset="0"/>
              <a:buChar char="•"/>
            </a:pPr>
            <a:r>
              <a:rPr lang="en-AU" sz="4000" spc="-15" dirty="0">
                <a:solidFill>
                  <a:schemeClr val="accent5"/>
                </a:solidFill>
                <a:ea typeface="Times New Roman" panose="02020603050405020304" pitchFamily="18" charset="0"/>
              </a:rPr>
              <a:t>Thompson, R. (1969). Iterative estimation of variance components for non-orthogonal data</a:t>
            </a:r>
          </a:p>
          <a:p>
            <a:pPr marL="571500" indent="-571500" algn="l">
              <a:buFont typeface="Arial" panose="020B0604020202020204" pitchFamily="34" charset="0"/>
              <a:buChar char="•"/>
            </a:pPr>
            <a:r>
              <a:rPr lang="en-AU" sz="4000" spc="-15" dirty="0"/>
              <a:t>Submitted December 50 years ago   !!</a:t>
            </a:r>
            <a:endParaRPr lang="en-GB" sz="4000" dirty="0"/>
          </a:p>
          <a:p>
            <a:endParaRPr lang="en-GB" dirty="0"/>
          </a:p>
        </p:txBody>
      </p:sp>
    </p:spTree>
    <p:extLst>
      <p:ext uri="{BB962C8B-B14F-4D97-AF65-F5344CB8AC3E}">
        <p14:creationId xmlns:p14="http://schemas.microsoft.com/office/powerpoint/2010/main" val="1789849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41" y="232475"/>
            <a:ext cx="11530739" cy="638382"/>
          </a:xfrm>
        </p:spPr>
        <p:txBody>
          <a:bodyPr>
            <a:noAutofit/>
          </a:bodyPr>
          <a:lstStyle/>
          <a:p>
            <a:br>
              <a:rPr lang="en-GB" sz="4000" dirty="0">
                <a:latin typeface="+mn-lt"/>
              </a:rPr>
            </a:br>
            <a:r>
              <a:rPr lang="en-GB" sz="4000" dirty="0">
                <a:latin typeface="+mn-lt"/>
              </a:rPr>
              <a:t>Throughout Arth</a:t>
            </a:r>
            <a:r>
              <a:rPr lang="en-GB" sz="4000" dirty="0"/>
              <a:t>ur Gilmour has taken responsibility for </a:t>
            </a:r>
            <a:endParaRPr lang="en-GB" sz="4000" dirty="0">
              <a:latin typeface="+mn-lt"/>
            </a:endParaRPr>
          </a:p>
        </p:txBody>
      </p:sp>
      <p:sp>
        <p:nvSpPr>
          <p:cNvPr id="3" name="Subtitle 2"/>
          <p:cNvSpPr>
            <a:spLocks noGrp="1"/>
          </p:cNvSpPr>
          <p:nvPr>
            <p:ph type="subTitle" idx="1"/>
          </p:nvPr>
        </p:nvSpPr>
        <p:spPr>
          <a:xfrm>
            <a:off x="542441" y="870857"/>
            <a:ext cx="11530739" cy="5855407"/>
          </a:xfrm>
        </p:spPr>
        <p:txBody>
          <a:bodyPr>
            <a:noAutofit/>
          </a:bodyPr>
          <a:lstStyle/>
          <a:p>
            <a:pPr algn="l"/>
            <a:r>
              <a:rPr lang="en-GB" sz="4000" dirty="0"/>
              <a:t> programming i.e. the code Sue and I provided was commented out without discussion.</a:t>
            </a:r>
          </a:p>
          <a:p>
            <a:pPr algn="l"/>
            <a:r>
              <a:rPr lang="en-GB" sz="4000" dirty="0"/>
              <a:t>He has also  supported users.</a:t>
            </a:r>
          </a:p>
          <a:p>
            <a:pPr algn="l"/>
            <a:r>
              <a:rPr lang="en-GB" sz="4000" dirty="0"/>
              <a:t>His AAABG citation for fellowship and Helen Newton Turner Medal states</a:t>
            </a:r>
          </a:p>
          <a:p>
            <a:pPr algn="l"/>
            <a:r>
              <a:rPr lang="en-GB" sz="4000" i="1" dirty="0"/>
              <a:t>A discussion group has also been set up that is better described as ‘ask Arthur a question’. His generosity in time to individually answer and his resistance to describing perhaps 50% of the questions as stupid are exemplary</a:t>
            </a:r>
            <a:endParaRPr lang="en-GB" sz="4000" dirty="0"/>
          </a:p>
        </p:txBody>
      </p:sp>
    </p:spTree>
    <p:extLst>
      <p:ext uri="{BB962C8B-B14F-4D97-AF65-F5344CB8AC3E}">
        <p14:creationId xmlns:p14="http://schemas.microsoft.com/office/powerpoint/2010/main" val="2957231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41" y="232475"/>
            <a:ext cx="11530739" cy="899639"/>
          </a:xfrm>
        </p:spPr>
        <p:txBody>
          <a:bodyPr>
            <a:normAutofit fontScale="90000"/>
          </a:bodyPr>
          <a:lstStyle/>
          <a:p>
            <a:br>
              <a:rPr lang="en-GB" dirty="0"/>
            </a:br>
            <a:br>
              <a:rPr lang="en-GB" dirty="0"/>
            </a:br>
            <a:r>
              <a:rPr lang="en-GB" dirty="0"/>
              <a:t>Careful design (John </a:t>
            </a:r>
            <a:r>
              <a:rPr lang="en-GB" dirty="0" err="1"/>
              <a:t>Nelder</a:t>
            </a:r>
            <a:r>
              <a:rPr lang="en-GB" dirty="0"/>
              <a:t>)</a:t>
            </a:r>
          </a:p>
        </p:txBody>
      </p:sp>
      <p:sp>
        <p:nvSpPr>
          <p:cNvPr id="3" name="Subtitle 2"/>
          <p:cNvSpPr>
            <a:spLocks noGrp="1"/>
          </p:cNvSpPr>
          <p:nvPr>
            <p:ph type="subTitle" idx="1"/>
          </p:nvPr>
        </p:nvSpPr>
        <p:spPr>
          <a:xfrm>
            <a:off x="542441" y="1766807"/>
            <a:ext cx="11530739" cy="4959457"/>
          </a:xfrm>
        </p:spPr>
        <p:txBody>
          <a:bodyPr/>
          <a:lstStyle/>
          <a:p>
            <a:pPr marL="571500" lvl="0" indent="-571500" algn="l">
              <a:buFont typeface="Arial" panose="020B0604020202020204" pitchFamily="34" charset="0"/>
              <a:buChar char="•"/>
            </a:pPr>
            <a:r>
              <a:rPr lang="en-GB" sz="3600" dirty="0"/>
              <a:t>Welham, Thompson  &amp; Gilmour (1998)</a:t>
            </a:r>
          </a:p>
          <a:p>
            <a:pPr marL="571500" lvl="0" indent="-571500" algn="l">
              <a:buFont typeface="Arial" panose="020B0604020202020204" pitchFamily="34" charset="0"/>
              <a:buChar char="•"/>
            </a:pPr>
            <a:r>
              <a:rPr lang="en-GB" sz="3600" dirty="0"/>
              <a:t>Gilmour, Cullis,  </a:t>
            </a:r>
            <a:r>
              <a:rPr lang="en-GB" sz="3600" dirty="0" err="1"/>
              <a:t>Frensham</a:t>
            </a:r>
            <a:r>
              <a:rPr lang="en-GB" sz="3600" dirty="0"/>
              <a:t> &amp; Thompson (1998)</a:t>
            </a:r>
          </a:p>
          <a:p>
            <a:pPr marL="571500" lvl="0" indent="-571500" algn="l">
              <a:buFont typeface="Arial" panose="020B0604020202020204" pitchFamily="34" charset="0"/>
              <a:buChar char="•"/>
            </a:pPr>
            <a:r>
              <a:rPr lang="en-GB" sz="3600" dirty="0"/>
              <a:t>Gilmour &amp; Thompson (1998)</a:t>
            </a:r>
          </a:p>
          <a:p>
            <a:pPr marL="571500" lvl="0" indent="-571500" algn="l">
              <a:buFont typeface="Arial" panose="020B0604020202020204" pitchFamily="34" charset="0"/>
              <a:buChar char="•"/>
            </a:pPr>
            <a:r>
              <a:rPr lang="en-GB" sz="3600" dirty="0"/>
              <a:t>Thompson (2009)</a:t>
            </a:r>
          </a:p>
          <a:p>
            <a:pPr lvl="0" algn="l"/>
            <a:r>
              <a:rPr lang="en-GB" sz="3600" dirty="0"/>
              <a:t>Consideration of correlated variance structures </a:t>
            </a:r>
          </a:p>
          <a:p>
            <a:pPr lvl="0" algn="l"/>
            <a:r>
              <a:rPr lang="en-GB" sz="3600" dirty="0"/>
              <a:t>AR, MA, </a:t>
            </a:r>
            <a:r>
              <a:rPr lang="en-GB" sz="3600" dirty="0" err="1"/>
              <a:t>antedependence</a:t>
            </a:r>
            <a:r>
              <a:rPr lang="en-GB" sz="3600" dirty="0"/>
              <a:t>, separable, repeated measures, plant breeding models. singular, relationships etc.</a:t>
            </a:r>
          </a:p>
          <a:p>
            <a:endParaRPr lang="en-GB" sz="4000" dirty="0"/>
          </a:p>
        </p:txBody>
      </p:sp>
    </p:spTree>
    <p:extLst>
      <p:ext uri="{BB962C8B-B14F-4D97-AF65-F5344CB8AC3E}">
        <p14:creationId xmlns:p14="http://schemas.microsoft.com/office/powerpoint/2010/main" val="3636898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40" y="14761"/>
            <a:ext cx="11530739" cy="754496"/>
          </a:xfrm>
        </p:spPr>
        <p:txBody>
          <a:bodyPr>
            <a:normAutofit fontScale="90000"/>
          </a:bodyPr>
          <a:lstStyle/>
          <a:p>
            <a:r>
              <a:rPr lang="en-GB" dirty="0"/>
              <a:t>Improved theory</a:t>
            </a:r>
          </a:p>
        </p:txBody>
      </p:sp>
      <p:sp>
        <p:nvSpPr>
          <p:cNvPr id="3" name="Subtitle 2"/>
          <p:cNvSpPr>
            <a:spLocks noGrp="1"/>
          </p:cNvSpPr>
          <p:nvPr>
            <p:ph type="subTitle" idx="1"/>
          </p:nvPr>
        </p:nvSpPr>
        <p:spPr>
          <a:xfrm>
            <a:off x="542441" y="769257"/>
            <a:ext cx="11530739" cy="5957007"/>
          </a:xfrm>
        </p:spPr>
        <p:txBody>
          <a:bodyPr>
            <a:noAutofit/>
          </a:bodyPr>
          <a:lstStyle/>
          <a:p>
            <a:pPr marL="571500" lvl="0" indent="-571500" algn="l">
              <a:buFont typeface="Arial" panose="020B0604020202020204" pitchFamily="34" charset="0"/>
              <a:buChar char="•"/>
            </a:pPr>
            <a:r>
              <a:rPr lang="en-GB" sz="4000" dirty="0"/>
              <a:t>Thompson, Cullis, Smith &amp; Gilmour  (2003) </a:t>
            </a:r>
          </a:p>
          <a:p>
            <a:pPr marL="571500" lvl="0" indent="-571500" algn="l">
              <a:buFont typeface="Arial" panose="020B0604020202020204" pitchFamily="34" charset="0"/>
              <a:buChar char="•"/>
            </a:pPr>
            <a:r>
              <a:rPr lang="en-GB" sz="4000" dirty="0"/>
              <a:t>Kelly, Cullis, Gilmour, </a:t>
            </a:r>
            <a:r>
              <a:rPr lang="en-GB" sz="4000" dirty="0" err="1"/>
              <a:t>Eccleston</a:t>
            </a:r>
            <a:r>
              <a:rPr lang="en-GB" sz="4000" dirty="0"/>
              <a:t>, &amp; Thompson (2009)</a:t>
            </a:r>
          </a:p>
          <a:p>
            <a:pPr algn="l"/>
            <a:r>
              <a:rPr lang="en-AU" sz="4000" dirty="0"/>
              <a:t>Sparse factor analysis and reduced rank variance models.</a:t>
            </a:r>
          </a:p>
          <a:p>
            <a:pPr marL="571500" indent="-571500" algn="l">
              <a:buFont typeface="Arial" panose="020B0604020202020204" pitchFamily="34" charset="0"/>
              <a:buChar char="•"/>
            </a:pPr>
            <a:r>
              <a:rPr lang="en-GB" sz="3600" dirty="0"/>
              <a:t>Gilmour, Cullis, Welham,  Gogel, &amp; Thompson (2004)</a:t>
            </a:r>
          </a:p>
          <a:p>
            <a:pPr marL="571500" lvl="0" indent="-571500" algn="l">
              <a:buFont typeface="Arial" panose="020B0604020202020204" pitchFamily="34" charset="0"/>
              <a:buChar char="•"/>
            </a:pPr>
            <a:r>
              <a:rPr lang="en-GB" sz="3600" dirty="0"/>
              <a:t>Welham, Cullis, Gogel, Gilmour. &amp; Thompson (2004)</a:t>
            </a:r>
          </a:p>
          <a:p>
            <a:pPr algn="l"/>
            <a:r>
              <a:rPr lang="en-GB" sz="3600" dirty="0"/>
              <a:t>Prediction -Forming linear combinations of linear estimates </a:t>
            </a:r>
          </a:p>
          <a:p>
            <a:pPr lvl="0" algn="l"/>
            <a:endParaRPr lang="en-GB" sz="3600" dirty="0"/>
          </a:p>
        </p:txBody>
      </p:sp>
    </p:spTree>
    <p:extLst>
      <p:ext uri="{BB962C8B-B14F-4D97-AF65-F5344CB8AC3E}">
        <p14:creationId xmlns:p14="http://schemas.microsoft.com/office/powerpoint/2010/main" val="2049118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41" y="232475"/>
            <a:ext cx="11530739" cy="667411"/>
          </a:xfrm>
        </p:spPr>
        <p:txBody>
          <a:bodyPr>
            <a:normAutofit/>
          </a:bodyPr>
          <a:lstStyle/>
          <a:p>
            <a:pPr marL="571500" indent="-571500" algn="l">
              <a:buFont typeface="Arial" panose="020B0604020202020204" pitchFamily="34" charset="0"/>
              <a:buChar char="•"/>
            </a:pPr>
            <a:r>
              <a:rPr lang="en-GB" sz="4000" dirty="0">
                <a:latin typeface="+mn-lt"/>
              </a:rPr>
              <a:t>Welham, Cullis, Kenward &amp; Thompson (2006,2007) </a:t>
            </a:r>
          </a:p>
        </p:txBody>
      </p:sp>
      <p:sp>
        <p:nvSpPr>
          <p:cNvPr id="3" name="Subtitle 2"/>
          <p:cNvSpPr>
            <a:spLocks noGrp="1"/>
          </p:cNvSpPr>
          <p:nvPr>
            <p:ph type="subTitle" idx="1"/>
          </p:nvPr>
        </p:nvSpPr>
        <p:spPr>
          <a:xfrm>
            <a:off x="435429" y="798287"/>
            <a:ext cx="11637751" cy="5927978"/>
          </a:xfrm>
        </p:spPr>
        <p:txBody>
          <a:bodyPr>
            <a:normAutofit/>
          </a:bodyPr>
          <a:lstStyle/>
          <a:p>
            <a:pPr algn="l"/>
            <a:r>
              <a:rPr lang="en-GB" sz="4000" dirty="0"/>
              <a:t>Analysis of Splines</a:t>
            </a:r>
          </a:p>
          <a:p>
            <a:pPr marL="571500" lvl="0" indent="-571500" algn="l">
              <a:buFont typeface="Arial" panose="020B0604020202020204" pitchFamily="34" charset="0"/>
              <a:buChar char="•"/>
            </a:pPr>
            <a:r>
              <a:rPr lang="en-GB" sz="4000" dirty="0"/>
              <a:t>Cullis, Jefferson,  Thompson &amp; Smith (2014)</a:t>
            </a:r>
          </a:p>
          <a:p>
            <a:pPr algn="l"/>
            <a:r>
              <a:rPr lang="en-AU" sz="4000" dirty="0"/>
              <a:t>Multi-environment reduced tree model</a:t>
            </a:r>
            <a:endParaRPr lang="en-GB" sz="4000" dirty="0"/>
          </a:p>
          <a:p>
            <a:pPr marL="571500" indent="-571500" algn="l">
              <a:buFont typeface="Arial" panose="020B0604020202020204" pitchFamily="34" charset="0"/>
              <a:buChar char="•"/>
            </a:pPr>
            <a:r>
              <a:rPr lang="en-AU" sz="4000" dirty="0"/>
              <a:t>de Faveri, </a:t>
            </a:r>
            <a:r>
              <a:rPr lang="en-AU" sz="4000" dirty="0" err="1"/>
              <a:t>Verbyla</a:t>
            </a:r>
            <a:r>
              <a:rPr lang="en-AU" sz="4000" dirty="0"/>
              <a:t>, </a:t>
            </a:r>
            <a:r>
              <a:rPr lang="en-GB" sz="4000" dirty="0"/>
              <a:t>Cullis</a:t>
            </a:r>
            <a:r>
              <a:rPr lang="en-AU" sz="4000" dirty="0"/>
              <a:t>,</a:t>
            </a:r>
            <a:r>
              <a:rPr lang="en-AU" sz="4000" dirty="0" err="1"/>
              <a:t>Pitchford</a:t>
            </a:r>
            <a:r>
              <a:rPr lang="en-AU" sz="4000" dirty="0"/>
              <a:t>, </a:t>
            </a:r>
            <a:r>
              <a:rPr lang="en-GB" sz="4000" dirty="0"/>
              <a:t>Thompson (2017)</a:t>
            </a:r>
          </a:p>
          <a:p>
            <a:pPr algn="l"/>
            <a:r>
              <a:rPr lang="en-GB" sz="4000" dirty="0"/>
              <a:t>2D invariant multivariate autoregressive model</a:t>
            </a:r>
          </a:p>
          <a:p>
            <a:pPr algn="l"/>
            <a:endParaRPr lang="en-GB" sz="4000" dirty="0"/>
          </a:p>
        </p:txBody>
      </p:sp>
    </p:spTree>
    <p:extLst>
      <p:ext uri="{BB962C8B-B14F-4D97-AF65-F5344CB8AC3E}">
        <p14:creationId xmlns:p14="http://schemas.microsoft.com/office/powerpoint/2010/main" val="1971997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41" y="232475"/>
            <a:ext cx="11530739" cy="739982"/>
          </a:xfrm>
        </p:spPr>
        <p:txBody>
          <a:bodyPr>
            <a:normAutofit/>
          </a:bodyPr>
          <a:lstStyle/>
          <a:p>
            <a:r>
              <a:rPr lang="en-GB" sz="4000" dirty="0">
                <a:latin typeface="+mn-lt"/>
              </a:rPr>
              <a:t>Improve user experience</a:t>
            </a:r>
          </a:p>
        </p:txBody>
      </p:sp>
      <p:sp>
        <p:nvSpPr>
          <p:cNvPr id="3" name="Subtitle 2"/>
          <p:cNvSpPr>
            <a:spLocks noGrp="1"/>
          </p:cNvSpPr>
          <p:nvPr>
            <p:ph type="subTitle" idx="1"/>
          </p:nvPr>
        </p:nvSpPr>
        <p:spPr>
          <a:xfrm>
            <a:off x="542441" y="1074057"/>
            <a:ext cx="11530739" cy="5652207"/>
          </a:xfrm>
        </p:spPr>
        <p:txBody>
          <a:bodyPr>
            <a:normAutofit lnSpcReduction="10000"/>
          </a:bodyPr>
          <a:lstStyle/>
          <a:p>
            <a:pPr algn="l"/>
            <a:r>
              <a:rPr lang="en-GB" sz="3600" dirty="0"/>
              <a:t> Focus in developing </a:t>
            </a:r>
            <a:r>
              <a:rPr lang="en-GB" sz="3600" dirty="0" err="1"/>
              <a:t>ASReml</a:t>
            </a:r>
            <a:r>
              <a:rPr lang="en-GB" sz="3600" dirty="0"/>
              <a:t> was initially on its kernel</a:t>
            </a:r>
          </a:p>
          <a:p>
            <a:pPr algn="l"/>
            <a:r>
              <a:rPr lang="en-GB" sz="3600" dirty="0"/>
              <a:t>It was freely acknowledged that its user interface was not to the level of other packages.</a:t>
            </a:r>
          </a:p>
          <a:p>
            <a:pPr algn="l"/>
            <a:r>
              <a:rPr lang="en-GB" sz="3600" dirty="0"/>
              <a:t>Other packages such as </a:t>
            </a:r>
            <a:r>
              <a:rPr lang="en-GB" sz="3600" dirty="0" err="1"/>
              <a:t>Genstat</a:t>
            </a:r>
            <a:r>
              <a:rPr lang="en-GB" sz="3600" dirty="0"/>
              <a:t> and R  allow the data preparation, analysis, post-processing to be carried out within a single framework</a:t>
            </a:r>
          </a:p>
          <a:p>
            <a:pPr algn="l"/>
            <a:r>
              <a:rPr lang="en-GB" sz="3600" dirty="0"/>
              <a:t>‘Standalone’ is a pejorative term</a:t>
            </a:r>
          </a:p>
          <a:p>
            <a:pPr algn="l"/>
            <a:r>
              <a:rPr lang="en-GB" sz="3600" dirty="0"/>
              <a:t>Pipeline from ‘plots and paddocks’ to publications  No </a:t>
            </a:r>
            <a:r>
              <a:rPr lang="en-GB" sz="3600" dirty="0" err="1"/>
              <a:t>No</a:t>
            </a:r>
            <a:r>
              <a:rPr lang="en-GB" sz="3600" dirty="0"/>
              <a:t> </a:t>
            </a:r>
            <a:r>
              <a:rPr lang="en-GB" sz="3600" dirty="0" err="1"/>
              <a:t>No</a:t>
            </a:r>
            <a:endParaRPr lang="en-GB" sz="3600" dirty="0"/>
          </a:p>
          <a:p>
            <a:pPr algn="l"/>
            <a:r>
              <a:rPr lang="en-GB" sz="3600" dirty="0"/>
              <a:t>Against the trade description act!!</a:t>
            </a:r>
          </a:p>
          <a:p>
            <a:pPr algn="l"/>
            <a:r>
              <a:rPr lang="en-GB" sz="3600" dirty="0"/>
              <a:t>Surprise VSN not sued  !!</a:t>
            </a:r>
          </a:p>
          <a:p>
            <a:pPr algn="l"/>
            <a:endParaRPr lang="en-GB" sz="4000" dirty="0"/>
          </a:p>
          <a:p>
            <a:endParaRPr lang="en-GB" sz="4000" dirty="0"/>
          </a:p>
        </p:txBody>
      </p:sp>
    </p:spTree>
    <p:extLst>
      <p:ext uri="{BB962C8B-B14F-4D97-AF65-F5344CB8AC3E}">
        <p14:creationId xmlns:p14="http://schemas.microsoft.com/office/powerpoint/2010/main" val="3505753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6057" y="1175657"/>
            <a:ext cx="10334173" cy="3539430"/>
          </a:xfrm>
          <a:prstGeom prst="rect">
            <a:avLst/>
          </a:prstGeom>
        </p:spPr>
        <p:txBody>
          <a:bodyPr wrap="square">
            <a:spAutoFit/>
          </a:bodyPr>
          <a:lstStyle/>
          <a:p>
            <a:r>
              <a:rPr lang="en-GB" sz="3200" dirty="0"/>
              <a:t>Not sufficient to be negative!!!</a:t>
            </a:r>
          </a:p>
          <a:p>
            <a:r>
              <a:rPr lang="en-GB" sz="3200" dirty="0"/>
              <a:t>Sue Welham ported kernel into </a:t>
            </a:r>
            <a:r>
              <a:rPr lang="en-GB" sz="3200" dirty="0" err="1"/>
              <a:t>Genstat</a:t>
            </a:r>
            <a:endParaRPr lang="en-GB" sz="3200" dirty="0"/>
          </a:p>
          <a:p>
            <a:r>
              <a:rPr lang="en-GB" sz="3200" dirty="0"/>
              <a:t>We recruited widely  !!</a:t>
            </a:r>
          </a:p>
          <a:p>
            <a:r>
              <a:rPr lang="en-GB" sz="3200" dirty="0"/>
              <a:t>Bev Gogel improved the draft documentation</a:t>
            </a:r>
          </a:p>
          <a:p>
            <a:r>
              <a:rPr lang="en-GB" sz="3200" dirty="0"/>
              <a:t>Challenge to make syntax more consistent and user-friendly</a:t>
            </a:r>
          </a:p>
          <a:p>
            <a:r>
              <a:rPr lang="en-GB" sz="3200" dirty="0"/>
              <a:t>Dave Butler and Brian Cullis built on kernel to write </a:t>
            </a:r>
            <a:r>
              <a:rPr lang="en-GB" sz="3200" dirty="0" err="1"/>
              <a:t>ASReml</a:t>
            </a:r>
            <a:r>
              <a:rPr lang="en-GB" sz="3200" dirty="0"/>
              <a:t>-R</a:t>
            </a:r>
          </a:p>
          <a:p>
            <a:r>
              <a:rPr lang="en-GB" sz="3200" dirty="0"/>
              <a:t>Simon Harding  built </a:t>
            </a:r>
            <a:r>
              <a:rPr lang="en-GB" sz="3200" dirty="0" err="1"/>
              <a:t>ASReml</a:t>
            </a:r>
            <a:r>
              <a:rPr lang="en-GB" sz="3200" dirty="0"/>
              <a:t>-W</a:t>
            </a:r>
          </a:p>
        </p:txBody>
      </p:sp>
      <p:sp>
        <p:nvSpPr>
          <p:cNvPr id="4" name="Rectangle 3"/>
          <p:cNvSpPr/>
          <p:nvPr/>
        </p:nvSpPr>
        <p:spPr>
          <a:xfrm>
            <a:off x="1611086" y="304800"/>
            <a:ext cx="8592457" cy="584775"/>
          </a:xfrm>
          <a:prstGeom prst="rect">
            <a:avLst/>
          </a:prstGeom>
        </p:spPr>
        <p:txBody>
          <a:bodyPr wrap="square">
            <a:spAutoFit/>
          </a:bodyPr>
          <a:lstStyle/>
          <a:p>
            <a:pPr algn="ctr"/>
            <a:r>
              <a:rPr lang="en-GB" sz="3200" dirty="0"/>
              <a:t>Improve user experience</a:t>
            </a:r>
          </a:p>
        </p:txBody>
      </p:sp>
    </p:spTree>
    <p:extLst>
      <p:ext uri="{BB962C8B-B14F-4D97-AF65-F5344CB8AC3E}">
        <p14:creationId xmlns:p14="http://schemas.microsoft.com/office/powerpoint/2010/main" val="2112302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000" dirty="0">
                <a:solidFill>
                  <a:srgbClr val="00B0F0"/>
                </a:solidFill>
              </a:rPr>
              <a:t>Thompson, R. (1994). Integrating best</a:t>
            </a:r>
            <a:r>
              <a:rPr lang="en-AU" dirty="0">
                <a:solidFill>
                  <a:srgbClr val="00B0F0"/>
                </a:solidFill>
              </a:rPr>
              <a:t> linear unbiased prediction and maximum likelihood estimation</a:t>
            </a:r>
            <a:endParaRPr lang="en-GB"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AU" dirty="0"/>
                  <a:t>Based on block Gauss-Seidel methods for iteratively solving</a:t>
                </a:r>
              </a:p>
              <a:p>
                <a:pPr marL="0" indent="0" algn="ctr">
                  <a:buNone/>
                </a:pPr>
                <a14:m>
                  <m:oMath xmlns:m="http://schemas.openxmlformats.org/officeDocument/2006/math">
                    <m:r>
                      <a:rPr lang="en-AU" b="1" i="1">
                        <a:latin typeface="Cambria Math" panose="02040503050406030204" pitchFamily="18" charset="0"/>
                      </a:rPr>
                      <m:t>𝐂𝐛</m:t>
                    </m:r>
                    <m:r>
                      <a:rPr lang="en-AU" b="1">
                        <a:latin typeface="Cambria Math" panose="02040503050406030204" pitchFamily="18" charset="0"/>
                      </a:rPr>
                      <m:t>=</m:t>
                    </m:r>
                    <m:r>
                      <a:rPr lang="en-AU" b="1" i="1">
                        <a:latin typeface="Cambria Math" panose="02040503050406030204" pitchFamily="18" charset="0"/>
                      </a:rPr>
                      <m:t>𝐜</m:t>
                    </m:r>
                    <m:r>
                      <a:rPr lang="en-AU" b="1">
                        <a:latin typeface="Cambria Math" panose="02040503050406030204" pitchFamily="18" charset="0"/>
                      </a:rPr>
                      <m:t> </m:t>
                    </m:r>
                  </m:oMath>
                </a14:m>
                <a:r>
                  <a:rPr lang="en-AU" dirty="0"/>
                  <a:t> </a:t>
                </a:r>
                <a:endParaRPr lang="en-GB" i="1" dirty="0">
                  <a:latin typeface="Cambria Math" panose="02040503050406030204" pitchFamily="18" charset="0"/>
                </a:endParaRPr>
              </a:p>
              <a:p>
                <a:pPr marL="0" indent="0" algn="ctr">
                  <a:buNone/>
                </a:pPr>
                <a14:m>
                  <m:oMath xmlns:m="http://schemas.openxmlformats.org/officeDocument/2006/math">
                    <m:r>
                      <m:rPr>
                        <m:nor/>
                      </m:rPr>
                      <a:rPr lang="en-AU" dirty="0"/>
                      <m:t>using</m:t>
                    </m:r>
                    <m:r>
                      <a:rPr lang="en-GB" b="0" i="1" dirty="0" smtClean="0">
                        <a:latin typeface="Cambria Math" panose="02040503050406030204" pitchFamily="18" charset="0"/>
                      </a:rPr>
                      <m:t>    </m:t>
                    </m:r>
                    <m:sSub>
                      <m:sSubPr>
                        <m:ctrlPr>
                          <a:rPr lang="en-GB" i="1">
                            <a:latin typeface="Cambria Math" panose="02040503050406030204" pitchFamily="18" charset="0"/>
                          </a:rPr>
                        </m:ctrlPr>
                      </m:sSubPr>
                      <m:e>
                        <m:sSub>
                          <m:sSubPr>
                            <m:ctrlPr>
                              <a:rPr lang="en-GB" i="1">
                                <a:latin typeface="Cambria Math" panose="02040503050406030204" pitchFamily="18" charset="0"/>
                              </a:rPr>
                            </m:ctrlPr>
                          </m:sSubPr>
                          <m:e>
                            <m:r>
                              <a:rPr lang="en-AU" b="1" i="1">
                                <a:latin typeface="Cambria Math" panose="02040503050406030204" pitchFamily="18" charset="0"/>
                              </a:rPr>
                              <m:t>𝐂</m:t>
                            </m:r>
                          </m:e>
                          <m:sub>
                            <m:r>
                              <m:rPr>
                                <m:sty m:val="p"/>
                              </m:rPr>
                              <a:rPr lang="en-AU">
                                <a:latin typeface="Cambria Math" panose="02040503050406030204" pitchFamily="18" charset="0"/>
                              </a:rPr>
                              <m:t>ii</m:t>
                            </m:r>
                          </m:sub>
                        </m:sSub>
                        <m:r>
                          <a:rPr lang="en-AU" b="1" i="1">
                            <a:latin typeface="Cambria Math" panose="02040503050406030204" pitchFamily="18" charset="0"/>
                          </a:rPr>
                          <m:t>𝐛</m:t>
                        </m:r>
                      </m:e>
                      <m:sub>
                        <m:r>
                          <m:rPr>
                            <m:sty m:val="p"/>
                          </m:rPr>
                          <a:rPr lang="en-AU">
                            <a:latin typeface="Cambria Math" panose="02040503050406030204" pitchFamily="18" charset="0"/>
                          </a:rPr>
                          <m:t>i</m:t>
                        </m:r>
                      </m:sub>
                    </m:sSub>
                    <m:r>
                      <a:rPr lang="en-AU" i="1">
                        <a:latin typeface="Cambria Math" panose="02040503050406030204" pitchFamily="18" charset="0"/>
                      </a:rPr>
                      <m:t>=</m:t>
                    </m:r>
                    <m:sSub>
                      <m:sSubPr>
                        <m:ctrlPr>
                          <a:rPr lang="en-GB" i="1">
                            <a:latin typeface="Cambria Math" panose="02040503050406030204" pitchFamily="18" charset="0"/>
                          </a:rPr>
                        </m:ctrlPr>
                      </m:sSubPr>
                      <m:e>
                        <m:sSub>
                          <m:sSubPr>
                            <m:ctrlPr>
                              <a:rPr lang="en-GB" i="1">
                                <a:latin typeface="Cambria Math" panose="02040503050406030204" pitchFamily="18" charset="0"/>
                              </a:rPr>
                            </m:ctrlPr>
                          </m:sSubPr>
                          <m:e>
                            <m:r>
                              <a:rPr lang="en-AU" b="1" i="1">
                                <a:latin typeface="Cambria Math" panose="02040503050406030204" pitchFamily="18" charset="0"/>
                              </a:rPr>
                              <m:t>𝐜</m:t>
                            </m:r>
                          </m:e>
                          <m:sub>
                            <m:r>
                              <m:rPr>
                                <m:sty m:val="p"/>
                              </m:rPr>
                              <a:rPr lang="en-AU">
                                <a:latin typeface="Cambria Math" panose="02040503050406030204" pitchFamily="18" charset="0"/>
                              </a:rPr>
                              <m:t>i</m:t>
                            </m:r>
                          </m:sub>
                        </m:sSub>
                        <m:r>
                          <a:rPr lang="en-AU" b="1" i="1">
                            <a:latin typeface="Cambria Math" panose="02040503050406030204" pitchFamily="18" charset="0"/>
                          </a:rPr>
                          <m:t>−</m:t>
                        </m:r>
                        <m:nary>
                          <m:naryPr>
                            <m:chr m:val="∑"/>
                            <m:limLoc m:val="undOvr"/>
                            <m:ctrlPr>
                              <a:rPr lang="en-GB" i="1">
                                <a:latin typeface="Cambria Math" panose="02040503050406030204" pitchFamily="18" charset="0"/>
                              </a:rPr>
                            </m:ctrlPr>
                          </m:naryPr>
                          <m:sub>
                            <m:r>
                              <a:rPr lang="en-AU" b="1" i="1">
                                <a:latin typeface="Cambria Math" panose="02040503050406030204" pitchFamily="18" charset="0"/>
                              </a:rPr>
                              <m:t>𝐣</m:t>
                            </m:r>
                            <m:r>
                              <a:rPr lang="en-AU" b="1">
                                <a:latin typeface="Cambria Math" panose="02040503050406030204" pitchFamily="18" charset="0"/>
                              </a:rPr>
                              <m:t>=</m:t>
                            </m:r>
                            <m:r>
                              <a:rPr lang="en-AU" b="1" i="1">
                                <a:latin typeface="Cambria Math" panose="02040503050406030204" pitchFamily="18" charset="0"/>
                              </a:rPr>
                              <m:t>𝟏</m:t>
                            </m:r>
                            <m:r>
                              <a:rPr lang="en-AU" b="1">
                                <a:latin typeface="Cambria Math" panose="02040503050406030204" pitchFamily="18" charset="0"/>
                              </a:rPr>
                              <m:t>,</m:t>
                            </m:r>
                            <m:r>
                              <a:rPr lang="en-AU" b="1" i="1">
                                <a:latin typeface="Cambria Math" panose="02040503050406030204" pitchFamily="18" charset="0"/>
                              </a:rPr>
                              <m:t>𝐣</m:t>
                            </m:r>
                            <m:r>
                              <a:rPr lang="en-AU" b="1">
                                <a:latin typeface="Cambria Math" panose="02040503050406030204" pitchFamily="18" charset="0"/>
                              </a:rPr>
                              <m:t>≠</m:t>
                            </m:r>
                            <m:r>
                              <a:rPr lang="en-AU" b="1" i="1">
                                <a:latin typeface="Cambria Math" panose="02040503050406030204" pitchFamily="18" charset="0"/>
                              </a:rPr>
                              <m:t>𝐢</m:t>
                            </m:r>
                          </m:sub>
                          <m:sup>
                            <m:r>
                              <m:rPr>
                                <m:sty m:val="p"/>
                              </m:rPr>
                              <a:rPr lang="en-AU">
                                <a:latin typeface="Cambria Math" panose="02040503050406030204" pitchFamily="18" charset="0"/>
                              </a:rPr>
                              <m:t>m</m:t>
                            </m:r>
                          </m:sup>
                          <m:e>
                            <m:sSub>
                              <m:sSubPr>
                                <m:ctrlPr>
                                  <a:rPr lang="en-GB" i="1">
                                    <a:latin typeface="Cambria Math" panose="02040503050406030204" pitchFamily="18" charset="0"/>
                                  </a:rPr>
                                </m:ctrlPr>
                              </m:sSubPr>
                              <m:e>
                                <m:r>
                                  <a:rPr lang="en-AU" b="1" i="1">
                                    <a:latin typeface="Cambria Math" panose="02040503050406030204" pitchFamily="18" charset="0"/>
                                  </a:rPr>
                                  <m:t>𝐂</m:t>
                                </m:r>
                              </m:e>
                              <m:sub>
                                <m:r>
                                  <m:rPr>
                                    <m:sty m:val="p"/>
                                  </m:rPr>
                                  <a:rPr lang="en-AU">
                                    <a:latin typeface="Cambria Math" panose="02040503050406030204" pitchFamily="18" charset="0"/>
                                  </a:rPr>
                                  <m:t>ij</m:t>
                                </m:r>
                              </m:sub>
                            </m:sSub>
                          </m:e>
                        </m:nary>
                        <m:r>
                          <a:rPr lang="en-AU" b="1" i="1">
                            <a:latin typeface="Cambria Math" panose="02040503050406030204" pitchFamily="18" charset="0"/>
                          </a:rPr>
                          <m:t>𝐛</m:t>
                        </m:r>
                      </m:e>
                      <m:sub>
                        <m:r>
                          <m:rPr>
                            <m:sty m:val="p"/>
                          </m:rPr>
                          <a:rPr lang="en-AU">
                            <a:latin typeface="Cambria Math" panose="02040503050406030204" pitchFamily="18" charset="0"/>
                          </a:rPr>
                          <m:t>j</m:t>
                        </m:r>
                      </m:sub>
                    </m:sSub>
                  </m:oMath>
                </a14:m>
                <a:r>
                  <a:rPr lang="en-AU" dirty="0"/>
                  <a:t> (i=1, …, m)</a:t>
                </a:r>
              </a:p>
              <a:p>
                <a:r>
                  <a:rPr lang="en-GB" dirty="0"/>
                  <a:t>Simplified form of Gibbs block sampling follows a similar paradigm, first obtaining the expected value of </a:t>
                </a:r>
                <a14:m>
                  <m:oMath xmlns:m="http://schemas.openxmlformats.org/officeDocument/2006/math">
                    <m:sSub>
                      <m:sSubPr>
                        <m:ctrlPr>
                          <a:rPr lang="en-GB" i="1">
                            <a:latin typeface="Cambria Math" panose="02040503050406030204" pitchFamily="18" charset="0"/>
                          </a:rPr>
                        </m:ctrlPr>
                      </m:sSubPr>
                      <m:e>
                        <m:r>
                          <a:rPr lang="en-AU" b="1" i="1">
                            <a:latin typeface="Cambria Math" panose="02040503050406030204" pitchFamily="18" charset="0"/>
                          </a:rPr>
                          <m:t>𝐛</m:t>
                        </m:r>
                      </m:e>
                      <m:sub>
                        <m:r>
                          <m:rPr>
                            <m:sty m:val="p"/>
                          </m:rPr>
                          <a:rPr lang="en-AU">
                            <a:latin typeface="Cambria Math" panose="02040503050406030204" pitchFamily="18" charset="0"/>
                          </a:rPr>
                          <m:t>i</m:t>
                        </m:r>
                      </m:sub>
                    </m:sSub>
                  </m:oMath>
                </a14:m>
                <a:r>
                  <a:rPr lang="en-AU" dirty="0"/>
                  <a:t>,</a:t>
                </a:r>
                <a14:m>
                  <m:oMath xmlns:m="http://schemas.openxmlformats.org/officeDocument/2006/math">
                    <m:r>
                      <a:rPr lang="en-AU">
                        <a:latin typeface="Cambria Math" panose="02040503050406030204" pitchFamily="18" charset="0"/>
                      </a:rPr>
                      <m:t> </m:t>
                    </m:r>
                    <m:sSub>
                      <m:sSubPr>
                        <m:ctrlPr>
                          <a:rPr lang="en-GB" i="1">
                            <a:latin typeface="Cambria Math" panose="02040503050406030204" pitchFamily="18" charset="0"/>
                          </a:rPr>
                        </m:ctrlPr>
                      </m:sSubPr>
                      <m:e>
                        <m:r>
                          <a:rPr lang="en-AU" b="1" i="1">
                            <a:latin typeface="Cambria Math" panose="02040503050406030204" pitchFamily="18" charset="0"/>
                          </a:rPr>
                          <m:t>𝐛</m:t>
                        </m:r>
                      </m:e>
                      <m:sub>
                        <m:r>
                          <m:rPr>
                            <m:sty m:val="p"/>
                          </m:rPr>
                          <a:rPr lang="en-AU">
                            <a:latin typeface="Cambria Math" panose="02040503050406030204" pitchFamily="18" charset="0"/>
                          </a:rPr>
                          <m:t>ei</m:t>
                        </m:r>
                      </m:sub>
                    </m:sSub>
                  </m:oMath>
                </a14:m>
                <a:r>
                  <a:rPr lang="en-AU" dirty="0"/>
                  <a:t>,  given sample values of </a:t>
                </a:r>
                <a14:m>
                  <m:oMath xmlns:m="http://schemas.openxmlformats.org/officeDocument/2006/math">
                    <m:r>
                      <m:rPr>
                        <m:sty m:val="p"/>
                      </m:rPr>
                      <a:rPr lang="en-AU">
                        <a:latin typeface="Cambria Math" panose="02040503050406030204" pitchFamily="18" charset="0"/>
                      </a:rPr>
                      <m:t>the</m:t>
                    </m:r>
                    <m:r>
                      <a:rPr lang="en-AU">
                        <a:latin typeface="Cambria Math" panose="02040503050406030204" pitchFamily="18" charset="0"/>
                      </a:rPr>
                      <m:t> </m:t>
                    </m:r>
                    <m:r>
                      <m:rPr>
                        <m:sty m:val="p"/>
                      </m:rPr>
                      <a:rPr lang="en-AU">
                        <a:latin typeface="Cambria Math" panose="02040503050406030204" pitchFamily="18" charset="0"/>
                      </a:rPr>
                      <m:t>other</m:t>
                    </m:r>
                    <m:r>
                      <a:rPr lang="en-AU">
                        <a:latin typeface="Cambria Math" panose="02040503050406030204" pitchFamily="18" charset="0"/>
                      </a:rPr>
                      <m:t> </m:t>
                    </m:r>
                    <m:r>
                      <m:rPr>
                        <m:sty m:val="p"/>
                      </m:rPr>
                      <a:rPr lang="en-AU">
                        <a:latin typeface="Cambria Math" panose="02040503050406030204" pitchFamily="18" charset="0"/>
                      </a:rPr>
                      <m:t>estimates</m:t>
                    </m:r>
                    <m:r>
                      <a:rPr lang="en-AU">
                        <a:latin typeface="Cambria Math" panose="02040503050406030204" pitchFamily="18" charset="0"/>
                      </a:rPr>
                      <m:t>,( </m:t>
                    </m:r>
                    <m:sSub>
                      <m:sSubPr>
                        <m:ctrlPr>
                          <a:rPr lang="en-GB" i="1">
                            <a:latin typeface="Cambria Math" panose="02040503050406030204" pitchFamily="18" charset="0"/>
                          </a:rPr>
                        </m:ctrlPr>
                      </m:sSubPr>
                      <m:e>
                        <m:r>
                          <a:rPr lang="en-AU" b="1" i="1">
                            <a:latin typeface="Cambria Math" panose="02040503050406030204" pitchFamily="18" charset="0"/>
                          </a:rPr>
                          <m:t>𝐛</m:t>
                        </m:r>
                      </m:e>
                      <m:sub>
                        <m:r>
                          <m:rPr>
                            <m:sty m:val="p"/>
                          </m:rPr>
                          <a:rPr lang="en-AU">
                            <a:latin typeface="Cambria Math" panose="02040503050406030204" pitchFamily="18" charset="0"/>
                          </a:rPr>
                          <m:t>sj</m:t>
                        </m:r>
                      </m:sub>
                    </m:sSub>
                    <m:r>
                      <a:rPr lang="en-AU" i="1">
                        <a:latin typeface="Cambria Math" panose="02040503050406030204" pitchFamily="18" charset="0"/>
                      </a:rPr>
                      <m:t>,</m:t>
                    </m:r>
                  </m:oMath>
                </a14:m>
                <a:r>
                  <a:rPr lang="en-AU" dirty="0"/>
                  <a:t> j=1, …, m, j </a:t>
                </a:r>
                <a14:m>
                  <m:oMath xmlns:m="http://schemas.openxmlformats.org/officeDocument/2006/math">
                    <m:r>
                      <a:rPr lang="en-AU" b="1">
                        <a:latin typeface="Cambria Math" panose="02040503050406030204" pitchFamily="18" charset="0"/>
                      </a:rPr>
                      <m:t>≠ </m:t>
                    </m:r>
                  </m:oMath>
                </a14:m>
                <a:r>
                  <a:rPr lang="en-AU" dirty="0"/>
                  <a:t>i) from</a:t>
                </a:r>
                <a:endParaRPr lang="en-GB" dirty="0"/>
              </a:p>
              <a:p>
                <a:pPr algn="ctr"/>
                <a14:m>
                  <m:oMath xmlns:m="http://schemas.openxmlformats.org/officeDocument/2006/math">
                    <m:sSub>
                      <m:sSubPr>
                        <m:ctrlPr>
                          <a:rPr lang="en-GB" i="1">
                            <a:latin typeface="Cambria Math" panose="02040503050406030204" pitchFamily="18" charset="0"/>
                          </a:rPr>
                        </m:ctrlPr>
                      </m:sSubPr>
                      <m:e>
                        <m:sSub>
                          <m:sSubPr>
                            <m:ctrlPr>
                              <a:rPr lang="en-GB" i="1">
                                <a:latin typeface="Cambria Math" panose="02040503050406030204" pitchFamily="18" charset="0"/>
                              </a:rPr>
                            </m:ctrlPr>
                          </m:sSubPr>
                          <m:e>
                            <m:r>
                              <a:rPr lang="en-AU" b="1" i="1">
                                <a:latin typeface="Cambria Math" panose="02040503050406030204" pitchFamily="18" charset="0"/>
                              </a:rPr>
                              <m:t>𝐂</m:t>
                            </m:r>
                          </m:e>
                          <m:sub>
                            <m:r>
                              <m:rPr>
                                <m:sty m:val="p"/>
                              </m:rPr>
                              <a:rPr lang="en-AU">
                                <a:latin typeface="Cambria Math" panose="02040503050406030204" pitchFamily="18" charset="0"/>
                              </a:rPr>
                              <m:t>ii</m:t>
                            </m:r>
                          </m:sub>
                        </m:sSub>
                        <m:r>
                          <a:rPr lang="en-AU" b="1" i="1">
                            <a:latin typeface="Cambria Math" panose="02040503050406030204" pitchFamily="18" charset="0"/>
                          </a:rPr>
                          <m:t>𝐛</m:t>
                        </m:r>
                      </m:e>
                      <m:sub>
                        <m:r>
                          <m:rPr>
                            <m:sty m:val="p"/>
                          </m:rPr>
                          <a:rPr lang="en-AU">
                            <a:latin typeface="Cambria Math" panose="02040503050406030204" pitchFamily="18" charset="0"/>
                          </a:rPr>
                          <m:t>ei</m:t>
                        </m:r>
                      </m:sub>
                    </m:sSub>
                    <m:r>
                      <a:rPr lang="en-AU" i="1">
                        <a:latin typeface="Cambria Math" panose="02040503050406030204" pitchFamily="18" charset="0"/>
                      </a:rPr>
                      <m:t>=</m:t>
                    </m:r>
                    <m:sSub>
                      <m:sSubPr>
                        <m:ctrlPr>
                          <a:rPr lang="en-GB" i="1">
                            <a:latin typeface="Cambria Math" panose="02040503050406030204" pitchFamily="18" charset="0"/>
                          </a:rPr>
                        </m:ctrlPr>
                      </m:sSubPr>
                      <m:e>
                        <m:sSub>
                          <m:sSubPr>
                            <m:ctrlPr>
                              <a:rPr lang="en-GB" i="1">
                                <a:latin typeface="Cambria Math" panose="02040503050406030204" pitchFamily="18" charset="0"/>
                              </a:rPr>
                            </m:ctrlPr>
                          </m:sSubPr>
                          <m:e>
                            <m:r>
                              <a:rPr lang="en-AU" b="1" i="1">
                                <a:latin typeface="Cambria Math" panose="02040503050406030204" pitchFamily="18" charset="0"/>
                              </a:rPr>
                              <m:t>𝐜</m:t>
                            </m:r>
                          </m:e>
                          <m:sub>
                            <m:r>
                              <m:rPr>
                                <m:sty m:val="p"/>
                              </m:rPr>
                              <a:rPr lang="en-AU">
                                <a:latin typeface="Cambria Math" panose="02040503050406030204" pitchFamily="18" charset="0"/>
                              </a:rPr>
                              <m:t>i</m:t>
                            </m:r>
                          </m:sub>
                        </m:sSub>
                        <m:r>
                          <a:rPr lang="en-AU" b="1" i="1">
                            <a:latin typeface="Cambria Math" panose="02040503050406030204" pitchFamily="18" charset="0"/>
                          </a:rPr>
                          <m:t>−</m:t>
                        </m:r>
                        <m:nary>
                          <m:naryPr>
                            <m:chr m:val="∑"/>
                            <m:limLoc m:val="undOvr"/>
                            <m:ctrlPr>
                              <a:rPr lang="en-GB" i="1">
                                <a:latin typeface="Cambria Math" panose="02040503050406030204" pitchFamily="18" charset="0"/>
                              </a:rPr>
                            </m:ctrlPr>
                          </m:naryPr>
                          <m:sub>
                            <m:r>
                              <a:rPr lang="en-AU" b="1" i="1">
                                <a:latin typeface="Cambria Math" panose="02040503050406030204" pitchFamily="18" charset="0"/>
                              </a:rPr>
                              <m:t>𝐣</m:t>
                            </m:r>
                            <m:r>
                              <a:rPr lang="en-AU" b="1">
                                <a:latin typeface="Cambria Math" panose="02040503050406030204" pitchFamily="18" charset="0"/>
                              </a:rPr>
                              <m:t>=</m:t>
                            </m:r>
                            <m:r>
                              <a:rPr lang="en-AU" b="1" i="1">
                                <a:latin typeface="Cambria Math" panose="02040503050406030204" pitchFamily="18" charset="0"/>
                              </a:rPr>
                              <m:t>𝟏</m:t>
                            </m:r>
                            <m:r>
                              <a:rPr lang="en-AU" b="1">
                                <a:latin typeface="Cambria Math" panose="02040503050406030204" pitchFamily="18" charset="0"/>
                              </a:rPr>
                              <m:t>,</m:t>
                            </m:r>
                            <m:r>
                              <a:rPr lang="en-AU" b="1" i="1">
                                <a:latin typeface="Cambria Math" panose="02040503050406030204" pitchFamily="18" charset="0"/>
                              </a:rPr>
                              <m:t>𝐣</m:t>
                            </m:r>
                            <m:r>
                              <a:rPr lang="en-AU" b="1">
                                <a:latin typeface="Cambria Math" panose="02040503050406030204" pitchFamily="18" charset="0"/>
                              </a:rPr>
                              <m:t>≠</m:t>
                            </m:r>
                            <m:r>
                              <a:rPr lang="en-AU" b="1" i="1">
                                <a:latin typeface="Cambria Math" panose="02040503050406030204" pitchFamily="18" charset="0"/>
                              </a:rPr>
                              <m:t>𝐢</m:t>
                            </m:r>
                          </m:sub>
                          <m:sup>
                            <m:r>
                              <m:rPr>
                                <m:sty m:val="p"/>
                              </m:rPr>
                              <a:rPr lang="en-AU">
                                <a:latin typeface="Cambria Math" panose="02040503050406030204" pitchFamily="18" charset="0"/>
                              </a:rPr>
                              <m:t>m</m:t>
                            </m:r>
                          </m:sup>
                          <m:e>
                            <m:sSub>
                              <m:sSubPr>
                                <m:ctrlPr>
                                  <a:rPr lang="en-GB" i="1">
                                    <a:latin typeface="Cambria Math" panose="02040503050406030204" pitchFamily="18" charset="0"/>
                                  </a:rPr>
                                </m:ctrlPr>
                              </m:sSubPr>
                              <m:e>
                                <m:r>
                                  <a:rPr lang="en-AU" b="1" i="1">
                                    <a:latin typeface="Cambria Math" panose="02040503050406030204" pitchFamily="18" charset="0"/>
                                  </a:rPr>
                                  <m:t>𝐂</m:t>
                                </m:r>
                              </m:e>
                              <m:sub>
                                <m:r>
                                  <m:rPr>
                                    <m:sty m:val="p"/>
                                  </m:rPr>
                                  <a:rPr lang="en-AU">
                                    <a:latin typeface="Cambria Math" panose="02040503050406030204" pitchFamily="18" charset="0"/>
                                  </a:rPr>
                                  <m:t>ij</m:t>
                                </m:r>
                              </m:sub>
                            </m:sSub>
                          </m:e>
                        </m:nary>
                        <m:r>
                          <a:rPr lang="en-AU" b="1" i="1">
                            <a:latin typeface="Cambria Math" panose="02040503050406030204" pitchFamily="18" charset="0"/>
                          </a:rPr>
                          <m:t>𝐛</m:t>
                        </m:r>
                      </m:e>
                      <m:sub>
                        <m:r>
                          <m:rPr>
                            <m:sty m:val="p"/>
                          </m:rPr>
                          <a:rPr lang="en-AU">
                            <a:latin typeface="Cambria Math" panose="02040503050406030204" pitchFamily="18" charset="0"/>
                          </a:rPr>
                          <m:t>sj</m:t>
                        </m:r>
                      </m:sub>
                    </m:sSub>
                    <m:r>
                      <a:rPr lang="en-AU" i="1">
                        <a:latin typeface="Cambria Math" panose="02040503050406030204" pitchFamily="18" charset="0"/>
                      </a:rPr>
                      <m:t> </m:t>
                    </m:r>
                  </m:oMath>
                </a14:m>
                <a:endParaRPr lang="en-GB" dirty="0"/>
              </a:p>
              <a:p>
                <a14:m>
                  <m:oMath xmlns:m="http://schemas.openxmlformats.org/officeDocument/2006/math">
                    <m:sSub>
                      <m:sSubPr>
                        <m:ctrlPr>
                          <a:rPr lang="en-GB" i="1">
                            <a:latin typeface="Cambria Math" panose="02040503050406030204" pitchFamily="18" charset="0"/>
                          </a:rPr>
                        </m:ctrlPr>
                      </m:sSubPr>
                      <m:e>
                        <m:r>
                          <a:rPr lang="en-AU" b="1" i="1">
                            <a:latin typeface="Cambria Math" panose="02040503050406030204" pitchFamily="18" charset="0"/>
                          </a:rPr>
                          <m:t>𝐛</m:t>
                        </m:r>
                      </m:e>
                      <m:sub>
                        <m:r>
                          <m:rPr>
                            <m:sty m:val="p"/>
                          </m:rPr>
                          <a:rPr lang="en-AU">
                            <a:latin typeface="Cambria Math" panose="02040503050406030204" pitchFamily="18" charset="0"/>
                          </a:rPr>
                          <m:t>si</m:t>
                        </m:r>
                      </m:sub>
                    </m:sSub>
                  </m:oMath>
                </a14:m>
                <a:r>
                  <a:rPr lang="en-AU" dirty="0"/>
                  <a:t> can be found using </a:t>
                </a:r>
                <a14:m>
                  <m:oMath xmlns:m="http://schemas.openxmlformats.org/officeDocument/2006/math">
                    <m:sSub>
                      <m:sSubPr>
                        <m:ctrlPr>
                          <a:rPr lang="en-GB" i="1">
                            <a:latin typeface="Cambria Math" panose="02040503050406030204" pitchFamily="18" charset="0"/>
                          </a:rPr>
                        </m:ctrlPr>
                      </m:sSubPr>
                      <m:e>
                        <m:r>
                          <a:rPr lang="en-AU" b="1" i="1">
                            <a:latin typeface="Cambria Math" panose="02040503050406030204" pitchFamily="18" charset="0"/>
                          </a:rPr>
                          <m:t>𝐛</m:t>
                        </m:r>
                      </m:e>
                      <m:sub>
                        <m:r>
                          <m:rPr>
                            <m:sty m:val="p"/>
                          </m:rPr>
                          <a:rPr lang="en-AU">
                            <a:latin typeface="Cambria Math" panose="02040503050406030204" pitchFamily="18" charset="0"/>
                          </a:rPr>
                          <m:t>si</m:t>
                        </m:r>
                      </m:sub>
                    </m:sSub>
                    <m:r>
                      <a:rPr lang="en-AU" i="1">
                        <a:latin typeface="Cambria Math" panose="02040503050406030204" pitchFamily="18" charset="0"/>
                      </a:rPr>
                      <m:t>=</m:t>
                    </m:r>
                    <m:sSub>
                      <m:sSubPr>
                        <m:ctrlPr>
                          <a:rPr lang="en-GB" i="1">
                            <a:latin typeface="Cambria Math" panose="02040503050406030204" pitchFamily="18" charset="0"/>
                          </a:rPr>
                        </m:ctrlPr>
                      </m:sSubPr>
                      <m:e>
                        <m:r>
                          <a:rPr lang="en-AU" b="1">
                            <a:latin typeface="Cambria Math" panose="02040503050406030204" pitchFamily="18" charset="0"/>
                          </a:rPr>
                          <m:t> </m:t>
                        </m:r>
                        <m:r>
                          <a:rPr lang="en-AU" b="1" i="1">
                            <a:latin typeface="Cambria Math" panose="02040503050406030204" pitchFamily="18" charset="0"/>
                          </a:rPr>
                          <m:t>𝐛</m:t>
                        </m:r>
                      </m:e>
                      <m:sub>
                        <m:r>
                          <m:rPr>
                            <m:sty m:val="p"/>
                          </m:rPr>
                          <a:rPr lang="en-AU">
                            <a:latin typeface="Cambria Math" panose="02040503050406030204" pitchFamily="18" charset="0"/>
                          </a:rPr>
                          <m:t>ei</m:t>
                        </m:r>
                      </m:sub>
                    </m:sSub>
                    <m:r>
                      <a:rPr lang="en-AU" i="1">
                        <a:latin typeface="Cambria Math" panose="02040503050406030204" pitchFamily="18" charset="0"/>
                      </a:rPr>
                      <m:t>+</m:t>
                    </m:r>
                    <m:sSub>
                      <m:sSubPr>
                        <m:ctrlPr>
                          <a:rPr lang="en-GB" i="1">
                            <a:latin typeface="Cambria Math" panose="02040503050406030204" pitchFamily="18" charset="0"/>
                          </a:rPr>
                        </m:ctrlPr>
                      </m:sSubPr>
                      <m:e>
                        <m:r>
                          <a:rPr lang="en-AU" b="1">
                            <a:latin typeface="Cambria Math" panose="02040503050406030204" pitchFamily="18" charset="0"/>
                          </a:rPr>
                          <m:t> </m:t>
                        </m:r>
                        <m:r>
                          <a:rPr lang="en-AU" b="1" i="1">
                            <a:latin typeface="Cambria Math" panose="02040503050406030204" pitchFamily="18" charset="0"/>
                          </a:rPr>
                          <m:t>𝐞</m:t>
                        </m:r>
                      </m:e>
                      <m:sub>
                        <m:r>
                          <m:rPr>
                            <m:sty m:val="p"/>
                          </m:rPr>
                          <a:rPr lang="en-AU">
                            <a:latin typeface="Cambria Math" panose="02040503050406030204" pitchFamily="18" charset="0"/>
                          </a:rPr>
                          <m:t>i</m:t>
                        </m:r>
                      </m:sub>
                    </m:sSub>
                  </m:oMath>
                </a14:m>
                <a:r>
                  <a:rPr lang="en-AU" dirty="0"/>
                  <a:t> </a:t>
                </a:r>
                <a:r>
                  <a:rPr lang="en-GB" dirty="0"/>
                  <a:t>,where </a:t>
                </a:r>
                <a14:m>
                  <m:oMath xmlns:m="http://schemas.openxmlformats.org/officeDocument/2006/math">
                    <m:sSub>
                      <m:sSubPr>
                        <m:ctrlPr>
                          <a:rPr lang="en-GB" i="1">
                            <a:latin typeface="Cambria Math" panose="02040503050406030204" pitchFamily="18" charset="0"/>
                          </a:rPr>
                        </m:ctrlPr>
                      </m:sSubPr>
                      <m:e>
                        <m:r>
                          <a:rPr lang="en-AU" b="1" i="1">
                            <a:latin typeface="Cambria Math" panose="02040503050406030204" pitchFamily="18" charset="0"/>
                          </a:rPr>
                          <m:t>𝐞</m:t>
                        </m:r>
                      </m:e>
                      <m:sub>
                        <m:r>
                          <m:rPr>
                            <m:sty m:val="p"/>
                          </m:rPr>
                          <a:rPr lang="en-AU">
                            <a:latin typeface="Cambria Math" panose="02040503050406030204" pitchFamily="18" charset="0"/>
                          </a:rPr>
                          <m:t>i</m:t>
                        </m:r>
                      </m:sub>
                    </m:sSub>
                    <m:r>
                      <a:rPr lang="en-AU" i="1">
                        <a:latin typeface="Cambria Math" panose="02040503050406030204" pitchFamily="18" charset="0"/>
                      </a:rPr>
                      <m:t> </m:t>
                    </m:r>
                  </m:oMath>
                </a14:m>
                <a:r>
                  <a:rPr lang="en-AU" dirty="0"/>
                  <a:t>is sampled from a normal distribution with inverse variance of </a:t>
                </a:r>
                <a14:m>
                  <m:oMath xmlns:m="http://schemas.openxmlformats.org/officeDocument/2006/math">
                    <m:sSub>
                      <m:sSubPr>
                        <m:ctrlPr>
                          <a:rPr lang="en-GB" i="1">
                            <a:latin typeface="Cambria Math" panose="02040503050406030204" pitchFamily="18" charset="0"/>
                          </a:rPr>
                        </m:ctrlPr>
                      </m:sSubPr>
                      <m:e>
                        <m:r>
                          <a:rPr lang="en-AU" b="1" i="1">
                            <a:latin typeface="Cambria Math" panose="02040503050406030204" pitchFamily="18" charset="0"/>
                          </a:rPr>
                          <m:t>𝐂</m:t>
                        </m:r>
                      </m:e>
                      <m:sub>
                        <m:r>
                          <m:rPr>
                            <m:sty m:val="p"/>
                          </m:rPr>
                          <a:rPr lang="en-AU">
                            <a:latin typeface="Cambria Math" panose="02040503050406030204" pitchFamily="18" charset="0"/>
                          </a:rPr>
                          <m:t>ii</m:t>
                        </m:r>
                      </m:sub>
                    </m:sSub>
                  </m:oMath>
                </a14:m>
                <a:r>
                  <a:rPr lang="en-AU" dirty="0"/>
                  <a:t>.</a:t>
                </a:r>
                <a:endParaRPr lang="en-GB" dirty="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b="-3081"/>
                </a:stretch>
              </a:blipFill>
            </p:spPr>
            <p:txBody>
              <a:bodyPr/>
              <a:lstStyle/>
              <a:p>
                <a:r>
                  <a:rPr lang="en-GB">
                    <a:noFill/>
                  </a:rPr>
                  <a:t> </a:t>
                </a:r>
              </a:p>
            </p:txBody>
          </p:sp>
        </mc:Fallback>
      </mc:AlternateContent>
    </p:spTree>
    <p:extLst>
      <p:ext uri="{BB962C8B-B14F-4D97-AF65-F5344CB8AC3E}">
        <p14:creationId xmlns:p14="http://schemas.microsoft.com/office/powerpoint/2010/main" val="3650988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41" y="365125"/>
            <a:ext cx="11273425" cy="712113"/>
          </a:xfrm>
        </p:spPr>
        <p:txBody>
          <a:bodyPr>
            <a:normAutofit fontScale="90000"/>
          </a:bodyPr>
          <a:lstStyle/>
          <a:p>
            <a:pPr algn="ctr"/>
            <a:r>
              <a:rPr lang="en-GB" dirty="0"/>
              <a:t>Alternative interpretation in terms of sub-models</a:t>
            </a:r>
            <a:br>
              <a:rPr lang="en-GB" dirty="0"/>
            </a:br>
            <a:r>
              <a:rPr lang="en-GB" dirty="0"/>
              <a:t>and augmented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70766" y="1415441"/>
                <a:ext cx="10515600" cy="5248406"/>
              </a:xfrm>
            </p:spPr>
            <p:txBody>
              <a:bodyPr>
                <a:normAutofit fontScale="85000" lnSpcReduction="20000"/>
              </a:bodyPr>
              <a:lstStyle/>
              <a:p>
                <a14:m>
                  <m:oMath xmlns:m="http://schemas.openxmlformats.org/officeDocument/2006/math">
                    <m:r>
                      <a:rPr lang="en-AU" b="1" i="1">
                        <a:latin typeface="Cambria Math" panose="02040503050406030204" pitchFamily="18" charset="0"/>
                      </a:rPr>
                      <m:t>𝐲</m:t>
                    </m:r>
                    <m:r>
                      <a:rPr lang="en-AU" b="1">
                        <a:latin typeface="Cambria Math" panose="02040503050406030204" pitchFamily="18" charset="0"/>
                      </a:rPr>
                      <m:t>=</m:t>
                    </m:r>
                    <m:r>
                      <a:rPr lang="en-AU" b="1" i="1">
                        <a:latin typeface="Cambria Math" panose="02040503050406030204" pitchFamily="18" charset="0"/>
                      </a:rPr>
                      <m:t>𝐗𝐚</m:t>
                    </m:r>
                    <m:r>
                      <a:rPr lang="en-AU" b="1">
                        <a:latin typeface="Cambria Math" panose="02040503050406030204" pitchFamily="18" charset="0"/>
                      </a:rPr>
                      <m:t>+</m:t>
                    </m:r>
                    <m:r>
                      <a:rPr lang="en-AU" b="1" i="1">
                        <a:latin typeface="Cambria Math" panose="02040503050406030204" pitchFamily="18" charset="0"/>
                      </a:rPr>
                      <m:t>𝐙𝐮</m:t>
                    </m:r>
                    <m:r>
                      <a:rPr lang="en-AU" b="1">
                        <a:latin typeface="Cambria Math" panose="02040503050406030204" pitchFamily="18" charset="0"/>
                      </a:rPr>
                      <m:t>+</m:t>
                    </m:r>
                    <m:r>
                      <a:rPr lang="en-AU" b="1" i="1">
                        <a:latin typeface="Cambria Math" panose="02040503050406030204" pitchFamily="18" charset="0"/>
                      </a:rPr>
                      <m:t>𝐞</m:t>
                    </m:r>
                  </m:oMath>
                </a14:m>
                <a:r>
                  <a:rPr lang="en-AU" b="1" dirty="0"/>
                  <a:t>   </a:t>
                </a:r>
                <a:r>
                  <a:rPr lang="en-AU" dirty="0"/>
                  <a:t>in the more homogeneous</a:t>
                </a:r>
                <a:r>
                  <a:rPr lang="en-AU" b="1" dirty="0"/>
                  <a:t> </a:t>
                </a:r>
                <a:r>
                  <a:rPr lang="en-GB" dirty="0"/>
                  <a:t>form   </a:t>
                </a:r>
                <a14:m>
                  <m:oMath xmlns:m="http://schemas.openxmlformats.org/officeDocument/2006/math">
                    <m:r>
                      <a:rPr lang="en-AU" b="1" i="1">
                        <a:latin typeface="Cambria Math" panose="02040503050406030204" pitchFamily="18" charset="0"/>
                      </a:rPr>
                      <m:t>𝐲</m:t>
                    </m:r>
                    <m:r>
                      <a:rPr lang="en-AU" b="1">
                        <a:latin typeface="Cambria Math" panose="02040503050406030204" pitchFamily="18" charset="0"/>
                      </a:rPr>
                      <m:t>=</m:t>
                    </m:r>
                    <m:r>
                      <a:rPr lang="en-AU" b="1" i="1">
                        <a:latin typeface="Cambria Math" panose="02040503050406030204" pitchFamily="18" charset="0"/>
                      </a:rPr>
                      <m:t>𝐖𝐛</m:t>
                    </m:r>
                    <m:r>
                      <a:rPr lang="en-AU" b="1">
                        <a:latin typeface="Cambria Math" panose="02040503050406030204" pitchFamily="18" charset="0"/>
                      </a:rPr>
                      <m:t>+</m:t>
                    </m:r>
                    <m:r>
                      <a:rPr lang="en-AU" b="1" i="1">
                        <a:latin typeface="Cambria Math" panose="02040503050406030204" pitchFamily="18" charset="0"/>
                      </a:rPr>
                      <m:t>𝐞</m:t>
                    </m:r>
                  </m:oMath>
                </a14:m>
                <a:r>
                  <a:rPr lang="en-GB" dirty="0"/>
                  <a:t>  </a:t>
                </a:r>
              </a:p>
              <a:p>
                <a:r>
                  <a:rPr lang="en-GB" dirty="0"/>
                  <a:t> Partition the model into terms associated with m sub-models  </a:t>
                </a:r>
              </a:p>
              <a:p>
                <a:pPr marL="0" indent="0" algn="ctr">
                  <a:buNone/>
                </a:pPr>
                <a14:m>
                  <m:oMath xmlns:m="http://schemas.openxmlformats.org/officeDocument/2006/math">
                    <m:r>
                      <a:rPr lang="en-AU" b="1" i="1">
                        <a:latin typeface="Cambria Math" panose="02040503050406030204" pitchFamily="18" charset="0"/>
                      </a:rPr>
                      <m:t>𝐲</m:t>
                    </m:r>
                    <m:r>
                      <a:rPr lang="en-AU" b="1">
                        <a:latin typeface="Cambria Math" panose="02040503050406030204" pitchFamily="18" charset="0"/>
                      </a:rPr>
                      <m:t>=</m:t>
                    </m:r>
                    <m:nary>
                      <m:naryPr>
                        <m:chr m:val="∑"/>
                        <m:limLoc m:val="undOvr"/>
                        <m:ctrlPr>
                          <a:rPr lang="en-GB" i="1">
                            <a:latin typeface="Cambria Math" panose="02040503050406030204" pitchFamily="18" charset="0"/>
                          </a:rPr>
                        </m:ctrlPr>
                      </m:naryPr>
                      <m:sub>
                        <m:r>
                          <a:rPr lang="en-AU" i="1">
                            <a:latin typeface="Cambria Math" panose="02040503050406030204" pitchFamily="18" charset="0"/>
                          </a:rPr>
                          <m:t>𝑗</m:t>
                        </m:r>
                        <m:r>
                          <a:rPr lang="en-AU" i="1">
                            <a:latin typeface="Cambria Math" panose="02040503050406030204" pitchFamily="18" charset="0"/>
                          </a:rPr>
                          <m:t>=1</m:t>
                        </m:r>
                      </m:sub>
                      <m:sup>
                        <m:r>
                          <a:rPr lang="en-AU" i="1">
                            <a:latin typeface="Cambria Math" panose="02040503050406030204" pitchFamily="18" charset="0"/>
                          </a:rPr>
                          <m:t>𝑚</m:t>
                        </m:r>
                      </m:sup>
                      <m:e>
                        <m:sSub>
                          <m:sSubPr>
                            <m:ctrlPr>
                              <a:rPr lang="en-GB" i="1">
                                <a:latin typeface="Cambria Math" panose="02040503050406030204" pitchFamily="18" charset="0"/>
                              </a:rPr>
                            </m:ctrlPr>
                          </m:sSubPr>
                          <m:e>
                            <m:r>
                              <a:rPr lang="en-AU" b="1" i="1">
                                <a:latin typeface="Cambria Math" panose="02040503050406030204" pitchFamily="18" charset="0"/>
                              </a:rPr>
                              <m:t>𝐖</m:t>
                            </m:r>
                          </m:e>
                          <m:sub>
                            <m:r>
                              <m:rPr>
                                <m:sty m:val="p"/>
                              </m:rPr>
                              <a:rPr lang="en-AU">
                                <a:latin typeface="Cambria Math" panose="02040503050406030204" pitchFamily="18" charset="0"/>
                              </a:rPr>
                              <m:t>j</m:t>
                            </m:r>
                          </m:sub>
                        </m:sSub>
                        <m:sSub>
                          <m:sSubPr>
                            <m:ctrlPr>
                              <a:rPr lang="en-GB" i="1">
                                <a:latin typeface="Cambria Math" panose="02040503050406030204" pitchFamily="18" charset="0"/>
                              </a:rPr>
                            </m:ctrlPr>
                          </m:sSubPr>
                          <m:e>
                            <m:r>
                              <a:rPr lang="en-AU" b="1" i="1">
                                <a:latin typeface="Cambria Math" panose="02040503050406030204" pitchFamily="18" charset="0"/>
                              </a:rPr>
                              <m:t>𝐛</m:t>
                            </m:r>
                          </m:e>
                          <m:sub>
                            <m:r>
                              <m:rPr>
                                <m:sty m:val="p"/>
                              </m:rPr>
                              <a:rPr lang="en-AU">
                                <a:latin typeface="Cambria Math" panose="02040503050406030204" pitchFamily="18" charset="0"/>
                              </a:rPr>
                              <m:t>j</m:t>
                            </m:r>
                          </m:sub>
                        </m:sSub>
                      </m:e>
                    </m:nary>
                    <m:r>
                      <a:rPr lang="en-AU" b="1">
                        <a:latin typeface="Cambria Math" panose="02040503050406030204" pitchFamily="18" charset="0"/>
                      </a:rPr>
                      <m:t>+</m:t>
                    </m:r>
                    <m:r>
                      <a:rPr lang="en-AU" b="1" i="1">
                        <a:latin typeface="Cambria Math" panose="02040503050406030204" pitchFamily="18" charset="0"/>
                      </a:rPr>
                      <m:t>𝐞</m:t>
                    </m:r>
                    <m:r>
                      <a:rPr lang="en-AU" b="1">
                        <a:latin typeface="Cambria Math" panose="02040503050406030204" pitchFamily="18" charset="0"/>
                      </a:rPr>
                      <m:t> </m:t>
                    </m:r>
                  </m:oMath>
                </a14:m>
                <a:r>
                  <a:rPr lang="en-GB" dirty="0"/>
                  <a:t> using</a:t>
                </a:r>
              </a:p>
              <a:p>
                <a:pPr marL="0" indent="0" algn="ctr">
                  <a:buNone/>
                </a:pPr>
                <a14:m>
                  <m:oMath xmlns:m="http://schemas.openxmlformats.org/officeDocument/2006/math">
                    <m:sSub>
                      <m:sSubPr>
                        <m:ctrlPr>
                          <a:rPr lang="en-GB" i="1">
                            <a:latin typeface="Cambria Math" panose="02040503050406030204" pitchFamily="18" charset="0"/>
                          </a:rPr>
                        </m:ctrlPr>
                      </m:sSubPr>
                      <m:e>
                        <m:r>
                          <a:rPr lang="en-AU" b="1" i="1">
                            <a:latin typeface="Cambria Math" panose="02040503050406030204" pitchFamily="18" charset="0"/>
                          </a:rPr>
                          <m:t>𝐖</m:t>
                        </m:r>
                        <m:r>
                          <a:rPr lang="en-AU" b="1">
                            <a:latin typeface="Cambria Math" panose="02040503050406030204" pitchFamily="18" charset="0"/>
                          </a:rPr>
                          <m:t>=[</m:t>
                        </m:r>
                        <m:r>
                          <a:rPr lang="en-AU" b="1" i="1">
                            <a:latin typeface="Cambria Math" panose="02040503050406030204" pitchFamily="18" charset="0"/>
                          </a:rPr>
                          <m:t>𝐖</m:t>
                        </m:r>
                      </m:e>
                      <m:sub>
                        <m:r>
                          <a:rPr lang="en-AU">
                            <a:latin typeface="Cambria Math" panose="02040503050406030204" pitchFamily="18" charset="0"/>
                          </a:rPr>
                          <m:t>1</m:t>
                        </m:r>
                      </m:sub>
                    </m:sSub>
                    <m:r>
                      <a:rPr lang="en-AU" i="1">
                        <a:latin typeface="Cambria Math" panose="02040503050406030204" pitchFamily="18" charset="0"/>
                      </a:rPr>
                      <m:t>  </m:t>
                    </m:r>
                    <m:sSub>
                      <m:sSubPr>
                        <m:ctrlPr>
                          <a:rPr lang="en-GB" i="1">
                            <a:latin typeface="Cambria Math" panose="02040503050406030204" pitchFamily="18" charset="0"/>
                          </a:rPr>
                        </m:ctrlPr>
                      </m:sSubPr>
                      <m:e>
                        <m:r>
                          <a:rPr lang="en-AU" b="1" i="1">
                            <a:latin typeface="Cambria Math" panose="02040503050406030204" pitchFamily="18" charset="0"/>
                          </a:rPr>
                          <m:t>𝐖</m:t>
                        </m:r>
                      </m:e>
                      <m:sub>
                        <m:r>
                          <a:rPr lang="en-AU">
                            <a:latin typeface="Cambria Math" panose="02040503050406030204" pitchFamily="18" charset="0"/>
                          </a:rPr>
                          <m:t>2</m:t>
                        </m:r>
                      </m:sub>
                    </m:sSub>
                    <m:r>
                      <a:rPr lang="en-AU" i="1">
                        <a:latin typeface="Cambria Math" panose="02040503050406030204" pitchFamily="18" charset="0"/>
                      </a:rPr>
                      <m:t> … </m:t>
                    </m:r>
                    <m:sSub>
                      <m:sSubPr>
                        <m:ctrlPr>
                          <a:rPr lang="en-GB" i="1">
                            <a:latin typeface="Cambria Math" panose="02040503050406030204" pitchFamily="18" charset="0"/>
                          </a:rPr>
                        </m:ctrlPr>
                      </m:sSubPr>
                      <m:e>
                        <m:r>
                          <a:rPr lang="en-AU" b="1" i="1">
                            <a:latin typeface="Cambria Math" panose="02040503050406030204" pitchFamily="18" charset="0"/>
                          </a:rPr>
                          <m:t>𝐖</m:t>
                        </m:r>
                      </m:e>
                      <m:sub>
                        <m:r>
                          <m:rPr>
                            <m:sty m:val="p"/>
                          </m:rPr>
                          <a:rPr lang="en-AU">
                            <a:latin typeface="Cambria Math" panose="02040503050406030204" pitchFamily="18" charset="0"/>
                          </a:rPr>
                          <m:t>m</m:t>
                        </m:r>
                      </m:sub>
                    </m:sSub>
                    <m:r>
                      <a:rPr lang="en-AU" i="1">
                        <a:latin typeface="Cambria Math" panose="02040503050406030204" pitchFamily="18" charset="0"/>
                      </a:rPr>
                      <m:t> ]</m:t>
                    </m:r>
                  </m:oMath>
                </a14:m>
                <a:r>
                  <a:rPr lang="en-GB" dirty="0"/>
                  <a:t> and  </a:t>
                </a:r>
                <a14:m>
                  <m:oMath xmlns:m="http://schemas.openxmlformats.org/officeDocument/2006/math">
                    <m:sSup>
                      <m:sSupPr>
                        <m:ctrlPr>
                          <a:rPr lang="en-GB" i="1">
                            <a:latin typeface="Cambria Math" panose="02040503050406030204" pitchFamily="18" charset="0"/>
                          </a:rPr>
                        </m:ctrlPr>
                      </m:sSupPr>
                      <m:e>
                        <m:r>
                          <a:rPr lang="en-AU" b="1" i="1">
                            <a:latin typeface="Cambria Math" panose="02040503050406030204" pitchFamily="18" charset="0"/>
                          </a:rPr>
                          <m:t>𝐛</m:t>
                        </m:r>
                      </m:e>
                      <m:sup>
                        <m:r>
                          <m:rPr>
                            <m:sty m:val="p"/>
                          </m:rPr>
                          <a:rPr lang="en-AU">
                            <a:latin typeface="Cambria Math" panose="02040503050406030204" pitchFamily="18" charset="0"/>
                          </a:rPr>
                          <m:t>T</m:t>
                        </m:r>
                      </m:sup>
                    </m:sSup>
                    <m:r>
                      <a:rPr lang="en-AU" b="1" i="1">
                        <a:latin typeface="Cambria Math" panose="02040503050406030204" pitchFamily="18" charset="0"/>
                      </a:rPr>
                      <m:t>=</m:t>
                    </m:r>
                    <m:d>
                      <m:dPr>
                        <m:begChr m:val="["/>
                        <m:endChr m:val="]"/>
                        <m:ctrlPr>
                          <a:rPr lang="en-GB" b="1" i="1">
                            <a:latin typeface="Cambria Math" panose="02040503050406030204" pitchFamily="18" charset="0"/>
                          </a:rPr>
                        </m:ctrlPr>
                      </m:dPr>
                      <m:e>
                        <m:sSubSup>
                          <m:sSubSupPr>
                            <m:ctrlPr>
                              <a:rPr lang="en-GB" i="1">
                                <a:latin typeface="Cambria Math" panose="02040503050406030204" pitchFamily="18" charset="0"/>
                              </a:rPr>
                            </m:ctrlPr>
                          </m:sSubSupPr>
                          <m:e>
                            <m:r>
                              <a:rPr lang="en-AU" b="1" i="1">
                                <a:latin typeface="Cambria Math" panose="02040503050406030204" pitchFamily="18" charset="0"/>
                              </a:rPr>
                              <m:t>𝐛</m:t>
                            </m:r>
                          </m:e>
                          <m:sub>
                            <m:r>
                              <a:rPr lang="en-AU">
                                <a:latin typeface="Cambria Math" panose="02040503050406030204" pitchFamily="18" charset="0"/>
                              </a:rPr>
                              <m:t>1</m:t>
                            </m:r>
                          </m:sub>
                          <m:sup>
                            <m:r>
                              <m:rPr>
                                <m:sty m:val="p"/>
                              </m:rPr>
                              <a:rPr lang="en-AU">
                                <a:latin typeface="Cambria Math" panose="02040503050406030204" pitchFamily="18" charset="0"/>
                              </a:rPr>
                              <m:t>T</m:t>
                            </m:r>
                          </m:sup>
                        </m:sSubSup>
                        <m:r>
                          <a:rPr lang="en-AU" i="1">
                            <a:latin typeface="Cambria Math" panose="02040503050406030204" pitchFamily="18" charset="0"/>
                          </a:rPr>
                          <m:t>  </m:t>
                        </m:r>
                        <m:sSubSup>
                          <m:sSubSupPr>
                            <m:ctrlPr>
                              <a:rPr lang="en-GB" i="1">
                                <a:latin typeface="Cambria Math" panose="02040503050406030204" pitchFamily="18" charset="0"/>
                              </a:rPr>
                            </m:ctrlPr>
                          </m:sSubSupPr>
                          <m:e>
                            <m:r>
                              <a:rPr lang="en-AU" b="1" i="1">
                                <a:latin typeface="Cambria Math" panose="02040503050406030204" pitchFamily="18" charset="0"/>
                              </a:rPr>
                              <m:t>𝐛</m:t>
                            </m:r>
                          </m:e>
                          <m:sub>
                            <m:r>
                              <a:rPr lang="en-AU">
                                <a:latin typeface="Cambria Math" panose="02040503050406030204" pitchFamily="18" charset="0"/>
                              </a:rPr>
                              <m:t>1</m:t>
                            </m:r>
                          </m:sub>
                          <m:sup>
                            <m:r>
                              <m:rPr>
                                <m:sty m:val="p"/>
                              </m:rPr>
                              <a:rPr lang="en-AU">
                                <a:latin typeface="Cambria Math" panose="02040503050406030204" pitchFamily="18" charset="0"/>
                              </a:rPr>
                              <m:t>T</m:t>
                            </m:r>
                            <m:r>
                              <a:rPr lang="en-AU">
                                <a:latin typeface="Cambria Math" panose="02040503050406030204" pitchFamily="18" charset="0"/>
                              </a:rPr>
                              <m:t> </m:t>
                            </m:r>
                          </m:sup>
                        </m:sSubSup>
                        <m:r>
                          <a:rPr lang="en-AU" i="1">
                            <a:latin typeface="Cambria Math" panose="02040503050406030204" pitchFamily="18" charset="0"/>
                          </a:rPr>
                          <m:t> … </m:t>
                        </m:r>
                        <m:sSubSup>
                          <m:sSubSupPr>
                            <m:ctrlPr>
                              <a:rPr lang="en-GB" i="1">
                                <a:latin typeface="Cambria Math" panose="02040503050406030204" pitchFamily="18" charset="0"/>
                              </a:rPr>
                            </m:ctrlPr>
                          </m:sSubSupPr>
                          <m:e>
                            <m:r>
                              <a:rPr lang="en-AU" b="1" i="1">
                                <a:latin typeface="Cambria Math" panose="02040503050406030204" pitchFamily="18" charset="0"/>
                              </a:rPr>
                              <m:t>𝐛</m:t>
                            </m:r>
                          </m:e>
                          <m:sub>
                            <m:r>
                              <m:rPr>
                                <m:sty m:val="p"/>
                              </m:rPr>
                              <a:rPr lang="en-AU">
                                <a:latin typeface="Cambria Math" panose="02040503050406030204" pitchFamily="18" charset="0"/>
                              </a:rPr>
                              <m:t>m</m:t>
                            </m:r>
                          </m:sub>
                          <m:sup>
                            <m:r>
                              <m:rPr>
                                <m:sty m:val="p"/>
                              </m:rPr>
                              <a:rPr lang="en-AU">
                                <a:latin typeface="Cambria Math" panose="02040503050406030204" pitchFamily="18" charset="0"/>
                              </a:rPr>
                              <m:t>T</m:t>
                            </m:r>
                          </m:sup>
                        </m:sSubSup>
                      </m:e>
                    </m:d>
                    <m:r>
                      <a:rPr lang="en-AU" i="1">
                        <a:latin typeface="Cambria Math" panose="02040503050406030204" pitchFamily="18" charset="0"/>
                      </a:rPr>
                      <m:t> </m:t>
                    </m:r>
                  </m:oMath>
                </a14:m>
                <a:r>
                  <a:rPr lang="en-GB" dirty="0"/>
                  <a:t> </a:t>
                </a:r>
              </a:p>
              <a:p>
                <a:r>
                  <a:rPr lang="en-GB" dirty="0"/>
                  <a:t>  </a:t>
                </a:r>
                <a:r>
                  <a:rPr lang="en-AU" dirty="0"/>
                  <a:t>data is augmented by adjustments for </a:t>
                </a:r>
                <a:r>
                  <a:rPr lang="en-GB" dirty="0"/>
                  <a:t>fitted values </a:t>
                </a:r>
                <a:r>
                  <a:rPr lang="en-AU" dirty="0"/>
                  <a:t>(</a:t>
                </a:r>
                <a14:m>
                  <m:oMath xmlns:m="http://schemas.openxmlformats.org/officeDocument/2006/math">
                    <m:sSub>
                      <m:sSubPr>
                        <m:ctrlPr>
                          <a:rPr lang="en-GB" i="1">
                            <a:latin typeface="Cambria Math" panose="02040503050406030204" pitchFamily="18" charset="0"/>
                          </a:rPr>
                        </m:ctrlPr>
                      </m:sSubPr>
                      <m:e>
                        <m:r>
                          <a:rPr lang="en-AU" b="1" i="1">
                            <a:latin typeface="Cambria Math" panose="02040503050406030204" pitchFamily="18" charset="0"/>
                          </a:rPr>
                          <m:t>𝐰</m:t>
                        </m:r>
                      </m:e>
                      <m:sub>
                        <m:r>
                          <m:rPr>
                            <m:sty m:val="p"/>
                          </m:rPr>
                          <a:rPr lang="en-AU">
                            <a:latin typeface="Cambria Math" panose="02040503050406030204" pitchFamily="18" charset="0"/>
                          </a:rPr>
                          <m:t>j</m:t>
                        </m:r>
                      </m:sub>
                    </m:sSub>
                    <m:r>
                      <a:rPr lang="en-AU" i="1">
                        <a:latin typeface="Cambria Math" panose="02040503050406030204" pitchFamily="18" charset="0"/>
                      </a:rPr>
                      <m:t>=</m:t>
                    </m:r>
                    <m:sSub>
                      <m:sSubPr>
                        <m:ctrlPr>
                          <a:rPr lang="en-GB" i="1">
                            <a:latin typeface="Cambria Math" panose="02040503050406030204" pitchFamily="18" charset="0"/>
                          </a:rPr>
                        </m:ctrlPr>
                      </m:sSubPr>
                      <m:e>
                        <m:r>
                          <a:rPr lang="en-AU" b="1" i="1">
                            <a:latin typeface="Cambria Math" panose="02040503050406030204" pitchFamily="18" charset="0"/>
                          </a:rPr>
                          <m:t>𝐖</m:t>
                        </m:r>
                      </m:e>
                      <m:sub>
                        <m:r>
                          <m:rPr>
                            <m:sty m:val="p"/>
                          </m:rPr>
                          <a:rPr lang="en-AU">
                            <a:latin typeface="Cambria Math" panose="02040503050406030204" pitchFamily="18" charset="0"/>
                          </a:rPr>
                          <m:t>j</m:t>
                        </m:r>
                      </m:sub>
                    </m:sSub>
                    <m:sSub>
                      <m:sSubPr>
                        <m:ctrlPr>
                          <a:rPr lang="en-GB" i="1">
                            <a:latin typeface="Cambria Math" panose="02040503050406030204" pitchFamily="18" charset="0"/>
                          </a:rPr>
                        </m:ctrlPr>
                      </m:sSubPr>
                      <m:e>
                        <m:r>
                          <a:rPr lang="en-AU" b="1" i="1">
                            <a:latin typeface="Cambria Math" panose="02040503050406030204" pitchFamily="18" charset="0"/>
                          </a:rPr>
                          <m:t>𝐛</m:t>
                        </m:r>
                      </m:e>
                      <m:sub>
                        <m:r>
                          <m:rPr>
                            <m:sty m:val="p"/>
                          </m:rPr>
                          <a:rPr lang="en-AU">
                            <a:latin typeface="Cambria Math" panose="02040503050406030204" pitchFamily="18" charset="0"/>
                          </a:rPr>
                          <m:t>sj</m:t>
                        </m:r>
                      </m:sub>
                    </m:sSub>
                  </m:oMath>
                </a14:m>
                <a:r>
                  <a:rPr lang="en-AU" dirty="0"/>
                  <a:t>)  </a:t>
                </a:r>
              </a:p>
              <a:p>
                <a:pPr marL="0" indent="0" algn="ctr">
                  <a:buNone/>
                </a:pPr>
                <a:r>
                  <a:rPr lang="en-AU" dirty="0"/>
                  <a:t> </a:t>
                </a:r>
                <a14:m>
                  <m:oMath xmlns:m="http://schemas.openxmlformats.org/officeDocument/2006/math">
                    <m:sSub>
                      <m:sSubPr>
                        <m:ctrlPr>
                          <a:rPr lang="en-GB" i="1">
                            <a:latin typeface="Cambria Math" panose="02040503050406030204" pitchFamily="18" charset="0"/>
                          </a:rPr>
                        </m:ctrlPr>
                      </m:sSubPr>
                      <m:e>
                        <m:r>
                          <a:rPr lang="en-AU" b="1" i="1">
                            <a:latin typeface="Cambria Math" panose="02040503050406030204" pitchFamily="18" charset="0"/>
                          </a:rPr>
                          <m:t>𝐲</m:t>
                        </m:r>
                      </m:e>
                      <m:sub>
                        <m:r>
                          <m:rPr>
                            <m:sty m:val="p"/>
                          </m:rPr>
                          <a:rPr lang="en-AU">
                            <a:latin typeface="Cambria Math" panose="02040503050406030204" pitchFamily="18" charset="0"/>
                          </a:rPr>
                          <m:t>i</m:t>
                        </m:r>
                      </m:sub>
                    </m:sSub>
                    <m:r>
                      <a:rPr lang="en-AU" i="1">
                        <a:latin typeface="Cambria Math" panose="02040503050406030204" pitchFamily="18" charset="0"/>
                      </a:rPr>
                      <m:t>=</m:t>
                    </m:r>
                  </m:oMath>
                </a14:m>
                <a:r>
                  <a:rPr lang="en-AU" dirty="0"/>
                  <a:t> </a:t>
                </a:r>
                <a14:m>
                  <m:oMath xmlns:m="http://schemas.openxmlformats.org/officeDocument/2006/math">
                    <m:r>
                      <a:rPr lang="en-AU" b="1" i="1">
                        <a:latin typeface="Cambria Math" panose="02040503050406030204" pitchFamily="18" charset="0"/>
                      </a:rPr>
                      <m:t>𝐲</m:t>
                    </m:r>
                    <m:r>
                      <a:rPr lang="en-AU" b="1" i="1">
                        <a:latin typeface="Cambria Math" panose="02040503050406030204" pitchFamily="18" charset="0"/>
                      </a:rPr>
                      <m:t>−</m:t>
                    </m:r>
                    <m:nary>
                      <m:naryPr>
                        <m:chr m:val="∑"/>
                        <m:limLoc m:val="undOvr"/>
                        <m:ctrlPr>
                          <a:rPr lang="en-GB" i="1">
                            <a:latin typeface="Cambria Math" panose="02040503050406030204" pitchFamily="18" charset="0"/>
                          </a:rPr>
                        </m:ctrlPr>
                      </m:naryPr>
                      <m:sub>
                        <m:r>
                          <m:rPr>
                            <m:sty m:val="p"/>
                          </m:rPr>
                          <a:rPr lang="en-AU">
                            <a:latin typeface="Cambria Math" panose="02040503050406030204" pitchFamily="18" charset="0"/>
                          </a:rPr>
                          <m:t>j</m:t>
                        </m:r>
                        <m:r>
                          <a:rPr lang="en-AU">
                            <a:latin typeface="Cambria Math" panose="02040503050406030204" pitchFamily="18" charset="0"/>
                          </a:rPr>
                          <m:t>=1,</m:t>
                        </m:r>
                        <m:r>
                          <m:rPr>
                            <m:sty m:val="p"/>
                          </m:rPr>
                          <a:rPr lang="en-AU">
                            <a:latin typeface="Cambria Math" panose="02040503050406030204" pitchFamily="18" charset="0"/>
                          </a:rPr>
                          <m:t>j</m:t>
                        </m:r>
                        <m:r>
                          <a:rPr lang="en-AU">
                            <a:latin typeface="Cambria Math" panose="02040503050406030204" pitchFamily="18" charset="0"/>
                          </a:rPr>
                          <m:t>≠</m:t>
                        </m:r>
                        <m:r>
                          <m:rPr>
                            <m:sty m:val="p"/>
                          </m:rPr>
                          <a:rPr lang="en-AU">
                            <a:latin typeface="Cambria Math" panose="02040503050406030204" pitchFamily="18" charset="0"/>
                          </a:rPr>
                          <m:t>i</m:t>
                        </m:r>
                      </m:sub>
                      <m:sup>
                        <m:r>
                          <m:rPr>
                            <m:sty m:val="p"/>
                          </m:rPr>
                          <a:rPr lang="en-AU">
                            <a:latin typeface="Cambria Math" panose="02040503050406030204" pitchFamily="18" charset="0"/>
                          </a:rPr>
                          <m:t>m</m:t>
                        </m:r>
                      </m:sup>
                      <m:e>
                        <m:sSub>
                          <m:sSubPr>
                            <m:ctrlPr>
                              <a:rPr lang="en-GB" i="1">
                                <a:latin typeface="Cambria Math" panose="02040503050406030204" pitchFamily="18" charset="0"/>
                              </a:rPr>
                            </m:ctrlPr>
                          </m:sSubPr>
                          <m:e>
                            <m:r>
                              <a:rPr lang="en-AU" b="1" i="1">
                                <a:latin typeface="Cambria Math" panose="02040503050406030204" pitchFamily="18" charset="0"/>
                              </a:rPr>
                              <m:t>𝐰</m:t>
                            </m:r>
                          </m:e>
                          <m:sub>
                            <m:r>
                              <m:rPr>
                                <m:sty m:val="p"/>
                              </m:rPr>
                              <a:rPr lang="en-AU">
                                <a:latin typeface="Cambria Math" panose="02040503050406030204" pitchFamily="18" charset="0"/>
                              </a:rPr>
                              <m:t>j</m:t>
                            </m:r>
                          </m:sub>
                        </m:sSub>
                      </m:e>
                    </m:nary>
                    <m:r>
                      <a:rPr lang="en-AU" i="1">
                        <a:latin typeface="Cambria Math" panose="02040503050406030204" pitchFamily="18" charset="0"/>
                      </a:rPr>
                      <m:t> </m:t>
                    </m:r>
                  </m:oMath>
                </a14:m>
                <a:r>
                  <a:rPr lang="en-AU" dirty="0"/>
                  <a:t> </a:t>
                </a:r>
              </a:p>
              <a:p>
                <a:pPr algn="ctr"/>
                <a:r>
                  <a:rPr lang="en-AU" dirty="0"/>
                  <a:t>  </a:t>
                </a:r>
                <a14:m>
                  <m:oMath xmlns:m="http://schemas.openxmlformats.org/officeDocument/2006/math">
                    <m:sSub>
                      <m:sSubPr>
                        <m:ctrlPr>
                          <a:rPr lang="en-GB" i="1">
                            <a:latin typeface="Cambria Math" panose="02040503050406030204" pitchFamily="18" charset="0"/>
                          </a:rPr>
                        </m:ctrlPr>
                      </m:sSubPr>
                      <m:e>
                        <m:r>
                          <a:rPr lang="en-AU" b="1" i="1">
                            <a:latin typeface="Cambria Math" panose="02040503050406030204" pitchFamily="18" charset="0"/>
                          </a:rPr>
                          <m:t>𝐲</m:t>
                        </m:r>
                      </m:e>
                      <m:sub>
                        <m:r>
                          <m:rPr>
                            <m:sty m:val="p"/>
                          </m:rPr>
                          <a:rPr lang="en-AU">
                            <a:latin typeface="Cambria Math" panose="02040503050406030204" pitchFamily="18" charset="0"/>
                          </a:rPr>
                          <m:t>i</m:t>
                        </m:r>
                      </m:sub>
                    </m:sSub>
                    <m:r>
                      <a:rPr lang="en-AU" i="1">
                        <a:latin typeface="Cambria Math" panose="02040503050406030204" pitchFamily="18" charset="0"/>
                      </a:rPr>
                      <m:t>=</m:t>
                    </m:r>
                  </m:oMath>
                </a14:m>
                <a:r>
                  <a:rPr lang="en-AU" dirty="0"/>
                  <a:t> </a:t>
                </a:r>
                <a:r>
                  <a:rPr lang="en-AU" b="1" dirty="0"/>
                  <a:t> </a:t>
                </a:r>
                <a14:m>
                  <m:oMath xmlns:m="http://schemas.openxmlformats.org/officeDocument/2006/math">
                    <m:sSub>
                      <m:sSubPr>
                        <m:ctrlPr>
                          <a:rPr lang="en-GB" i="1">
                            <a:latin typeface="Cambria Math" panose="02040503050406030204" pitchFamily="18" charset="0"/>
                          </a:rPr>
                        </m:ctrlPr>
                      </m:sSubPr>
                      <m:e>
                        <m:r>
                          <a:rPr lang="en-AU" b="1" i="1">
                            <a:latin typeface="Cambria Math" panose="02040503050406030204" pitchFamily="18" charset="0"/>
                          </a:rPr>
                          <m:t>𝐖</m:t>
                        </m:r>
                      </m:e>
                      <m:sub>
                        <m:r>
                          <m:rPr>
                            <m:sty m:val="p"/>
                          </m:rPr>
                          <a:rPr lang="en-AU">
                            <a:latin typeface="Cambria Math" panose="02040503050406030204" pitchFamily="18" charset="0"/>
                          </a:rPr>
                          <m:t>i</m:t>
                        </m:r>
                      </m:sub>
                    </m:sSub>
                    <m:sSub>
                      <m:sSubPr>
                        <m:ctrlPr>
                          <a:rPr lang="en-GB" i="1">
                            <a:latin typeface="Cambria Math" panose="02040503050406030204" pitchFamily="18" charset="0"/>
                          </a:rPr>
                        </m:ctrlPr>
                      </m:sSubPr>
                      <m:e>
                        <m:r>
                          <a:rPr lang="en-AU" b="1" i="1">
                            <a:latin typeface="Cambria Math" panose="02040503050406030204" pitchFamily="18" charset="0"/>
                          </a:rPr>
                          <m:t>𝐛</m:t>
                        </m:r>
                      </m:e>
                      <m:sub>
                        <m:r>
                          <m:rPr>
                            <m:sty m:val="p"/>
                          </m:rPr>
                          <a:rPr lang="en-AU">
                            <a:latin typeface="Cambria Math" panose="02040503050406030204" pitchFamily="18" charset="0"/>
                          </a:rPr>
                          <m:t>ei</m:t>
                        </m:r>
                      </m:sub>
                    </m:sSub>
                    <m:r>
                      <a:rPr lang="en-AU" b="1">
                        <a:latin typeface="Cambria Math" panose="02040503050406030204" pitchFamily="18" charset="0"/>
                      </a:rPr>
                      <m:t>+</m:t>
                    </m:r>
                    <m:r>
                      <a:rPr lang="en-AU" b="1" i="1">
                        <a:latin typeface="Cambria Math" panose="02040503050406030204" pitchFamily="18" charset="0"/>
                      </a:rPr>
                      <m:t>𝐞</m:t>
                    </m:r>
                  </m:oMath>
                </a14:m>
                <a:r>
                  <a:rPr lang="en-GB" dirty="0"/>
                  <a:t> is fitted </a:t>
                </a:r>
              </a:p>
              <a:p>
                <a:r>
                  <a:rPr lang="en-GB" dirty="0"/>
                  <a:t> updating the variance parameters in the  i-</a:t>
                </a:r>
                <a:r>
                  <a:rPr lang="en-GB" dirty="0" err="1"/>
                  <a:t>th</a:t>
                </a:r>
                <a:r>
                  <a:rPr lang="en-GB" dirty="0"/>
                  <a:t> sub-model </a:t>
                </a:r>
              </a:p>
              <a:p>
                <a:pPr algn="ctr"/>
                <a:r>
                  <a:rPr lang="en-GB" dirty="0"/>
                  <a:t> </a:t>
                </a:r>
                <a14:m>
                  <m:oMath xmlns:m="http://schemas.openxmlformats.org/officeDocument/2006/math">
                    <m:sSub>
                      <m:sSubPr>
                        <m:ctrlPr>
                          <a:rPr lang="en-GB" i="1">
                            <a:latin typeface="Cambria Math" panose="02040503050406030204" pitchFamily="18" charset="0"/>
                          </a:rPr>
                        </m:ctrlPr>
                      </m:sSubPr>
                      <m:e>
                        <m:r>
                          <a:rPr lang="en-AU" b="1" i="1">
                            <a:latin typeface="Cambria Math" panose="02040503050406030204" pitchFamily="18" charset="0"/>
                          </a:rPr>
                          <m:t>𝐛</m:t>
                        </m:r>
                      </m:e>
                      <m:sub>
                        <m:r>
                          <m:rPr>
                            <m:sty m:val="p"/>
                          </m:rPr>
                          <a:rPr lang="en-AU">
                            <a:latin typeface="Cambria Math" panose="02040503050406030204" pitchFamily="18" charset="0"/>
                          </a:rPr>
                          <m:t>si</m:t>
                        </m:r>
                      </m:sub>
                    </m:sSub>
                    <m:r>
                      <a:rPr lang="en-AU" i="1">
                        <a:latin typeface="Cambria Math" panose="02040503050406030204" pitchFamily="18" charset="0"/>
                      </a:rPr>
                      <m:t>=</m:t>
                    </m:r>
                    <m:sSub>
                      <m:sSubPr>
                        <m:ctrlPr>
                          <a:rPr lang="en-GB" i="1">
                            <a:latin typeface="Cambria Math" panose="02040503050406030204" pitchFamily="18" charset="0"/>
                          </a:rPr>
                        </m:ctrlPr>
                      </m:sSubPr>
                      <m:e>
                        <m:r>
                          <a:rPr lang="en-AU" b="1">
                            <a:latin typeface="Cambria Math" panose="02040503050406030204" pitchFamily="18" charset="0"/>
                          </a:rPr>
                          <m:t> </m:t>
                        </m:r>
                        <m:r>
                          <a:rPr lang="en-AU" b="1" i="1">
                            <a:latin typeface="Cambria Math" panose="02040503050406030204" pitchFamily="18" charset="0"/>
                          </a:rPr>
                          <m:t>𝐛</m:t>
                        </m:r>
                      </m:e>
                      <m:sub>
                        <m:r>
                          <m:rPr>
                            <m:sty m:val="p"/>
                          </m:rPr>
                          <a:rPr lang="en-AU">
                            <a:latin typeface="Cambria Math" panose="02040503050406030204" pitchFamily="18" charset="0"/>
                          </a:rPr>
                          <m:t>ei</m:t>
                        </m:r>
                      </m:sub>
                    </m:sSub>
                    <m:r>
                      <a:rPr lang="en-AU" i="1">
                        <a:latin typeface="Cambria Math" panose="02040503050406030204" pitchFamily="18" charset="0"/>
                      </a:rPr>
                      <m:t>+</m:t>
                    </m:r>
                    <m:sSub>
                      <m:sSubPr>
                        <m:ctrlPr>
                          <a:rPr lang="en-GB" i="1">
                            <a:latin typeface="Cambria Math" panose="02040503050406030204" pitchFamily="18" charset="0"/>
                          </a:rPr>
                        </m:ctrlPr>
                      </m:sSubPr>
                      <m:e>
                        <m:r>
                          <a:rPr lang="en-AU" b="1">
                            <a:latin typeface="Cambria Math" panose="02040503050406030204" pitchFamily="18" charset="0"/>
                          </a:rPr>
                          <m:t> </m:t>
                        </m:r>
                        <m:r>
                          <a:rPr lang="en-AU" b="1" i="1">
                            <a:latin typeface="Cambria Math" panose="02040503050406030204" pitchFamily="18" charset="0"/>
                          </a:rPr>
                          <m:t>𝐞</m:t>
                        </m:r>
                      </m:e>
                      <m:sub>
                        <m:r>
                          <m:rPr>
                            <m:sty m:val="p"/>
                          </m:rPr>
                          <a:rPr lang="en-AU">
                            <a:latin typeface="Cambria Math" panose="02040503050406030204" pitchFamily="18" charset="0"/>
                          </a:rPr>
                          <m:t>i</m:t>
                        </m:r>
                      </m:sub>
                    </m:sSub>
                  </m:oMath>
                </a14:m>
                <a:r>
                  <a:rPr lang="en-AU" dirty="0"/>
                  <a:t>  formed</a:t>
                </a:r>
              </a:p>
              <a:p>
                <a:r>
                  <a:rPr lang="en-GB" dirty="0"/>
                  <a:t> Procedure repeated for each sub-model in turn and repeated for a number of iterations.</a:t>
                </a:r>
              </a:p>
              <a:p>
                <a:r>
                  <a:rPr lang="en-GB" dirty="0"/>
                  <a:t> Estimates of the variance parameters are based on the average over all iterations excluding burn-in iterations. </a:t>
                </a:r>
              </a:p>
              <a:p>
                <a:pPr marL="0" indent="0">
                  <a:buNone/>
                </a:pPr>
                <a:r>
                  <a:rPr lang="en-GB" dirty="0"/>
                  <a:t> </a:t>
                </a:r>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70766" y="1415441"/>
                <a:ext cx="10515600" cy="5248406"/>
              </a:xfrm>
              <a:blipFill>
                <a:blip r:embed="rId2"/>
                <a:stretch>
                  <a:fillRect l="-754" t="-2671" r="-1217"/>
                </a:stretch>
              </a:blipFill>
            </p:spPr>
            <p:txBody>
              <a:bodyPr/>
              <a:lstStyle/>
              <a:p>
                <a:r>
                  <a:rPr lang="en-GB">
                    <a:noFill/>
                  </a:rPr>
                  <a:t> </a:t>
                </a:r>
              </a:p>
            </p:txBody>
          </p:sp>
        </mc:Fallback>
      </mc:AlternateContent>
    </p:spTree>
    <p:extLst>
      <p:ext uri="{BB962C8B-B14F-4D97-AF65-F5344CB8AC3E}">
        <p14:creationId xmlns:p14="http://schemas.microsoft.com/office/powerpoint/2010/main" val="2736979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Comparison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pPr marL="0" indent="0">
                  <a:buNone/>
                </a:pPr>
                <a:r>
                  <a:rPr lang="en-GB" sz="3600" dirty="0"/>
                  <a:t>AIREML  uses  </a:t>
                </a:r>
                <a:r>
                  <a:rPr lang="en-GB" sz="3600" b="1" dirty="0"/>
                  <a:t>b</a:t>
                </a:r>
                <a:r>
                  <a:rPr lang="en-GB" sz="3600" dirty="0"/>
                  <a:t> and sparse inverse of </a:t>
                </a:r>
                <a:r>
                  <a:rPr lang="en-GB" sz="3600" b="1" dirty="0"/>
                  <a:t>C</a:t>
                </a:r>
              </a:p>
              <a:p>
                <a:pPr marL="0" indent="0">
                  <a:buNone/>
                </a:pPr>
                <a:r>
                  <a:rPr lang="en-GB" sz="3600" dirty="0"/>
                  <a:t>Gibbs  sampling uses </a:t>
                </a:r>
                <a14:m>
                  <m:oMath xmlns:m="http://schemas.openxmlformats.org/officeDocument/2006/math">
                    <m:sSub>
                      <m:sSubPr>
                        <m:ctrlPr>
                          <a:rPr lang="en-GB" sz="3600" i="1">
                            <a:latin typeface="Cambria Math" panose="02040503050406030204" pitchFamily="18" charset="0"/>
                          </a:rPr>
                        </m:ctrlPr>
                      </m:sSubPr>
                      <m:e>
                        <m:r>
                          <a:rPr lang="en-AU" sz="3600" b="1">
                            <a:latin typeface="Cambria Math" panose="02040503050406030204" pitchFamily="18" charset="0"/>
                          </a:rPr>
                          <m:t> </m:t>
                        </m:r>
                        <m:r>
                          <a:rPr lang="en-AU" sz="3600" b="1" i="1">
                            <a:latin typeface="Cambria Math" panose="02040503050406030204" pitchFamily="18" charset="0"/>
                          </a:rPr>
                          <m:t>𝐛</m:t>
                        </m:r>
                      </m:e>
                      <m:sub>
                        <m:r>
                          <m:rPr>
                            <m:sty m:val="p"/>
                          </m:rPr>
                          <a:rPr lang="en-GB" sz="3600">
                            <a:latin typeface="Cambria Math" panose="02040503050406030204" pitchFamily="18" charset="0"/>
                          </a:rPr>
                          <m:t>s</m:t>
                        </m:r>
                        <m:r>
                          <m:rPr>
                            <m:sty m:val="p"/>
                          </m:rPr>
                          <a:rPr lang="en-AU" sz="3600">
                            <a:latin typeface="Cambria Math" panose="02040503050406030204" pitchFamily="18" charset="0"/>
                          </a:rPr>
                          <m:t>i</m:t>
                        </m:r>
                      </m:sub>
                    </m:sSub>
                  </m:oMath>
                </a14:m>
                <a:endParaRPr lang="en-GB" sz="3600" b="1" dirty="0"/>
              </a:p>
              <a:p>
                <a:pPr marL="0" indent="0">
                  <a:buNone/>
                </a:pPr>
                <a:r>
                  <a:rPr lang="en-GB" sz="3600" dirty="0"/>
                  <a:t>Data augmentation uses  </a:t>
                </a:r>
                <a14:m>
                  <m:oMath xmlns:m="http://schemas.openxmlformats.org/officeDocument/2006/math">
                    <m:r>
                      <m:rPr>
                        <m:sty m:val="p"/>
                      </m:rPr>
                      <a:rPr lang="en-GB" sz="3600" b="0" i="0" smtClean="0">
                        <a:latin typeface="Cambria Math" panose="02040503050406030204" pitchFamily="18" charset="0"/>
                      </a:rPr>
                      <m:t>expectation</m:t>
                    </m:r>
                    <m:r>
                      <a:rPr lang="en-GB" sz="3600" b="0" i="0" smtClean="0">
                        <a:latin typeface="Cambria Math" panose="02040503050406030204" pitchFamily="18" charset="0"/>
                      </a:rPr>
                      <m:t> </m:t>
                    </m:r>
                    <m:sSub>
                      <m:sSubPr>
                        <m:ctrlPr>
                          <a:rPr lang="en-GB" sz="3600" i="1">
                            <a:latin typeface="Cambria Math" panose="02040503050406030204" pitchFamily="18" charset="0"/>
                          </a:rPr>
                        </m:ctrlPr>
                      </m:sSubPr>
                      <m:e>
                        <m:r>
                          <a:rPr lang="en-AU" sz="3600" b="1" i="1">
                            <a:latin typeface="Cambria Math" panose="02040503050406030204" pitchFamily="18" charset="0"/>
                          </a:rPr>
                          <m:t>𝐛</m:t>
                        </m:r>
                      </m:e>
                      <m:sub>
                        <m:r>
                          <m:rPr>
                            <m:sty m:val="p"/>
                          </m:rPr>
                          <a:rPr lang="en-AU" sz="3600">
                            <a:latin typeface="Cambria Math" panose="02040503050406030204" pitchFamily="18" charset="0"/>
                          </a:rPr>
                          <m:t>ei</m:t>
                        </m:r>
                      </m:sub>
                    </m:sSub>
                  </m:oMath>
                </a14:m>
                <a:r>
                  <a:rPr lang="en-AU" sz="3600" dirty="0"/>
                  <a:t> conditional on </a:t>
                </a:r>
                <a14:m>
                  <m:oMath xmlns:m="http://schemas.openxmlformats.org/officeDocument/2006/math">
                    <m:sSub>
                      <m:sSubPr>
                        <m:ctrlPr>
                          <a:rPr lang="en-GB" sz="3600" i="1">
                            <a:latin typeface="Cambria Math" panose="02040503050406030204" pitchFamily="18" charset="0"/>
                          </a:rPr>
                        </m:ctrlPr>
                      </m:sSubPr>
                      <m:e>
                        <m:r>
                          <a:rPr lang="en-AU" sz="3600" b="1" i="1">
                            <a:latin typeface="Cambria Math" panose="02040503050406030204" pitchFamily="18" charset="0"/>
                          </a:rPr>
                          <m:t>𝐛</m:t>
                        </m:r>
                      </m:e>
                      <m:sub>
                        <m:r>
                          <m:rPr>
                            <m:sty m:val="p"/>
                          </m:rPr>
                          <a:rPr lang="en-AU" sz="3600">
                            <a:latin typeface="Cambria Math" panose="02040503050406030204" pitchFamily="18" charset="0"/>
                          </a:rPr>
                          <m:t>sj</m:t>
                        </m:r>
                      </m:sub>
                    </m:sSub>
                  </m:oMath>
                </a14:m>
                <a:r>
                  <a:rPr lang="en-AU" sz="3600" dirty="0"/>
                  <a:t> (j=1, …m , </a:t>
                </a:r>
                <a14:m>
                  <m:oMath xmlns:m="http://schemas.openxmlformats.org/officeDocument/2006/math">
                    <m:r>
                      <m:rPr>
                        <m:sty m:val="p"/>
                      </m:rPr>
                      <a:rPr lang="en-AU" sz="3600" b="0" i="0">
                        <a:latin typeface="Cambria Math" panose="02040503050406030204" pitchFamily="18" charset="0"/>
                      </a:rPr>
                      <m:t>j</m:t>
                    </m:r>
                    <m:r>
                      <a:rPr lang="en-AU" sz="3600" b="0" i="0">
                        <a:latin typeface="Cambria Math" panose="02040503050406030204" pitchFamily="18" charset="0"/>
                      </a:rPr>
                      <m:t>≠</m:t>
                    </m:r>
                    <m:r>
                      <m:rPr>
                        <m:sty m:val="p"/>
                      </m:rPr>
                      <a:rPr lang="en-AU" sz="3600" b="0" i="0">
                        <a:latin typeface="Cambria Math" panose="02040503050406030204" pitchFamily="18" charset="0"/>
                      </a:rPr>
                      <m:t>i</m:t>
                    </m:r>
                  </m:oMath>
                </a14:m>
                <a:r>
                  <a:rPr lang="en-AU" sz="3600" dirty="0"/>
                  <a:t> ) and sparse inverse variance of </a:t>
                </a:r>
                <a14:m>
                  <m:oMath xmlns:m="http://schemas.openxmlformats.org/officeDocument/2006/math">
                    <m:sSub>
                      <m:sSubPr>
                        <m:ctrlPr>
                          <a:rPr lang="en-GB" sz="3600" i="1">
                            <a:latin typeface="Cambria Math" panose="02040503050406030204" pitchFamily="18" charset="0"/>
                          </a:rPr>
                        </m:ctrlPr>
                      </m:sSubPr>
                      <m:e>
                        <m:r>
                          <a:rPr lang="en-AU" sz="3600" b="1" i="1">
                            <a:latin typeface="Cambria Math" panose="02040503050406030204" pitchFamily="18" charset="0"/>
                          </a:rPr>
                          <m:t>𝐂</m:t>
                        </m:r>
                      </m:e>
                      <m:sub>
                        <m:r>
                          <m:rPr>
                            <m:sty m:val="p"/>
                          </m:rPr>
                          <a:rPr lang="en-AU" sz="3600">
                            <a:latin typeface="Cambria Math" panose="02040503050406030204" pitchFamily="18" charset="0"/>
                          </a:rPr>
                          <m:t>ii</m:t>
                        </m:r>
                      </m:sub>
                    </m:sSub>
                  </m:oMath>
                </a14:m>
                <a:endParaRPr lang="en-GB" sz="3600" dirty="0"/>
              </a:p>
              <a:p>
                <a:pPr marL="0" indent="0">
                  <a:buNone/>
                </a:pPr>
                <a:r>
                  <a:rPr lang="en-GB" sz="3600" dirty="0"/>
                  <a:t>Reduction in sampling noise over Gibbs sampling –called Rao-</a:t>
                </a:r>
                <a:r>
                  <a:rPr lang="en-GB" sz="3600" dirty="0" err="1"/>
                  <a:t>Blackwellization</a:t>
                </a:r>
                <a:endParaRPr lang="en-GB" sz="3600" dirty="0"/>
              </a:p>
              <a:p>
                <a:pPr marL="0" indent="0">
                  <a:buNone/>
                </a:pPr>
                <a:r>
                  <a:rPr lang="en-GB" sz="3600" dirty="0"/>
                  <a:t>Reduction in  computation over AIREML if sub-models chosen wisely</a:t>
                </a:r>
              </a:p>
              <a:p>
                <a:pPr marL="0" indent="0">
                  <a:buNone/>
                </a:pPr>
                <a:endParaRPr lang="en-GB" sz="3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65" t="-2941" b="-2941"/>
                </a:stretch>
              </a:blipFill>
            </p:spPr>
            <p:txBody>
              <a:bodyPr/>
              <a:lstStyle/>
              <a:p>
                <a:r>
                  <a:rPr lang="en-GB">
                    <a:noFill/>
                  </a:rPr>
                  <a:t> </a:t>
                </a:r>
              </a:p>
            </p:txBody>
          </p:sp>
        </mc:Fallback>
      </mc:AlternateContent>
    </p:spTree>
    <p:extLst>
      <p:ext uri="{BB962C8B-B14F-4D97-AF65-F5344CB8AC3E}">
        <p14:creationId xmlns:p14="http://schemas.microsoft.com/office/powerpoint/2010/main" val="1924593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41" y="232475"/>
            <a:ext cx="11530739" cy="1534332"/>
          </a:xfrm>
        </p:spPr>
        <p:txBody>
          <a:bodyPr>
            <a:normAutofit/>
          </a:bodyPr>
          <a:lstStyle/>
          <a:p>
            <a:pPr marL="571500" indent="-571500" algn="l">
              <a:buFont typeface="Arial" panose="020B0604020202020204" pitchFamily="34" charset="0"/>
              <a:buChar char="•"/>
            </a:pPr>
            <a:r>
              <a:rPr lang="en-GB" sz="4400" dirty="0"/>
              <a:t>Clayton &amp; </a:t>
            </a:r>
            <a:r>
              <a:rPr lang="en-GB" sz="4400" dirty="0" err="1"/>
              <a:t>Rasbash</a:t>
            </a:r>
            <a:r>
              <a:rPr lang="en-GB" sz="4400" dirty="0"/>
              <a:t> (1999)</a:t>
            </a:r>
            <a:br>
              <a:rPr lang="en-GB" dirty="0"/>
            </a:br>
            <a:endParaRPr lang="en-GB" dirty="0"/>
          </a:p>
        </p:txBody>
      </p:sp>
      <p:sp>
        <p:nvSpPr>
          <p:cNvPr id="3" name="Subtitle 2"/>
          <p:cNvSpPr>
            <a:spLocks noGrp="1"/>
          </p:cNvSpPr>
          <p:nvPr>
            <p:ph type="subTitle" idx="1"/>
          </p:nvPr>
        </p:nvSpPr>
        <p:spPr>
          <a:xfrm>
            <a:off x="542441" y="1103087"/>
            <a:ext cx="11530739" cy="5623178"/>
          </a:xfrm>
        </p:spPr>
        <p:txBody>
          <a:bodyPr/>
          <a:lstStyle/>
          <a:p>
            <a:pPr algn="l"/>
            <a:r>
              <a:rPr lang="en-GB" sz="4000" dirty="0"/>
              <a:t>Cross-classification uncorrelated errors</a:t>
            </a:r>
          </a:p>
          <a:p>
            <a:pPr algn="l"/>
            <a:r>
              <a:rPr lang="en-GB" sz="4000" dirty="0"/>
              <a:t>‘Obvious’ improvement would be to fit s samples reusing information in fitting process .</a:t>
            </a:r>
          </a:p>
          <a:p>
            <a:pPr algn="l"/>
            <a:r>
              <a:rPr lang="en-GB" sz="4000" dirty="0"/>
              <a:t>Not so obvious would be to used noise based on </a:t>
            </a:r>
          </a:p>
          <a:p>
            <a:pPr algn="l"/>
            <a:r>
              <a:rPr lang="en-GB" sz="4000" dirty="0"/>
              <a:t>Sampling from the s quantiles of the distribution</a:t>
            </a:r>
          </a:p>
          <a:p>
            <a:pPr algn="l"/>
            <a:r>
              <a:rPr lang="en-GB" sz="4000" dirty="0"/>
              <a:t>(</a:t>
            </a:r>
            <a:r>
              <a:rPr lang="en-GB" sz="4000" dirty="0" err="1"/>
              <a:t>Kinghorn</a:t>
            </a:r>
            <a:r>
              <a:rPr lang="en-GB" sz="4000" dirty="0"/>
              <a:t> -Hickey conjecture)</a:t>
            </a:r>
          </a:p>
          <a:p>
            <a:endParaRPr lang="en-GB" dirty="0"/>
          </a:p>
        </p:txBody>
      </p:sp>
    </p:spTree>
    <p:extLst>
      <p:ext uri="{BB962C8B-B14F-4D97-AF65-F5344CB8AC3E}">
        <p14:creationId xmlns:p14="http://schemas.microsoft.com/office/powerpoint/2010/main" val="181602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48145"/>
            <a:ext cx="9144000" cy="852055"/>
          </a:xfrm>
        </p:spPr>
        <p:txBody>
          <a:bodyPr>
            <a:normAutofit/>
          </a:bodyPr>
          <a:lstStyle/>
          <a:p>
            <a:r>
              <a:rPr lang="en-GB" sz="4000" dirty="0">
                <a:latin typeface="+mn-lt"/>
              </a:rPr>
              <a:t>Mixed Models</a:t>
            </a:r>
          </a:p>
        </p:txBody>
      </p:sp>
      <p:sp>
        <p:nvSpPr>
          <p:cNvPr id="3" name="Subtitle 2"/>
          <p:cNvSpPr>
            <a:spLocks noGrp="1"/>
          </p:cNvSpPr>
          <p:nvPr>
            <p:ph type="subTitle" idx="1"/>
          </p:nvPr>
        </p:nvSpPr>
        <p:spPr>
          <a:xfrm>
            <a:off x="311727" y="1600199"/>
            <a:ext cx="11596255" cy="4966856"/>
          </a:xfrm>
        </p:spPr>
        <p:txBody>
          <a:bodyPr>
            <a:normAutofit/>
          </a:bodyPr>
          <a:lstStyle/>
          <a:p>
            <a:pPr algn="l"/>
            <a:r>
              <a:rPr lang="en-GB" sz="4000" dirty="0"/>
              <a:t>                    Fixed                   Random              Variance </a:t>
            </a:r>
          </a:p>
          <a:p>
            <a:pPr algn="l"/>
            <a:r>
              <a:rPr lang="en-GB" sz="4000" dirty="0"/>
              <a:t>                  effects                  </a:t>
            </a:r>
            <a:r>
              <a:rPr lang="en-GB" sz="4000" dirty="0" err="1"/>
              <a:t>effects</a:t>
            </a:r>
            <a:r>
              <a:rPr lang="en-GB" sz="4000" dirty="0"/>
              <a:t>                 components</a:t>
            </a:r>
          </a:p>
          <a:p>
            <a:pPr algn="l"/>
            <a:r>
              <a:rPr lang="en-GB" sz="4000" dirty="0"/>
              <a:t>Animal     Contemporary    Sires                     Sire</a:t>
            </a:r>
          </a:p>
          <a:p>
            <a:pPr algn="l"/>
            <a:r>
              <a:rPr lang="en-GB" sz="4000" dirty="0"/>
              <a:t>                  groups</a:t>
            </a:r>
          </a:p>
          <a:p>
            <a:pPr algn="l"/>
            <a:r>
              <a:rPr lang="en-GB" sz="4000" dirty="0"/>
              <a:t>Plant         Treatment           Blocks                  Block</a:t>
            </a:r>
          </a:p>
        </p:txBody>
      </p:sp>
    </p:spTree>
    <p:extLst>
      <p:ext uri="{BB962C8B-B14F-4D97-AF65-F5344CB8AC3E}">
        <p14:creationId xmlns:p14="http://schemas.microsoft.com/office/powerpoint/2010/main" val="1424218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41" y="232476"/>
            <a:ext cx="11530739" cy="885124"/>
          </a:xfrm>
        </p:spPr>
        <p:txBody>
          <a:bodyPr>
            <a:noAutofit/>
          </a:bodyPr>
          <a:lstStyle/>
          <a:p>
            <a:pPr marL="571500" indent="-571500">
              <a:buFont typeface="Arial" panose="020B0604020202020204" pitchFamily="34" charset="0"/>
              <a:buChar char="•"/>
            </a:pPr>
            <a:br>
              <a:rPr lang="en-GB" sz="4000" dirty="0">
                <a:latin typeface="+mn-lt"/>
              </a:rPr>
            </a:br>
            <a:br>
              <a:rPr lang="en-GB" sz="4000" dirty="0">
                <a:latin typeface="+mn-lt"/>
              </a:rPr>
            </a:br>
            <a:r>
              <a:rPr lang="en-GB" sz="4400" dirty="0">
                <a:latin typeface="+mn-lt"/>
              </a:rPr>
              <a:t>MC-AI-REML</a:t>
            </a:r>
          </a:p>
        </p:txBody>
      </p:sp>
      <p:sp>
        <p:nvSpPr>
          <p:cNvPr id="3" name="Subtitle 2"/>
          <p:cNvSpPr>
            <a:spLocks noGrp="1"/>
          </p:cNvSpPr>
          <p:nvPr>
            <p:ph type="subTitle" idx="1"/>
          </p:nvPr>
        </p:nvSpPr>
        <p:spPr>
          <a:xfrm>
            <a:off x="489797" y="1248229"/>
            <a:ext cx="11397404" cy="5463522"/>
          </a:xfrm>
        </p:spPr>
        <p:txBody>
          <a:bodyPr>
            <a:normAutofit fontScale="85000" lnSpcReduction="10000"/>
          </a:bodyPr>
          <a:lstStyle/>
          <a:p>
            <a:pPr algn="l"/>
            <a:r>
              <a:rPr lang="fi-FI" sz="4400" dirty="0">
                <a:solidFill>
                  <a:srgbClr val="00B0F0"/>
                </a:solidFill>
              </a:rPr>
              <a:t>Matilainen,Mäntysaari, Lidauer, Strandén</a:t>
            </a:r>
            <a:r>
              <a:rPr lang="fi-FI" sz="4400" baseline="30000" dirty="0">
                <a:solidFill>
                  <a:srgbClr val="00B0F0"/>
                </a:solidFill>
              </a:rPr>
              <a:t>, </a:t>
            </a:r>
            <a:r>
              <a:rPr lang="fi-FI" sz="4400" dirty="0">
                <a:solidFill>
                  <a:srgbClr val="00B0F0"/>
                </a:solidFill>
              </a:rPr>
              <a:t>&amp; Thompson</a:t>
            </a:r>
            <a:r>
              <a:rPr lang="fi-FI" sz="4400" baseline="30000" dirty="0">
                <a:solidFill>
                  <a:srgbClr val="00B0F0"/>
                </a:solidFill>
              </a:rPr>
              <a:t>, </a:t>
            </a:r>
            <a:r>
              <a:rPr lang="fi-FI" sz="4400" dirty="0">
                <a:solidFill>
                  <a:srgbClr val="00B0F0"/>
                </a:solidFill>
              </a:rPr>
              <a:t> (2013) </a:t>
            </a:r>
            <a:r>
              <a:rPr lang="en-AU" sz="4400" dirty="0">
                <a:solidFill>
                  <a:srgbClr val="00B0F0"/>
                </a:solidFill>
              </a:rPr>
              <a:t>Employing a Monte Carlo  algorithm in Newton-type methods for restricted maximum likelihood estimation of genetic parameters </a:t>
            </a:r>
          </a:p>
          <a:p>
            <a:pPr algn="l"/>
            <a:r>
              <a:rPr lang="fi-FI" sz="4300" dirty="0"/>
              <a:t>Score equations equate sum of squares of predicted values to their expectation.</a:t>
            </a:r>
          </a:p>
          <a:p>
            <a:pPr algn="l"/>
            <a:r>
              <a:rPr lang="fi-FI" sz="4300" dirty="0"/>
              <a:t>Generate data with variance V get sum of squares of predicted values from this  sample data.</a:t>
            </a:r>
          </a:p>
          <a:p>
            <a:pPr algn="l"/>
            <a:r>
              <a:rPr lang="fi-FI" sz="4300" dirty="0"/>
              <a:t>Use preconditioned conjugate gradient (PCCG) methods to get predicted values and predicted values from working variables to get AI terms. </a:t>
            </a:r>
          </a:p>
          <a:p>
            <a:endParaRPr lang="en-GB" dirty="0"/>
          </a:p>
        </p:txBody>
      </p:sp>
    </p:spTree>
    <p:extLst>
      <p:ext uri="{BB962C8B-B14F-4D97-AF65-F5344CB8AC3E}">
        <p14:creationId xmlns:p14="http://schemas.microsoft.com/office/powerpoint/2010/main" val="4095516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MC-AI-REML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fi-FI" sz="3200" dirty="0"/>
                  <a:t>Number of solutions [1+samples(s) +variance parameters(p)]</a:t>
                </a:r>
                <a:endParaRPr lang="en-GB" sz="3200" dirty="0"/>
              </a:p>
              <a:p>
                <a:r>
                  <a:rPr lang="en-AU" dirty="0" err="1"/>
                  <a:t>Loh</a:t>
                </a:r>
                <a:r>
                  <a:rPr lang="en-AU" dirty="0"/>
                  <a:t> et. al.(2015) did this in program BOLT-REML</a:t>
                </a:r>
                <a:endParaRPr lang="en-GB" dirty="0"/>
              </a:p>
              <a:p>
                <a:r>
                  <a:rPr lang="en-AU" dirty="0"/>
                  <a:t>They avoid use of oscillations by using correlated samples based on scaling base</a:t>
                </a:r>
                <a:r>
                  <a:rPr lang="en-GB" dirty="0"/>
                  <a:t> </a:t>
                </a:r>
                <a:r>
                  <a:rPr lang="en-AU" dirty="0"/>
                  <a:t>random samples in each iterate.</a:t>
                </a:r>
              </a:p>
              <a:p>
                <a:pPr marL="0" indent="0">
                  <a:buNone/>
                </a:pPr>
                <a:r>
                  <a:rPr lang="en-AU" dirty="0"/>
                  <a:t>              with   </a:t>
                </a:r>
                <a14:m>
                  <m:oMath xmlns:m="http://schemas.openxmlformats.org/officeDocument/2006/math">
                    <m:sSub>
                      <m:sSubPr>
                        <m:ctrlPr>
                          <a:rPr lang="en-GB" b="1" i="1"/>
                        </m:ctrlPr>
                      </m:sSubPr>
                      <m:e>
                        <m:r>
                          <a:rPr lang="en-AU" b="1" i="1"/>
                          <m:t>𝐮</m:t>
                        </m:r>
                      </m:e>
                      <m:sub>
                        <m:r>
                          <a:rPr lang="en-AU" b="1" i="1"/>
                          <m:t>𝐛𝐢</m:t>
                        </m:r>
                      </m:sub>
                    </m:sSub>
                    <m:r>
                      <a:rPr lang="en-AU"/>
                      <m:t>~</m:t>
                    </m:r>
                    <m:r>
                      <a:rPr lang="en-AU" i="1"/>
                      <m:t>𝒩</m:t>
                    </m:r>
                    <m:d>
                      <m:dPr>
                        <m:ctrlPr>
                          <a:rPr lang="en-GB" i="1"/>
                        </m:ctrlPr>
                      </m:dPr>
                      <m:e>
                        <m:r>
                          <a:rPr lang="en-AU"/>
                          <m:t>0,</m:t>
                        </m:r>
                        <m:r>
                          <a:rPr lang="en-AU" b="1" i="1"/>
                          <m:t>𝐈</m:t>
                        </m:r>
                      </m:e>
                    </m:d>
                    <m:r>
                      <a:rPr lang="en-AU" i="1"/>
                      <m:t>         </m:t>
                    </m:r>
                  </m:oMath>
                </a14:m>
                <a:r>
                  <a:rPr lang="en-AU" dirty="0"/>
                  <a:t> and</a:t>
                </a:r>
                <a:r>
                  <a:rPr lang="en-GB" dirty="0"/>
                  <a:t>      </a:t>
                </a:r>
                <a14:m>
                  <m:oMath xmlns:m="http://schemas.openxmlformats.org/officeDocument/2006/math">
                    <m:sSub>
                      <m:sSubPr>
                        <m:ctrlPr>
                          <a:rPr lang="en-GB" b="1" i="1"/>
                        </m:ctrlPr>
                      </m:sSubPr>
                      <m:e>
                        <m:r>
                          <a:rPr lang="en-AU" b="1" i="1"/>
                          <m:t>𝐞</m:t>
                        </m:r>
                      </m:e>
                      <m:sub>
                        <m:r>
                          <m:rPr>
                            <m:sty m:val="p"/>
                          </m:rPr>
                          <a:rPr lang="en-AU"/>
                          <m:t>bi</m:t>
                        </m:r>
                      </m:sub>
                    </m:sSub>
                    <m:r>
                      <a:rPr lang="en-AU" b="1"/>
                      <m:t> </m:t>
                    </m:r>
                    <m:r>
                      <a:rPr lang="en-AU"/>
                      <m:t>~</m:t>
                    </m:r>
                    <m:r>
                      <a:rPr lang="en-AU" i="1"/>
                      <m:t>𝒩</m:t>
                    </m:r>
                    <m:d>
                      <m:dPr>
                        <m:ctrlPr>
                          <a:rPr lang="en-GB" i="1"/>
                        </m:ctrlPr>
                      </m:dPr>
                      <m:e>
                        <m:r>
                          <a:rPr lang="en-AU"/>
                          <m:t>0,</m:t>
                        </m:r>
                        <m:r>
                          <a:rPr lang="en-AU" b="1" i="1"/>
                          <m:t>𝐈</m:t>
                        </m:r>
                      </m:e>
                    </m:d>
                    <m:r>
                      <a:rPr lang="en-AU" i="1"/>
                      <m:t>         </m:t>
                    </m:r>
                  </m:oMath>
                </a14:m>
                <a:r>
                  <a:rPr lang="en-GB" dirty="0"/>
                  <a:t>      </a:t>
                </a:r>
              </a:p>
              <a:p>
                <a:pPr marL="0" indent="0">
                  <a:buNone/>
                </a:pPr>
                <a:r>
                  <a:rPr lang="en-AU" dirty="0"/>
                  <a:t> are first generated and then in each iteration scaled values of  </a:t>
                </a:r>
                <a14:m>
                  <m:oMath xmlns:m="http://schemas.openxmlformats.org/officeDocument/2006/math">
                    <m:sSub>
                      <m:sSubPr>
                        <m:ctrlPr>
                          <a:rPr lang="en-GB" b="1" i="1"/>
                        </m:ctrlPr>
                      </m:sSubPr>
                      <m:e>
                        <m:r>
                          <a:rPr lang="en-AU" b="1" i="1"/>
                          <m:t>𝐮</m:t>
                        </m:r>
                      </m:e>
                      <m:sub>
                        <m:r>
                          <a:rPr lang="en-AU" b="1" i="1"/>
                          <m:t>𝐢</m:t>
                        </m:r>
                      </m:sub>
                    </m:sSub>
                  </m:oMath>
                </a14:m>
                <a:r>
                  <a:rPr lang="en-AU" b="1" dirty="0"/>
                  <a:t> </a:t>
                </a:r>
                <a:r>
                  <a:rPr lang="en-AU" dirty="0"/>
                  <a:t>and</a:t>
                </a:r>
                <a:r>
                  <a:rPr lang="en-AU" b="1" dirty="0"/>
                  <a:t> </a:t>
                </a:r>
                <a14:m>
                  <m:oMath xmlns:m="http://schemas.openxmlformats.org/officeDocument/2006/math">
                    <m:sSub>
                      <m:sSubPr>
                        <m:ctrlPr>
                          <a:rPr lang="en-GB" b="1" i="1"/>
                        </m:ctrlPr>
                      </m:sSubPr>
                      <m:e>
                        <m:r>
                          <a:rPr lang="en-AU" b="1" i="1"/>
                          <m:t>𝐞</m:t>
                        </m:r>
                      </m:e>
                      <m:sub>
                        <m:r>
                          <a:rPr lang="en-AU" b="1" i="1"/>
                          <m:t>𝐢</m:t>
                        </m:r>
                      </m:sub>
                    </m:sSub>
                  </m:oMath>
                </a14:m>
                <a:r>
                  <a:rPr lang="en-AU" b="1" dirty="0"/>
                  <a:t> </a:t>
                </a:r>
                <a:r>
                  <a:rPr lang="en-AU" dirty="0"/>
                  <a:t>are constructed using</a:t>
                </a:r>
                <a:endParaRPr lang="en-GB" dirty="0"/>
              </a:p>
              <a:p>
                <a14:m>
                  <m:oMath xmlns:m="http://schemas.openxmlformats.org/officeDocument/2006/math">
                    <m:r>
                      <a:rPr lang="en-AU" i="1"/>
                      <m:t>       </m:t>
                    </m:r>
                    <m:sSub>
                      <m:sSubPr>
                        <m:ctrlPr>
                          <a:rPr lang="en-GB" b="1" i="1"/>
                        </m:ctrlPr>
                      </m:sSubPr>
                      <m:e>
                        <m:r>
                          <a:rPr lang="en-AU" b="1" i="1"/>
                          <m:t>𝐮</m:t>
                        </m:r>
                      </m:e>
                      <m:sub>
                        <m:r>
                          <a:rPr lang="en-AU" b="1" i="1"/>
                          <m:t>𝐢</m:t>
                        </m:r>
                      </m:sub>
                    </m:sSub>
                    <m:r>
                      <a:rPr lang="en-AU" b="1" i="1"/>
                      <m:t>=</m:t>
                    </m:r>
                    <m:sSup>
                      <m:sSupPr>
                        <m:ctrlPr>
                          <a:rPr lang="en-GB" b="1" i="1"/>
                        </m:ctrlPr>
                      </m:sSupPr>
                      <m:e>
                        <m:r>
                          <a:rPr lang="en-AU" b="1" i="1"/>
                          <m:t>𝐆</m:t>
                        </m:r>
                      </m:e>
                      <m:sup>
                        <m:r>
                          <a:rPr lang="en-AU" b="1" i="1"/>
                          <m:t>𝟏</m:t>
                        </m:r>
                        <m:r>
                          <a:rPr lang="en-AU" b="1"/>
                          <m:t>/</m:t>
                        </m:r>
                        <m:r>
                          <a:rPr lang="en-AU" b="1" i="1"/>
                          <m:t>𝟐</m:t>
                        </m:r>
                      </m:sup>
                    </m:sSup>
                    <m:sSub>
                      <m:sSubPr>
                        <m:ctrlPr>
                          <a:rPr lang="en-GB" b="1" i="1"/>
                        </m:ctrlPr>
                      </m:sSubPr>
                      <m:e>
                        <m:r>
                          <a:rPr lang="en-AU" b="1" i="1"/>
                          <m:t>𝐮</m:t>
                        </m:r>
                      </m:e>
                      <m:sub>
                        <m:r>
                          <a:rPr lang="en-AU" b="1" i="1"/>
                          <m:t>𝐛𝐢</m:t>
                        </m:r>
                      </m:sub>
                    </m:sSub>
                    <m:r>
                      <a:rPr lang="en-AU" b="1" i="1"/>
                      <m:t>  </m:t>
                    </m:r>
                  </m:oMath>
                </a14:m>
                <a:r>
                  <a:rPr lang="en-GB" dirty="0"/>
                  <a:t>and </a:t>
                </a:r>
                <a14:m>
                  <m:oMath xmlns:m="http://schemas.openxmlformats.org/officeDocument/2006/math">
                    <m:sSub>
                      <m:sSubPr>
                        <m:ctrlPr>
                          <a:rPr lang="en-GB" b="1" i="1"/>
                        </m:ctrlPr>
                      </m:sSubPr>
                      <m:e>
                        <m:r>
                          <a:rPr lang="en-AU" b="1" i="1"/>
                          <m:t>𝐞</m:t>
                        </m:r>
                      </m:e>
                      <m:sub>
                        <m:r>
                          <a:rPr lang="en-AU" b="1" i="1"/>
                          <m:t>𝐢</m:t>
                        </m:r>
                      </m:sub>
                    </m:sSub>
                    <m:r>
                      <a:rPr lang="en-AU" b="1" i="1"/>
                      <m:t>=</m:t>
                    </m:r>
                    <m:sSup>
                      <m:sSupPr>
                        <m:ctrlPr>
                          <a:rPr lang="en-GB" b="1" i="1"/>
                        </m:ctrlPr>
                      </m:sSupPr>
                      <m:e>
                        <m:r>
                          <a:rPr lang="en-AU" b="1" i="1"/>
                          <m:t>𝐑</m:t>
                        </m:r>
                      </m:e>
                      <m:sup>
                        <m:r>
                          <a:rPr lang="en-AU" b="1" i="1"/>
                          <m:t>𝟏</m:t>
                        </m:r>
                        <m:r>
                          <a:rPr lang="en-AU" b="1"/>
                          <m:t>/</m:t>
                        </m:r>
                        <m:r>
                          <a:rPr lang="en-AU" b="1" i="1"/>
                          <m:t>𝟐</m:t>
                        </m:r>
                      </m:sup>
                    </m:sSup>
                    <m:sSub>
                      <m:sSubPr>
                        <m:ctrlPr>
                          <a:rPr lang="en-GB" b="1" i="1"/>
                        </m:ctrlPr>
                      </m:sSubPr>
                      <m:e>
                        <m:r>
                          <a:rPr lang="en-AU" b="1" i="1"/>
                          <m:t>𝐞</m:t>
                        </m:r>
                      </m:e>
                      <m:sub>
                        <m:r>
                          <a:rPr lang="en-AU" b="1" i="1"/>
                          <m:t>𝐛𝐢</m:t>
                        </m:r>
                      </m:sub>
                    </m:sSub>
                  </m:oMath>
                </a14:m>
                <a:r>
                  <a:rPr lang="en-AU" dirty="0"/>
                  <a:t> </a:t>
                </a:r>
                <a:r>
                  <a:rPr lang="en-GB" dirty="0"/>
                  <a:t>  with   </a:t>
                </a:r>
                <a14:m>
                  <m:oMath xmlns:m="http://schemas.openxmlformats.org/officeDocument/2006/math">
                    <m:r>
                      <a:rPr lang="en-AU" b="1" i="1"/>
                      <m:t>𝐆</m:t>
                    </m:r>
                    <m:r>
                      <a:rPr lang="en-AU" b="1" i="1"/>
                      <m:t>=</m:t>
                    </m:r>
                    <m:sSup>
                      <m:sSupPr>
                        <m:ctrlPr>
                          <a:rPr lang="en-GB" b="1" i="1"/>
                        </m:ctrlPr>
                      </m:sSupPr>
                      <m:e>
                        <m:r>
                          <a:rPr lang="en-AU" b="1" i="1"/>
                          <m:t>𝐆</m:t>
                        </m:r>
                      </m:e>
                      <m:sup>
                        <m:r>
                          <a:rPr lang="en-AU" b="1" i="1"/>
                          <m:t>𝟏</m:t>
                        </m:r>
                        <m:r>
                          <a:rPr lang="en-AU" b="1"/>
                          <m:t>/</m:t>
                        </m:r>
                        <m:r>
                          <a:rPr lang="en-AU" b="1" i="1"/>
                          <m:t>𝟐</m:t>
                        </m:r>
                      </m:sup>
                    </m:sSup>
                    <m:r>
                      <a:rPr lang="en-AU" b="1" i="1"/>
                      <m:t>(</m:t>
                    </m:r>
                    <m:sSup>
                      <m:sSupPr>
                        <m:ctrlPr>
                          <a:rPr lang="en-GB" b="1" i="1"/>
                        </m:ctrlPr>
                      </m:sSupPr>
                      <m:e>
                        <m:r>
                          <a:rPr lang="en-AU" b="1" i="1"/>
                          <m:t>𝐆</m:t>
                        </m:r>
                      </m:e>
                      <m:sup>
                        <m:r>
                          <a:rPr lang="en-AU" b="1" i="1"/>
                          <m:t>𝟏</m:t>
                        </m:r>
                        <m:r>
                          <a:rPr lang="en-AU" b="1"/>
                          <m:t>/</m:t>
                        </m:r>
                        <m:r>
                          <a:rPr lang="en-AU" b="1" i="1"/>
                          <m:t>𝟐</m:t>
                        </m:r>
                      </m:sup>
                    </m:sSup>
                    <m:sSup>
                      <m:sSupPr>
                        <m:ctrlPr>
                          <a:rPr lang="en-GB" i="1"/>
                        </m:ctrlPr>
                      </m:sSupPr>
                      <m:e>
                        <m:r>
                          <a:rPr lang="en-AU"/>
                          <m:t>)</m:t>
                        </m:r>
                      </m:e>
                      <m:sup>
                        <m:r>
                          <m:rPr>
                            <m:sty m:val="p"/>
                          </m:rPr>
                          <a:rPr lang="en-AU"/>
                          <m:t>T</m:t>
                        </m:r>
                      </m:sup>
                    </m:sSup>
                    <m:r>
                      <a:rPr lang="en-AU" b="1" i="1"/>
                      <m:t>  </m:t>
                    </m:r>
                  </m:oMath>
                </a14:m>
                <a:r>
                  <a:rPr lang="en-AU" dirty="0"/>
                  <a:t>and </a:t>
                </a:r>
                <a:r>
                  <a:rPr lang="en-GB" dirty="0"/>
                  <a:t>  </a:t>
                </a:r>
                <a14:m>
                  <m:oMath xmlns:m="http://schemas.openxmlformats.org/officeDocument/2006/math">
                    <m:r>
                      <a:rPr lang="en-AU" b="1" i="1"/>
                      <m:t>𝐑</m:t>
                    </m:r>
                    <m:r>
                      <a:rPr lang="en-AU" b="1" i="1"/>
                      <m:t>=</m:t>
                    </m:r>
                    <m:sSup>
                      <m:sSupPr>
                        <m:ctrlPr>
                          <a:rPr lang="en-GB" b="1" i="1"/>
                        </m:ctrlPr>
                      </m:sSupPr>
                      <m:e>
                        <m:r>
                          <a:rPr lang="en-AU" b="1" i="1"/>
                          <m:t>𝐑</m:t>
                        </m:r>
                      </m:e>
                      <m:sup>
                        <m:r>
                          <a:rPr lang="en-AU" b="1" i="1"/>
                          <m:t>𝟏</m:t>
                        </m:r>
                        <m:r>
                          <a:rPr lang="en-AU" b="1"/>
                          <m:t>/</m:t>
                        </m:r>
                        <m:r>
                          <a:rPr lang="en-AU" b="1" i="1"/>
                          <m:t>𝟐</m:t>
                        </m:r>
                      </m:sup>
                    </m:sSup>
                    <m:r>
                      <a:rPr lang="en-AU" b="1" i="1"/>
                      <m:t>(</m:t>
                    </m:r>
                    <m:sSup>
                      <m:sSupPr>
                        <m:ctrlPr>
                          <a:rPr lang="en-GB" b="1" i="1"/>
                        </m:ctrlPr>
                      </m:sSupPr>
                      <m:e>
                        <m:r>
                          <a:rPr lang="en-AU" b="1" i="1"/>
                          <m:t>𝐑</m:t>
                        </m:r>
                      </m:e>
                      <m:sup>
                        <m:r>
                          <a:rPr lang="en-AU" b="1" i="1"/>
                          <m:t>𝟏</m:t>
                        </m:r>
                        <m:r>
                          <a:rPr lang="en-AU" b="1"/>
                          <m:t>/</m:t>
                        </m:r>
                        <m:r>
                          <a:rPr lang="en-AU" b="1" i="1"/>
                          <m:t>𝟐</m:t>
                        </m:r>
                      </m:sup>
                    </m:sSup>
                    <m:sSup>
                      <m:sSupPr>
                        <m:ctrlPr>
                          <a:rPr lang="en-GB" i="1"/>
                        </m:ctrlPr>
                      </m:sSupPr>
                      <m:e>
                        <m:r>
                          <a:rPr lang="en-AU"/>
                          <m:t>)</m:t>
                        </m:r>
                      </m:e>
                      <m:sup>
                        <m:r>
                          <m:rPr>
                            <m:sty m:val="p"/>
                          </m:rPr>
                          <a:rPr lang="en-AU"/>
                          <m:t>T</m:t>
                        </m:r>
                      </m:sup>
                    </m:sSup>
                  </m:oMath>
                </a14:m>
                <a:r>
                  <a:rPr lang="en-GB" dirty="0"/>
                  <a:t>.</a:t>
                </a:r>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33" t="-2941" r="-638" b="-2101"/>
                </a:stretch>
              </a:blipFill>
            </p:spPr>
            <p:txBody>
              <a:bodyPr/>
              <a:lstStyle/>
              <a:p>
                <a:r>
                  <a:rPr lang="en-GB">
                    <a:noFill/>
                  </a:rPr>
                  <a:t> </a:t>
                </a:r>
              </a:p>
            </p:txBody>
          </p:sp>
        </mc:Fallback>
      </mc:AlternateContent>
    </p:spTree>
    <p:extLst>
      <p:ext uri="{BB962C8B-B14F-4D97-AF65-F5344CB8AC3E}">
        <p14:creationId xmlns:p14="http://schemas.microsoft.com/office/powerpoint/2010/main" val="1099300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342" y="365126"/>
            <a:ext cx="10497457" cy="694418"/>
          </a:xfrm>
        </p:spPr>
        <p:txBody>
          <a:bodyPr>
            <a:normAutofit fontScale="90000"/>
          </a:bodyPr>
          <a:lstStyle/>
          <a:p>
            <a:pPr algn="ctr"/>
            <a:r>
              <a:rPr lang="en-GB" dirty="0"/>
              <a:t>MC-AI-REML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25714" y="1451429"/>
                <a:ext cx="10628086" cy="4725534"/>
              </a:xfrm>
            </p:spPr>
            <p:txBody>
              <a:bodyPr/>
              <a:lstStyle/>
              <a:p>
                <a:r>
                  <a:rPr lang="en-AU" dirty="0"/>
                  <a:t> Time in each iterate depends on s(15 and 100)) and variance parameters (p)</a:t>
                </a:r>
                <a:endParaRPr lang="en-GB" dirty="0"/>
              </a:p>
              <a:p>
                <a:pPr marL="571500" indent="-571500"/>
                <a:r>
                  <a:rPr lang="en-GB" dirty="0"/>
                  <a:t>Data augmentation example</a:t>
                </a:r>
              </a:p>
              <a:p>
                <a:pPr marL="571500" indent="-571500"/>
                <a:r>
                  <a:rPr lang="en-GB" dirty="0"/>
                  <a:t>Stewart, White, Gilmour, Thompson, </a:t>
                </a:r>
                <a:r>
                  <a:rPr lang="en-GB" dirty="0" err="1"/>
                  <a:t>Woolliams</a:t>
                </a:r>
                <a:r>
                  <a:rPr lang="en-GB" dirty="0"/>
                  <a:t> &amp; Brotherstone (2012)</a:t>
                </a:r>
              </a:p>
              <a:p>
                <a:pPr marL="571500" indent="-571500"/>
                <a:r>
                  <a:rPr lang="en-GB" dirty="0"/>
                  <a:t>12 traits, random effects  of horses, sires and riders with numbers of 19 829, 3017 and 11 841 respectively</a:t>
                </a:r>
              </a:p>
              <a:p>
                <a:r>
                  <a:rPr lang="en-GB" dirty="0"/>
                  <a:t>p is   large  over 200 parameters !!</a:t>
                </a:r>
              </a:p>
              <a:p>
                <a:r>
                  <a:rPr lang="en-GB" dirty="0"/>
                  <a:t>Can be reduced to solution of only one extended model to find updates </a:t>
                </a:r>
                <a14:m>
                  <m:oMath xmlns:m="http://schemas.openxmlformats.org/officeDocument/2006/math">
                    <m:r>
                      <a:rPr lang="en-AU" b="1" i="1">
                        <a:latin typeface="Cambria Math" panose="02040503050406030204" pitchFamily="18" charset="0"/>
                      </a:rPr>
                      <m:t>𝚫</m:t>
                    </m:r>
                  </m:oMath>
                </a14:m>
                <a:r>
                  <a:rPr lang="en-GB" dirty="0"/>
                  <a:t>  of variance parameters in MC-AI-REML</a:t>
                </a:r>
              </a:p>
              <a:p>
                <a:pPr marL="0" indent="0">
                  <a:buNone/>
                </a:pPr>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25714" y="1451429"/>
                <a:ext cx="10628086" cy="4725534"/>
              </a:xfrm>
              <a:blipFill>
                <a:blip r:embed="rId2"/>
                <a:stretch>
                  <a:fillRect l="-1032" t="-2065" r="-1606" b="-387"/>
                </a:stretch>
              </a:blipFill>
            </p:spPr>
            <p:txBody>
              <a:bodyPr/>
              <a:lstStyle/>
              <a:p>
                <a:r>
                  <a:rPr lang="en-GB">
                    <a:noFill/>
                  </a:rPr>
                  <a:t> </a:t>
                </a:r>
              </a:p>
            </p:txBody>
          </p:sp>
        </mc:Fallback>
      </mc:AlternateContent>
    </p:spTree>
    <p:extLst>
      <p:ext uri="{BB962C8B-B14F-4D97-AF65-F5344CB8AC3E}">
        <p14:creationId xmlns:p14="http://schemas.microsoft.com/office/powerpoint/2010/main" val="218292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2818"/>
          </a:xfrm>
        </p:spPr>
        <p:txBody>
          <a:bodyPr>
            <a:normAutofit fontScale="90000"/>
          </a:bodyPr>
          <a:lstStyle/>
          <a:p>
            <a:pPr algn="ctr"/>
            <a:r>
              <a:rPr lang="en-GB" b="1" dirty="0"/>
              <a:t>MC-AI-REML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38629" y="1291771"/>
                <a:ext cx="10715171" cy="4885192"/>
              </a:xfrm>
            </p:spPr>
            <p:txBody>
              <a:bodyPr>
                <a:normAutofit/>
              </a:bodyPr>
              <a:lstStyle/>
              <a:p>
                <a:pPr marL="0" indent="0" algn="ctr">
                  <a:buNone/>
                </a:pPr>
                <a14:m>
                  <m:oMath xmlns:m="http://schemas.openxmlformats.org/officeDocument/2006/math">
                    <m:sSup>
                      <m:sSupPr>
                        <m:ctrlPr>
                          <a:rPr lang="en-GB" b="1" i="1" smtClean="0"/>
                        </m:ctrlPr>
                      </m:sSupPr>
                      <m:e>
                        <m:r>
                          <a:rPr lang="en-AU" b="1" i="1"/>
                          <m:t>𝐅</m:t>
                        </m:r>
                      </m:e>
                      <m:sup>
                        <m:r>
                          <a:rPr lang="en-AU" b="1" i="1"/>
                          <m:t>𝐓</m:t>
                        </m:r>
                      </m:sup>
                    </m:sSup>
                    <m:r>
                      <a:rPr lang="en-AU" b="1" i="1"/>
                      <m:t>𝐏𝐅</m:t>
                    </m:r>
                    <m:r>
                      <a:rPr lang="en-AU" b="1" i="1"/>
                      <m:t>𝚫</m:t>
                    </m:r>
                  </m:oMath>
                </a14:m>
                <a:r>
                  <a:rPr lang="en-AU" dirty="0"/>
                  <a:t> =</a:t>
                </a:r>
                <a14:m>
                  <m:oMath xmlns:m="http://schemas.openxmlformats.org/officeDocument/2006/math">
                    <m:sSup>
                      <m:sSupPr>
                        <m:ctrlPr>
                          <a:rPr lang="en-GB" b="1" i="1"/>
                        </m:ctrlPr>
                      </m:sSupPr>
                      <m:e>
                        <m:r>
                          <a:rPr lang="en-AU" b="1" i="1"/>
                          <m:t>𝐅</m:t>
                        </m:r>
                      </m:e>
                      <m:sup>
                        <m:r>
                          <a:rPr lang="en-AU" b="1" i="1"/>
                          <m:t>′</m:t>
                        </m:r>
                      </m:sup>
                    </m:sSup>
                    <m:r>
                      <a:rPr lang="en-AU" b="1" i="1"/>
                      <m:t>𝐏𝐲</m:t>
                    </m:r>
                    <m:r>
                      <a:rPr lang="en-GB" b="1" i="0" smtClean="0">
                        <a:latin typeface="Cambria Math" panose="02040503050406030204" pitchFamily="18" charset="0"/>
                      </a:rPr>
                      <m:t>−</m:t>
                    </m:r>
                    <m:r>
                      <a:rPr lang="en-GB" b="1" i="0" smtClean="0">
                        <a:latin typeface="Cambria Math" panose="02040503050406030204" pitchFamily="18" charset="0"/>
                      </a:rPr>
                      <m:t>𝐄</m:t>
                    </m:r>
                    <m:r>
                      <a:rPr lang="en-GB" b="1" i="1" smtClean="0">
                        <a:latin typeface="Cambria Math" panose="02040503050406030204" pitchFamily="18" charset="0"/>
                      </a:rPr>
                      <m:t>(</m:t>
                    </m:r>
                    <m:sSup>
                      <m:sSupPr>
                        <m:ctrlPr>
                          <a:rPr lang="en-GB" b="1" i="1">
                            <a:latin typeface="Cambria Math" panose="02040503050406030204" pitchFamily="18" charset="0"/>
                          </a:rPr>
                        </m:ctrlPr>
                      </m:sSupPr>
                      <m:e>
                        <m:r>
                          <a:rPr lang="en-AU" b="1" i="1">
                            <a:latin typeface="Cambria Math" panose="02040503050406030204" pitchFamily="18" charset="0"/>
                          </a:rPr>
                          <m:t>𝐅</m:t>
                        </m:r>
                      </m:e>
                      <m:sup>
                        <m:r>
                          <a:rPr lang="en-AU" b="1" i="1">
                            <a:latin typeface="Cambria Math" panose="02040503050406030204" pitchFamily="18" charset="0"/>
                          </a:rPr>
                          <m:t>′</m:t>
                        </m:r>
                      </m:sup>
                    </m:sSup>
                    <m:r>
                      <a:rPr lang="en-AU" b="1" i="1">
                        <a:latin typeface="Cambria Math" panose="02040503050406030204" pitchFamily="18" charset="0"/>
                      </a:rPr>
                      <m:t>𝐏𝐲</m:t>
                    </m:r>
                    <m:r>
                      <a:rPr lang="en-GB" b="1" i="1" smtClean="0">
                        <a:latin typeface="Cambria Math" panose="02040503050406030204" pitchFamily="18" charset="0"/>
                      </a:rPr>
                      <m:t>)</m:t>
                    </m:r>
                  </m:oMath>
                </a14:m>
                <a:endParaRPr lang="en-GB" dirty="0"/>
              </a:p>
              <a:p>
                <a:r>
                  <a:rPr lang="en-AU" dirty="0"/>
                  <a:t>This suggests</a:t>
                </a:r>
                <a:r>
                  <a:rPr lang="en-AU" b="1" dirty="0"/>
                  <a:t> </a:t>
                </a:r>
                <a14:m>
                  <m:oMath xmlns:m="http://schemas.openxmlformats.org/officeDocument/2006/math">
                    <m:r>
                      <a:rPr lang="en-AU" b="1" i="1"/>
                      <m:t>𝚫</m:t>
                    </m:r>
                  </m:oMath>
                </a14:m>
                <a:r>
                  <a:rPr lang="en-AU" b="1" dirty="0"/>
                  <a:t> </a:t>
                </a:r>
                <a:r>
                  <a:rPr lang="en-AU" dirty="0"/>
                  <a:t>satisfies a mixed model equation of the form</a:t>
                </a:r>
                <a:endParaRPr lang="en-GB" dirty="0"/>
              </a:p>
              <a:p>
                <a:pPr marL="0" indent="0" algn="ctr">
                  <a:buNone/>
                </a:pPr>
                <a14:m>
                  <m:oMath xmlns:m="http://schemas.openxmlformats.org/officeDocument/2006/math">
                    <m:d>
                      <m:dPr>
                        <m:begChr m:val="["/>
                        <m:endChr m:val="]"/>
                        <m:ctrlPr>
                          <a:rPr lang="en-GB" b="1" i="1"/>
                        </m:ctrlPr>
                      </m:dPr>
                      <m:e>
                        <m:m>
                          <m:mPr>
                            <m:mcs>
                              <m:mc>
                                <m:mcPr>
                                  <m:count m:val="2"/>
                                  <m:mcJc m:val="center"/>
                                </m:mcPr>
                              </m:mc>
                            </m:mcs>
                            <m:ctrlPr>
                              <a:rPr lang="en-GB" b="1" i="1"/>
                            </m:ctrlPr>
                          </m:mPr>
                          <m:mr>
                            <m:e>
                              <m:sSup>
                                <m:sSupPr>
                                  <m:ctrlPr>
                                    <a:rPr lang="en-GB" b="1" i="1"/>
                                  </m:ctrlPr>
                                </m:sSupPr>
                                <m:e>
                                  <m:r>
                                    <a:rPr lang="en-AU" b="1" i="1"/>
                                    <m:t>𝐅</m:t>
                                  </m:r>
                                </m:e>
                                <m:sup>
                                  <m:r>
                                    <a:rPr lang="en-AU" b="1" i="1"/>
                                    <m:t>𝐓</m:t>
                                  </m:r>
                                </m:sup>
                              </m:sSup>
                              <m:sSup>
                                <m:sSupPr>
                                  <m:ctrlPr>
                                    <a:rPr lang="en-GB" b="1" i="1"/>
                                  </m:ctrlPr>
                                </m:sSupPr>
                                <m:e>
                                  <m:r>
                                    <a:rPr lang="en-AU" b="1" i="1"/>
                                    <m:t>𝐑</m:t>
                                  </m:r>
                                </m:e>
                                <m:sup>
                                  <m:r>
                                    <a:rPr lang="en-AU" b="1" i="1"/>
                                    <m:t>−</m:t>
                                  </m:r>
                                  <m:r>
                                    <a:rPr lang="en-AU" b="1" i="1"/>
                                    <m:t>𝟏</m:t>
                                  </m:r>
                                </m:sup>
                              </m:sSup>
                              <m:r>
                                <a:rPr lang="en-AU" b="1" i="1"/>
                                <m:t>𝐅</m:t>
                              </m:r>
                              <m:r>
                                <a:rPr lang="en-AU" b="1"/>
                                <m:t>+</m:t>
                              </m:r>
                              <m:sSub>
                                <m:sSubPr>
                                  <m:ctrlPr>
                                    <a:rPr lang="en-GB" b="1" i="1"/>
                                  </m:ctrlPr>
                                </m:sSubPr>
                                <m:e>
                                  <m:r>
                                    <a:rPr lang="en-AU" b="1" i="1"/>
                                    <m:t>𝐂</m:t>
                                  </m:r>
                                </m:e>
                                <m:sub>
                                  <m:r>
                                    <a:rPr lang="en-AU" b="1" i="1"/>
                                    <m:t>𝜟</m:t>
                                  </m:r>
                                </m:sub>
                              </m:sSub>
                              <m:r>
                                <a:rPr lang="en-AU" b="1" i="1"/>
                                <m:t> </m:t>
                              </m:r>
                            </m:e>
                            <m:e>
                              <m:sSup>
                                <m:sSupPr>
                                  <m:ctrlPr>
                                    <a:rPr lang="en-GB" b="1" i="1"/>
                                  </m:ctrlPr>
                                </m:sSupPr>
                                <m:e>
                                  <m:r>
                                    <a:rPr lang="en-AU" b="1" i="1"/>
                                    <m:t>𝐅</m:t>
                                  </m:r>
                                </m:e>
                                <m:sup>
                                  <m:r>
                                    <a:rPr lang="en-AU" b="1" i="1"/>
                                    <m:t>𝐓</m:t>
                                  </m:r>
                                </m:sup>
                              </m:sSup>
                              <m:sSup>
                                <m:sSupPr>
                                  <m:ctrlPr>
                                    <a:rPr lang="en-GB" b="1" i="1"/>
                                  </m:ctrlPr>
                                </m:sSupPr>
                                <m:e>
                                  <m:r>
                                    <a:rPr lang="en-AU" b="1" i="1"/>
                                    <m:t>𝐑</m:t>
                                  </m:r>
                                </m:e>
                                <m:sup>
                                  <m:r>
                                    <a:rPr lang="en-AU" b="1" i="1"/>
                                    <m:t>−</m:t>
                                  </m:r>
                                  <m:r>
                                    <a:rPr lang="en-AU" b="1" i="1"/>
                                    <m:t>𝟏</m:t>
                                  </m:r>
                                </m:sup>
                              </m:sSup>
                              <m:r>
                                <a:rPr lang="en-AU" b="1" i="1"/>
                                <m:t>𝐖</m:t>
                              </m:r>
                            </m:e>
                          </m:mr>
                          <m:mr>
                            <m:e>
                              <m:sSup>
                                <m:sSupPr>
                                  <m:ctrlPr>
                                    <a:rPr lang="en-GB" b="1" i="1"/>
                                  </m:ctrlPr>
                                </m:sSupPr>
                                <m:e>
                                  <m:r>
                                    <a:rPr lang="en-AU" b="1" i="1"/>
                                    <m:t>𝐖</m:t>
                                  </m:r>
                                </m:e>
                                <m:sup>
                                  <m:r>
                                    <a:rPr lang="en-AU" b="1" i="1"/>
                                    <m:t>𝐓</m:t>
                                  </m:r>
                                </m:sup>
                              </m:sSup>
                              <m:sSup>
                                <m:sSupPr>
                                  <m:ctrlPr>
                                    <a:rPr lang="en-GB" b="1" i="1"/>
                                  </m:ctrlPr>
                                </m:sSupPr>
                                <m:e>
                                  <m:r>
                                    <a:rPr lang="en-AU" b="1" i="1"/>
                                    <m:t>𝐑</m:t>
                                  </m:r>
                                </m:e>
                                <m:sup>
                                  <m:r>
                                    <a:rPr lang="en-AU" b="1" i="1"/>
                                    <m:t>−</m:t>
                                  </m:r>
                                  <m:r>
                                    <a:rPr lang="en-AU" b="1" i="1"/>
                                    <m:t>𝟏</m:t>
                                  </m:r>
                                </m:sup>
                              </m:sSup>
                              <m:r>
                                <a:rPr lang="en-AU" b="1" i="1"/>
                                <m:t>𝐅</m:t>
                              </m:r>
                            </m:e>
                            <m:e>
                              <m:r>
                                <a:rPr lang="en-AU" b="1" i="1"/>
                                <m:t>𝐂</m:t>
                              </m:r>
                            </m:e>
                          </m:mr>
                        </m:m>
                      </m:e>
                    </m:d>
                    <m:d>
                      <m:dPr>
                        <m:begChr m:val="["/>
                        <m:endChr m:val="]"/>
                        <m:ctrlPr>
                          <a:rPr lang="en-GB" b="1" i="1"/>
                        </m:ctrlPr>
                      </m:dPr>
                      <m:e>
                        <m:eqArr>
                          <m:eqArrPr>
                            <m:ctrlPr>
                              <a:rPr lang="en-GB" b="1" i="1"/>
                            </m:ctrlPr>
                          </m:eqArrPr>
                          <m:e>
                            <m:r>
                              <a:rPr lang="en-AU" b="1" i="1"/>
                              <m:t>𝚫</m:t>
                            </m:r>
                          </m:e>
                          <m:e>
                            <m:r>
                              <a:rPr lang="en-AU" b="1" i="1"/>
                              <m:t>𝐛</m:t>
                            </m:r>
                          </m:e>
                        </m:eqArr>
                      </m:e>
                    </m:d>
                    <m:r>
                      <a:rPr lang="en-AU" b="1" i="1"/>
                      <m:t>=</m:t>
                    </m:r>
                    <m:d>
                      <m:dPr>
                        <m:begChr m:val="["/>
                        <m:endChr m:val="]"/>
                        <m:ctrlPr>
                          <a:rPr lang="en-GB" b="1" i="1"/>
                        </m:ctrlPr>
                      </m:dPr>
                      <m:e>
                        <m:eqArr>
                          <m:eqArrPr>
                            <m:ctrlPr>
                              <a:rPr lang="en-GB" b="1" i="1"/>
                            </m:ctrlPr>
                          </m:eqArrPr>
                          <m:e>
                            <m:sSup>
                              <m:sSupPr>
                                <m:ctrlPr>
                                  <a:rPr lang="en-GB" b="1" i="1"/>
                                </m:ctrlPr>
                              </m:sSupPr>
                              <m:e>
                                <m:r>
                                  <a:rPr lang="en-AU" b="1"/>
                                  <m:t> </m:t>
                                </m:r>
                                <m:r>
                                  <a:rPr lang="en-AU" b="1" i="1"/>
                                  <m:t>𝐅</m:t>
                                </m:r>
                              </m:e>
                              <m:sup>
                                <m:r>
                                  <a:rPr lang="en-AU" b="1" i="1"/>
                                  <m:t>𝐓</m:t>
                                </m:r>
                              </m:sup>
                            </m:sSup>
                            <m:sSup>
                              <m:sSupPr>
                                <m:ctrlPr>
                                  <a:rPr lang="en-GB" b="1" i="1"/>
                                </m:ctrlPr>
                              </m:sSupPr>
                              <m:e>
                                <m:r>
                                  <a:rPr lang="en-AU" b="1" i="1"/>
                                  <m:t>𝐑</m:t>
                                </m:r>
                              </m:e>
                              <m:sup>
                                <m:r>
                                  <a:rPr lang="en-AU" b="1" i="1"/>
                                  <m:t>−</m:t>
                                </m:r>
                                <m:r>
                                  <a:rPr lang="en-AU" b="1" i="1"/>
                                  <m:t>𝟏</m:t>
                                </m:r>
                              </m:sup>
                            </m:sSup>
                            <m:r>
                              <a:rPr lang="en-AU" b="1" i="1"/>
                              <m:t>𝐲</m:t>
                            </m:r>
                            <m:r>
                              <a:rPr lang="en-AU" b="1"/>
                              <m:t>+</m:t>
                            </m:r>
                            <m:sSub>
                              <m:sSubPr>
                                <m:ctrlPr>
                                  <a:rPr lang="en-GB" i="1"/>
                                </m:ctrlPr>
                              </m:sSubPr>
                              <m:e>
                                <m:r>
                                  <a:rPr lang="en-AU" b="1" i="1"/>
                                  <m:t>𝐲</m:t>
                                </m:r>
                              </m:e>
                              <m:sub>
                                <m:r>
                                  <a:rPr lang="en-AU" b="1" i="1"/>
                                  <m:t>𝚫</m:t>
                                </m:r>
                              </m:sub>
                            </m:sSub>
                            <m:r>
                              <a:rPr lang="en-AU" b="1"/>
                              <m:t> </m:t>
                            </m:r>
                          </m:e>
                          <m:e>
                            <m:sSup>
                              <m:sSupPr>
                                <m:ctrlPr>
                                  <a:rPr lang="en-GB" b="1" i="1"/>
                                </m:ctrlPr>
                              </m:sSupPr>
                              <m:e>
                                <m:r>
                                  <a:rPr lang="en-AU" b="1" i="1"/>
                                  <m:t>𝐖</m:t>
                                </m:r>
                              </m:e>
                              <m:sup>
                                <m:r>
                                  <a:rPr lang="en-AU" b="1" i="1"/>
                                  <m:t>𝐓</m:t>
                                </m:r>
                              </m:sup>
                            </m:sSup>
                            <m:sSup>
                              <m:sSupPr>
                                <m:ctrlPr>
                                  <a:rPr lang="en-GB" b="1" i="1"/>
                                </m:ctrlPr>
                              </m:sSupPr>
                              <m:e>
                                <m:r>
                                  <a:rPr lang="en-AU" b="1" i="1"/>
                                  <m:t>𝐑</m:t>
                                </m:r>
                              </m:e>
                              <m:sup>
                                <m:r>
                                  <a:rPr lang="en-AU" b="1" i="1"/>
                                  <m:t>−</m:t>
                                </m:r>
                                <m:r>
                                  <a:rPr lang="en-AU" b="1" i="1"/>
                                  <m:t>𝟏</m:t>
                                </m:r>
                              </m:sup>
                            </m:sSup>
                            <m:r>
                              <a:rPr lang="en-AU" b="1" i="1"/>
                              <m:t>𝐲</m:t>
                            </m:r>
                          </m:e>
                        </m:eqArr>
                      </m:e>
                    </m:d>
                  </m:oMath>
                </a14:m>
                <a:r>
                  <a:rPr lang="en-AU" b="1" dirty="0"/>
                  <a:t> </a:t>
                </a:r>
                <a:endParaRPr lang="en-GB" dirty="0"/>
              </a:p>
              <a:p>
                <a:pPr marL="0" indent="0" algn="ctr">
                  <a:buNone/>
                </a:pPr>
                <a:r>
                  <a:rPr lang="en-AU" b="1" dirty="0"/>
                  <a:t>  </a:t>
                </a:r>
                <a:r>
                  <a:rPr lang="en-AU" dirty="0"/>
                  <a:t>with  </a:t>
                </a:r>
                <a14:m>
                  <m:oMath xmlns:m="http://schemas.openxmlformats.org/officeDocument/2006/math">
                    <m:r>
                      <a:rPr lang="en-AU" i="1"/>
                      <m:t> </m:t>
                    </m:r>
                    <m:sSub>
                      <m:sSubPr>
                        <m:ctrlPr>
                          <a:rPr lang="en-GB" i="1"/>
                        </m:ctrlPr>
                      </m:sSubPr>
                      <m:e>
                        <m:r>
                          <a:rPr lang="en-AU" b="1" i="1"/>
                          <m:t>𝐲</m:t>
                        </m:r>
                      </m:e>
                      <m:sub>
                        <m:r>
                          <a:rPr lang="en-AU" b="1" i="1"/>
                          <m:t>𝚫</m:t>
                        </m:r>
                      </m:sub>
                    </m:sSub>
                    <m:r>
                      <a:rPr lang="en-AU" i="1"/>
                      <m:t>=</m:t>
                    </m:r>
                    <m:r>
                      <a:rPr lang="en-GB" b="1">
                        <a:latin typeface="Cambria Math" panose="02040503050406030204" pitchFamily="18" charset="0"/>
                      </a:rPr>
                      <m:t>−</m:t>
                    </m:r>
                    <m:r>
                      <a:rPr lang="en-GB" b="1">
                        <a:latin typeface="Cambria Math" panose="02040503050406030204" pitchFamily="18" charset="0"/>
                      </a:rPr>
                      <m:t>𝐄</m:t>
                    </m:r>
                    <m:r>
                      <a:rPr lang="en-GB" b="1" i="1">
                        <a:latin typeface="Cambria Math" panose="02040503050406030204" pitchFamily="18" charset="0"/>
                      </a:rPr>
                      <m:t>(</m:t>
                    </m:r>
                    <m:sSup>
                      <m:sSupPr>
                        <m:ctrlPr>
                          <a:rPr lang="en-GB" b="1" i="1">
                            <a:latin typeface="Cambria Math" panose="02040503050406030204" pitchFamily="18" charset="0"/>
                          </a:rPr>
                        </m:ctrlPr>
                      </m:sSupPr>
                      <m:e>
                        <m:r>
                          <a:rPr lang="en-AU" b="1" i="1">
                            <a:latin typeface="Cambria Math" panose="02040503050406030204" pitchFamily="18" charset="0"/>
                          </a:rPr>
                          <m:t>𝐅</m:t>
                        </m:r>
                      </m:e>
                      <m:sup>
                        <m:r>
                          <a:rPr lang="en-AU" b="1" i="1">
                            <a:latin typeface="Cambria Math" panose="02040503050406030204" pitchFamily="18" charset="0"/>
                          </a:rPr>
                          <m:t>′</m:t>
                        </m:r>
                      </m:sup>
                    </m:sSup>
                    <m:r>
                      <a:rPr lang="en-AU" b="1" i="1">
                        <a:latin typeface="Cambria Math" panose="02040503050406030204" pitchFamily="18" charset="0"/>
                      </a:rPr>
                      <m:t>𝐏𝐲</m:t>
                    </m:r>
                    <m:r>
                      <a:rPr lang="en-GB" b="1" i="1">
                        <a:latin typeface="Cambria Math" panose="02040503050406030204" pitchFamily="18" charset="0"/>
                      </a:rPr>
                      <m:t>)</m:t>
                    </m:r>
                  </m:oMath>
                </a14:m>
                <a:endParaRPr lang="en-GB" dirty="0"/>
              </a:p>
              <a:p>
                <a14:m>
                  <m:oMath xmlns:m="http://schemas.openxmlformats.org/officeDocument/2006/math">
                    <m:sSup>
                      <m:sSupPr>
                        <m:ctrlPr>
                          <a:rPr lang="en-GB" b="1" i="1"/>
                        </m:ctrlPr>
                      </m:sSupPr>
                      <m:e>
                        <m:r>
                          <a:rPr lang="en-AU" b="1" i="1"/>
                          <m:t>𝐛</m:t>
                        </m:r>
                      </m:e>
                      <m:sup>
                        <m:r>
                          <a:rPr lang="en-AU" b="1" i="1"/>
                          <m:t>𝐓</m:t>
                        </m:r>
                      </m:sup>
                    </m:sSup>
                    <m:r>
                      <a:rPr lang="en-AU" b="1" i="1"/>
                      <m:t>=[</m:t>
                    </m:r>
                    <m:sSup>
                      <m:sSupPr>
                        <m:ctrlPr>
                          <a:rPr lang="en-GB" b="1" i="1"/>
                        </m:ctrlPr>
                      </m:sSupPr>
                      <m:e>
                        <m:r>
                          <a:rPr lang="en-AU" b="1" i="1"/>
                          <m:t>𝐚</m:t>
                        </m:r>
                      </m:e>
                      <m:sup>
                        <m:r>
                          <a:rPr lang="en-AU" b="1" i="1"/>
                          <m:t>𝐓</m:t>
                        </m:r>
                      </m:sup>
                    </m:sSup>
                    <m:r>
                      <a:rPr lang="en-AU" b="1" i="1"/>
                      <m:t> </m:t>
                    </m:r>
                    <m:sSup>
                      <m:sSupPr>
                        <m:ctrlPr>
                          <a:rPr lang="en-GB" b="1" i="1"/>
                        </m:ctrlPr>
                      </m:sSupPr>
                      <m:e>
                        <m:r>
                          <a:rPr lang="en-AU" b="1" i="1"/>
                          <m:t>𝐮</m:t>
                        </m:r>
                      </m:e>
                      <m:sup>
                        <m:r>
                          <a:rPr lang="en-AU" b="1" i="1"/>
                          <m:t>𝐓</m:t>
                        </m:r>
                      </m:sup>
                    </m:sSup>
                    <m:sSup>
                      <m:sSupPr>
                        <m:ctrlPr>
                          <a:rPr lang="en-GB" b="1" i="1"/>
                        </m:ctrlPr>
                      </m:sSupPr>
                      <m:e>
                        <m:r>
                          <a:rPr lang="en-AU" b="1"/>
                          <m:t>]</m:t>
                        </m:r>
                      </m:e>
                      <m:sup>
                        <m:r>
                          <a:rPr lang="en-AU" b="1" i="1"/>
                          <m:t>𝐓</m:t>
                        </m:r>
                      </m:sup>
                    </m:sSup>
                    <m:r>
                      <a:rPr lang="en-AU" b="1" i="1"/>
                      <m:t> ,</m:t>
                    </m:r>
                  </m:oMath>
                </a14:m>
                <a:r>
                  <a:rPr lang="en-AU" b="1" dirty="0"/>
                  <a:t> </a:t>
                </a:r>
                <a14:m>
                  <m:oMath xmlns:m="http://schemas.openxmlformats.org/officeDocument/2006/math">
                    <m:sSub>
                      <m:sSubPr>
                        <m:ctrlPr>
                          <a:rPr lang="en-GB" b="1" i="1"/>
                        </m:ctrlPr>
                      </m:sSubPr>
                      <m:e>
                        <m:r>
                          <a:rPr lang="en-AU" b="1" i="1"/>
                          <m:t>𝐂</m:t>
                        </m:r>
                      </m:e>
                      <m:sub>
                        <m:r>
                          <a:rPr lang="en-AU" b="1" i="1"/>
                          <m:t>𝜟</m:t>
                        </m:r>
                      </m:sub>
                    </m:sSub>
                    <m:r>
                      <a:rPr lang="en-AU" b="1" i="1"/>
                      <m:t>=</m:t>
                    </m:r>
                    <m:sSubSup>
                      <m:sSubSupPr>
                        <m:ctrlPr>
                          <a:rPr lang="en-GB" b="1" i="1"/>
                        </m:ctrlPr>
                      </m:sSubSupPr>
                      <m:e>
                        <m:r>
                          <a:rPr lang="en-AU" b="1" i="1"/>
                          <m:t>𝐑</m:t>
                        </m:r>
                      </m:e>
                      <m:sub>
                        <m:r>
                          <a:rPr lang="en-AU" b="1" i="1"/>
                          <m:t>𝚫</m:t>
                        </m:r>
                      </m:sub>
                      <m:sup>
                        <m:r>
                          <a:rPr lang="en-GB" i="1"/>
                          <m:t>−</m:t>
                        </m:r>
                        <m:r>
                          <a:rPr lang="en-GB"/>
                          <m:t>1</m:t>
                        </m:r>
                      </m:sup>
                    </m:sSubSup>
                    <m:r>
                      <a:rPr lang="en-GB" b="1" i="1"/>
                      <m:t>+</m:t>
                    </m:r>
                    <m:sSubSup>
                      <m:sSubSupPr>
                        <m:ctrlPr>
                          <a:rPr lang="en-GB" b="1" i="1"/>
                        </m:ctrlPr>
                      </m:sSubSupPr>
                      <m:e>
                        <m:r>
                          <a:rPr lang="en-AU" b="1" i="1"/>
                          <m:t>𝐆</m:t>
                        </m:r>
                      </m:e>
                      <m:sub>
                        <m:r>
                          <a:rPr lang="en-AU" b="1" i="1"/>
                          <m:t>𝚫</m:t>
                        </m:r>
                      </m:sub>
                      <m:sup>
                        <m:r>
                          <a:rPr lang="en-GB" i="1"/>
                          <m:t>−</m:t>
                        </m:r>
                        <m:r>
                          <a:rPr lang="en-GB"/>
                          <m:t>1</m:t>
                        </m:r>
                      </m:sup>
                    </m:sSubSup>
                  </m:oMath>
                </a14:m>
                <a:r>
                  <a:rPr lang="en-AU" dirty="0"/>
                  <a:t>with   </a:t>
                </a:r>
                <a14:m>
                  <m:oMath xmlns:m="http://schemas.openxmlformats.org/officeDocument/2006/math">
                    <m:sSubSup>
                      <m:sSubSupPr>
                        <m:ctrlPr>
                          <a:rPr lang="en-GB" b="1" i="1"/>
                        </m:ctrlPr>
                      </m:sSubSupPr>
                      <m:e>
                        <m:r>
                          <a:rPr lang="en-AU" b="1" i="1"/>
                          <m:t>𝐑</m:t>
                        </m:r>
                      </m:e>
                      <m:sub>
                        <m:r>
                          <a:rPr lang="en-AU" b="1" i="1"/>
                          <m:t>𝚫</m:t>
                        </m:r>
                      </m:sub>
                      <m:sup>
                        <m:r>
                          <a:rPr lang="en-GB" i="1"/>
                          <m:t>−</m:t>
                        </m:r>
                        <m:r>
                          <a:rPr lang="en-GB"/>
                          <m:t>1</m:t>
                        </m:r>
                      </m:sup>
                    </m:sSubSup>
                    <m:r>
                      <a:rPr lang="en-GB" b="1" i="1"/>
                      <m:t>=</m:t>
                    </m:r>
                    <m:r>
                      <a:rPr lang="en-GB" b="1" i="1"/>
                      <m:t>𝐈</m:t>
                    </m:r>
                    <m:r>
                      <a:rPr lang="en-GB" b="1"/>
                      <m:t>=</m:t>
                    </m:r>
                  </m:oMath>
                </a14:m>
                <a:r>
                  <a:rPr lang="en-GB" b="1" dirty="0"/>
                  <a:t>-</a:t>
                </a:r>
                <a14:m>
                  <m:oMath xmlns:m="http://schemas.openxmlformats.org/officeDocument/2006/math">
                    <m:sSubSup>
                      <m:sSubSupPr>
                        <m:ctrlPr>
                          <a:rPr lang="en-GB" b="1" i="1"/>
                        </m:ctrlPr>
                      </m:sSubSupPr>
                      <m:e>
                        <m:r>
                          <a:rPr lang="en-AU" b="1" i="1"/>
                          <m:t>𝐆</m:t>
                        </m:r>
                      </m:e>
                      <m:sub>
                        <m:r>
                          <a:rPr lang="en-AU" b="1" i="1"/>
                          <m:t>𝚫</m:t>
                        </m:r>
                      </m:sub>
                      <m:sup>
                        <m:r>
                          <a:rPr lang="en-GB" i="1"/>
                          <m:t>−</m:t>
                        </m:r>
                        <m:r>
                          <a:rPr lang="en-GB"/>
                          <m:t>1</m:t>
                        </m:r>
                      </m:sup>
                    </m:sSubSup>
                  </m:oMath>
                </a14:m>
                <a:r>
                  <a:rPr lang="en-GB" b="1" dirty="0"/>
                  <a:t> </a:t>
                </a:r>
                <a:r>
                  <a:rPr lang="en-AU" dirty="0"/>
                  <a:t>corresponding to an incremental model with random working covariate effects</a:t>
                </a:r>
                <a:endParaRPr lang="en-GB" dirty="0"/>
              </a:p>
              <a:p>
                <a:pPr marL="0" indent="0" algn="ctr">
                  <a:buNone/>
                </a:pPr>
                <a14:m>
                  <m:oMath xmlns:m="http://schemas.openxmlformats.org/officeDocument/2006/math">
                    <m:r>
                      <a:rPr lang="en-AU" b="1" i="1"/>
                      <m:t>𝐲</m:t>
                    </m:r>
                    <m:r>
                      <a:rPr lang="en-AU" b="1"/>
                      <m:t>=</m:t>
                    </m:r>
                    <m:r>
                      <a:rPr lang="en-AU" b="1" i="1"/>
                      <m:t>𝐅</m:t>
                    </m:r>
                    <m:r>
                      <a:rPr lang="en-AU" b="1" i="1"/>
                      <m:t>𝚫</m:t>
                    </m:r>
                    <m:r>
                      <a:rPr lang="en-AU" b="1"/>
                      <m:t>+ </m:t>
                    </m:r>
                    <m:r>
                      <a:rPr lang="en-AU" b="1" i="1"/>
                      <m:t>𝐗𝐚</m:t>
                    </m:r>
                    <m:r>
                      <a:rPr lang="en-AU" b="1"/>
                      <m:t>+</m:t>
                    </m:r>
                    <m:r>
                      <a:rPr lang="en-AU" b="1" i="1"/>
                      <m:t>𝐙𝐮</m:t>
                    </m:r>
                    <m:r>
                      <a:rPr lang="en-AU" b="1"/>
                      <m:t>+</m:t>
                    </m:r>
                    <m:r>
                      <a:rPr lang="en-AU" b="1" i="1"/>
                      <m:t>𝐞</m:t>
                    </m:r>
                  </m:oMath>
                </a14:m>
                <a:r>
                  <a:rPr lang="en-AU" b="1" dirty="0"/>
                  <a:t>            </a:t>
                </a:r>
                <a:endParaRPr lang="en-GB" b="1" dirty="0"/>
              </a:p>
              <a:p>
                <a:pPr marL="0" indent="0" algn="ctr">
                  <a:buNone/>
                </a:pPr>
                <a14:m>
                  <m:oMathPara xmlns:m="http://schemas.openxmlformats.org/officeDocument/2006/math">
                    <m:oMathParaPr>
                      <m:jc m:val="centerGroup"/>
                    </m:oMathParaPr>
                    <m:oMath xmlns:m="http://schemas.openxmlformats.org/officeDocument/2006/math">
                      <m:sSub>
                        <m:sSubPr>
                          <m:ctrlPr>
                            <a:rPr lang="en-GB" i="1"/>
                          </m:ctrlPr>
                        </m:sSubPr>
                        <m:e>
                          <m:r>
                            <a:rPr lang="en-AU" b="1" i="1"/>
                            <m:t>𝐲</m:t>
                          </m:r>
                        </m:e>
                        <m:sub>
                          <m:r>
                            <a:rPr lang="en-AU" b="1" i="1"/>
                            <m:t>𝚫</m:t>
                          </m:r>
                        </m:sub>
                      </m:sSub>
                      <m:r>
                        <a:rPr lang="en-AU" i="1"/>
                        <m:t>=</m:t>
                      </m:r>
                      <m:r>
                        <a:rPr lang="en-AU" b="1" i="1"/>
                        <m:t>𝐈</m:t>
                      </m:r>
                      <m:r>
                        <a:rPr lang="en-AU" b="1" i="1"/>
                        <m:t>𝚫</m:t>
                      </m:r>
                      <m:r>
                        <a:rPr lang="en-AU" b="1"/>
                        <m:t>+</m:t>
                      </m:r>
                      <m:sSub>
                        <m:sSubPr>
                          <m:ctrlPr>
                            <a:rPr lang="en-GB" b="1" i="1"/>
                          </m:ctrlPr>
                        </m:sSubPr>
                        <m:e>
                          <m:r>
                            <a:rPr lang="en-AU" b="1" i="1"/>
                            <m:t>𝐞</m:t>
                          </m:r>
                        </m:e>
                        <m:sub>
                          <m:r>
                            <a:rPr lang="en-AU" b="1" i="1"/>
                            <m:t>𝚫</m:t>
                          </m:r>
                        </m:sub>
                      </m:sSub>
                      <m:r>
                        <a:rPr lang="en-AU" b="1" i="1"/>
                        <m:t>                  </m:t>
                      </m:r>
                    </m:oMath>
                  </m:oMathPara>
                </a14:m>
                <a:endParaRPr lang="en-GB" dirty="0"/>
              </a:p>
              <a:p>
                <a:pPr marL="0" indent="0" algn="ctr">
                  <a:buNone/>
                </a:pPr>
                <a:r>
                  <a:rPr lang="en-AU" dirty="0"/>
                  <a:t>and </a:t>
                </a:r>
                <a14:m>
                  <m:oMath xmlns:m="http://schemas.openxmlformats.org/officeDocument/2006/math">
                    <m:r>
                      <a:rPr lang="en-AU" b="1" i="1"/>
                      <m:t>𝚫</m:t>
                    </m:r>
                    <m:r>
                      <a:rPr lang="en-AU"/>
                      <m:t>~</m:t>
                    </m:r>
                    <m:r>
                      <a:rPr lang="en-AU" i="1"/>
                      <m:t>𝒩</m:t>
                    </m:r>
                    <m:d>
                      <m:dPr>
                        <m:ctrlPr>
                          <a:rPr lang="en-GB" i="1"/>
                        </m:ctrlPr>
                      </m:dPr>
                      <m:e>
                        <m:r>
                          <a:rPr lang="en-AU"/>
                          <m:t>0,</m:t>
                        </m:r>
                        <m:sSub>
                          <m:sSubPr>
                            <m:ctrlPr>
                              <a:rPr lang="en-GB" b="1" i="1"/>
                            </m:ctrlPr>
                          </m:sSubPr>
                          <m:e>
                            <m:r>
                              <a:rPr lang="en-AU" b="1" i="1"/>
                              <m:t>𝐆</m:t>
                            </m:r>
                          </m:e>
                          <m:sub>
                            <m:r>
                              <a:rPr lang="en-AU" b="1" i="1"/>
                              <m:t>𝚫</m:t>
                            </m:r>
                          </m:sub>
                        </m:sSub>
                      </m:e>
                    </m:d>
                  </m:oMath>
                </a14:m>
                <a:r>
                  <a:rPr lang="en-AU" dirty="0"/>
                  <a:t> and </a:t>
                </a:r>
                <a14:m>
                  <m:oMath xmlns:m="http://schemas.openxmlformats.org/officeDocument/2006/math">
                    <m:sSub>
                      <m:sSubPr>
                        <m:ctrlPr>
                          <a:rPr lang="en-GB" b="1" i="1"/>
                        </m:ctrlPr>
                      </m:sSubPr>
                      <m:e>
                        <m:r>
                          <a:rPr lang="en-AU" b="1" i="1"/>
                          <m:t>𝐞</m:t>
                        </m:r>
                      </m:e>
                      <m:sub>
                        <m:r>
                          <a:rPr lang="en-AU" b="1" i="1"/>
                          <m:t>𝚫</m:t>
                        </m:r>
                      </m:sub>
                    </m:sSub>
                    <m:r>
                      <a:rPr lang="en-AU"/>
                      <m:t>~</m:t>
                    </m:r>
                    <m:r>
                      <a:rPr lang="en-AU" i="1"/>
                      <m:t>𝒩</m:t>
                    </m:r>
                    <m:d>
                      <m:dPr>
                        <m:ctrlPr>
                          <a:rPr lang="en-GB" i="1"/>
                        </m:ctrlPr>
                      </m:dPr>
                      <m:e>
                        <m:r>
                          <a:rPr lang="en-AU"/>
                          <m:t>0,</m:t>
                        </m:r>
                        <m:sSub>
                          <m:sSubPr>
                            <m:ctrlPr>
                              <a:rPr lang="en-GB" b="1" i="1"/>
                            </m:ctrlPr>
                          </m:sSubPr>
                          <m:e>
                            <m:r>
                              <a:rPr lang="en-AU" b="1" i="1"/>
                              <m:t>𝐑</m:t>
                            </m:r>
                          </m:e>
                          <m:sub>
                            <m:r>
                              <a:rPr lang="en-AU" b="1" i="1"/>
                              <m:t>𝚫</m:t>
                            </m:r>
                          </m:sub>
                        </m:sSub>
                      </m:e>
                    </m:d>
                    <m:r>
                      <a:rPr lang="en-AU" i="1"/>
                      <m:t>         </m:t>
                    </m:r>
                  </m:oMath>
                </a14:m>
                <a:endParaRPr lang="en-GB" dirty="0"/>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38629" y="1291771"/>
                <a:ext cx="10715171" cy="4885192"/>
              </a:xfrm>
              <a:blipFill>
                <a:blip r:embed="rId2"/>
                <a:stretch>
                  <a:fillRect l="-1024" t="-1498" r="-512" b="-2622"/>
                </a:stretch>
              </a:blipFill>
            </p:spPr>
            <p:txBody>
              <a:bodyPr/>
              <a:lstStyle/>
              <a:p>
                <a:r>
                  <a:rPr lang="en-GB">
                    <a:noFill/>
                  </a:rPr>
                  <a:t> </a:t>
                </a:r>
              </a:p>
            </p:txBody>
          </p:sp>
        </mc:Fallback>
      </mc:AlternateContent>
    </p:spTree>
    <p:extLst>
      <p:ext uri="{BB962C8B-B14F-4D97-AF65-F5344CB8AC3E}">
        <p14:creationId xmlns:p14="http://schemas.microsoft.com/office/powerpoint/2010/main" val="212080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err="1"/>
              <a:t>SciLMM</a:t>
            </a:r>
            <a:r>
              <a:rPr lang="en-GB" dirty="0"/>
              <a:t>- variant on MC-AI-REML</a:t>
            </a:r>
          </a:p>
        </p:txBody>
      </p:sp>
      <p:sp>
        <p:nvSpPr>
          <p:cNvPr id="3" name="Content Placeholder 2"/>
          <p:cNvSpPr>
            <a:spLocks noGrp="1"/>
          </p:cNvSpPr>
          <p:nvPr>
            <p:ph idx="1"/>
          </p:nvPr>
        </p:nvSpPr>
        <p:spPr/>
        <p:txBody>
          <a:bodyPr/>
          <a:lstStyle/>
          <a:p>
            <a:r>
              <a:rPr lang="en-GB" dirty="0"/>
              <a:t>Converts </a:t>
            </a:r>
            <a:r>
              <a:rPr lang="en-GB" b="1" dirty="0"/>
              <a:t>C</a:t>
            </a:r>
            <a:r>
              <a:rPr lang="en-GB" dirty="0"/>
              <a:t> to triangular form using </a:t>
            </a:r>
            <a:r>
              <a:rPr lang="en-GB" dirty="0" err="1"/>
              <a:t>supernodal</a:t>
            </a:r>
            <a:r>
              <a:rPr lang="en-GB" dirty="0"/>
              <a:t> and BLAS methods on large (13M) pedigrees to avoid using PCCG methods</a:t>
            </a:r>
          </a:p>
          <a:p>
            <a:r>
              <a:rPr lang="en-GB" dirty="0" err="1"/>
              <a:t>Supernodal</a:t>
            </a:r>
            <a:r>
              <a:rPr lang="en-GB" dirty="0"/>
              <a:t> methods use matrix operations instead of vector operations when rows have same sparsity pattern</a:t>
            </a:r>
          </a:p>
          <a:p>
            <a:r>
              <a:rPr lang="en-GB" dirty="0"/>
              <a:t>Literature suggests speed up of factor 8 over vector methods</a:t>
            </a:r>
          </a:p>
          <a:p>
            <a:r>
              <a:rPr lang="en-GB" dirty="0"/>
              <a:t>Confirmed by Luke Mazur (Ph. D. student University of Wollongong)</a:t>
            </a:r>
          </a:p>
          <a:p>
            <a:pPr marL="0" indent="0">
              <a:buNone/>
            </a:pPr>
            <a:r>
              <a:rPr lang="en-GB" dirty="0"/>
              <a:t>comparing limited set of examples with </a:t>
            </a:r>
            <a:r>
              <a:rPr lang="en-GB" dirty="0" err="1"/>
              <a:t>ASReml</a:t>
            </a:r>
            <a:endParaRPr lang="en-GB" dirty="0"/>
          </a:p>
        </p:txBody>
      </p:sp>
    </p:spTree>
    <p:extLst>
      <p:ext uri="{BB962C8B-B14F-4D97-AF65-F5344CB8AC3E}">
        <p14:creationId xmlns:p14="http://schemas.microsoft.com/office/powerpoint/2010/main" val="997798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normAutofit fontScale="90000"/>
          </a:bodyPr>
          <a:lstStyle/>
          <a:p>
            <a:pPr algn="ctr"/>
            <a:r>
              <a:rPr lang="en-GB" b="1" dirty="0"/>
              <a:t>Open questions</a:t>
            </a:r>
          </a:p>
        </p:txBody>
      </p:sp>
      <p:sp>
        <p:nvSpPr>
          <p:cNvPr id="3" name="Content Placeholder 2"/>
          <p:cNvSpPr>
            <a:spLocks noGrp="1"/>
          </p:cNvSpPr>
          <p:nvPr>
            <p:ph idx="1"/>
          </p:nvPr>
        </p:nvSpPr>
        <p:spPr>
          <a:xfrm>
            <a:off x="838200" y="1451429"/>
            <a:ext cx="10515600" cy="4725534"/>
          </a:xfrm>
        </p:spPr>
        <p:txBody>
          <a:bodyPr>
            <a:normAutofit lnSpcReduction="10000"/>
          </a:bodyPr>
          <a:lstStyle/>
          <a:p>
            <a:pPr marL="514350" indent="-514350">
              <a:buAutoNum type="alphaLcParenBoth"/>
            </a:pPr>
            <a:r>
              <a:rPr lang="en-GB" dirty="0"/>
              <a:t>can the data augmentation method be easily adapted to give REML estimates ?</a:t>
            </a:r>
          </a:p>
          <a:p>
            <a:pPr marL="514350" indent="-514350">
              <a:buAutoNum type="alphaLcParenBoth"/>
            </a:pPr>
            <a:r>
              <a:rPr lang="en-GB" dirty="0"/>
              <a:t>Can AI-MC-REML be improved by generating dependent noise based on the s quantiles of the noise distribution?</a:t>
            </a:r>
          </a:p>
          <a:p>
            <a:pPr marL="514350" indent="-514350">
              <a:buFont typeface="Arial" panose="020B0604020202020204" pitchFamily="34" charset="0"/>
              <a:buAutoNum type="alphaLcParenBoth"/>
            </a:pPr>
            <a:r>
              <a:rPr lang="en-GB" dirty="0"/>
              <a:t>Which method, data augmentation or MC-AI-REML, is the more computationally efficient? Is there a hybrid scheme that takes advantage of the strengths of the data augmentation method in reducing sampling variation and the strengths of the MCAIREML scheme in reducing the effort in calculating solutions?</a:t>
            </a:r>
          </a:p>
          <a:p>
            <a:pPr marL="514350" indent="-514350">
              <a:buFont typeface="Arial" panose="020B0604020202020204" pitchFamily="34" charset="0"/>
              <a:buAutoNum type="alphaLcParenBoth"/>
            </a:pPr>
            <a:r>
              <a:rPr lang="en-GB" dirty="0"/>
              <a:t>Roger’s homework- how do the noiseless versions of these schemes</a:t>
            </a:r>
          </a:p>
          <a:p>
            <a:pPr marL="0" indent="0">
              <a:buNone/>
            </a:pPr>
            <a:r>
              <a:rPr lang="en-GB" dirty="0"/>
              <a:t>      (Gauss-Seidel and PCCG) relate to the </a:t>
            </a:r>
            <a:r>
              <a:rPr lang="en-GB" dirty="0" err="1"/>
              <a:t>Genstat</a:t>
            </a:r>
            <a:r>
              <a:rPr lang="en-GB" dirty="0"/>
              <a:t> ANOVA algorithm ?</a:t>
            </a:r>
          </a:p>
          <a:p>
            <a:pPr marL="514350" indent="-514350">
              <a:buAutoNum type="alphaLcParenBoth"/>
            </a:pPr>
            <a:endParaRPr lang="en-GB" dirty="0"/>
          </a:p>
        </p:txBody>
      </p:sp>
    </p:spTree>
    <p:extLst>
      <p:ext uri="{BB962C8B-B14F-4D97-AF65-F5344CB8AC3E}">
        <p14:creationId xmlns:p14="http://schemas.microsoft.com/office/powerpoint/2010/main" val="3671820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441" y="232476"/>
            <a:ext cx="11530739" cy="623868"/>
          </a:xfrm>
        </p:spPr>
        <p:txBody>
          <a:bodyPr>
            <a:noAutofit/>
          </a:bodyPr>
          <a:lstStyle/>
          <a:p>
            <a:pPr marL="571500" indent="-571500" algn="l">
              <a:buFont typeface="Arial" panose="020B0604020202020204" pitchFamily="34" charset="0"/>
              <a:buChar char="•"/>
            </a:pPr>
            <a:r>
              <a:rPr lang="en-GB" sz="4000" dirty="0">
                <a:latin typeface="+mn-lt"/>
              </a:rPr>
              <a:t>Acknowledgements</a:t>
            </a:r>
          </a:p>
        </p:txBody>
      </p:sp>
      <p:sp>
        <p:nvSpPr>
          <p:cNvPr id="3" name="Subtitle 2"/>
          <p:cNvSpPr>
            <a:spLocks noGrp="1"/>
          </p:cNvSpPr>
          <p:nvPr>
            <p:ph type="subTitle" idx="1"/>
          </p:nvPr>
        </p:nvSpPr>
        <p:spPr>
          <a:xfrm>
            <a:off x="542441" y="856344"/>
            <a:ext cx="11530739" cy="5869922"/>
          </a:xfrm>
        </p:spPr>
        <p:txBody>
          <a:bodyPr>
            <a:normAutofit/>
          </a:bodyPr>
          <a:lstStyle/>
          <a:p>
            <a:pPr algn="l"/>
            <a:r>
              <a:rPr lang="en-GB" sz="4400" dirty="0">
                <a:solidFill>
                  <a:srgbClr val="00B0F0"/>
                </a:solidFill>
              </a:rPr>
              <a:t>Wise counsel in person or publication</a:t>
            </a:r>
          </a:p>
          <a:p>
            <a:pPr algn="l"/>
            <a:r>
              <a:rPr lang="en-GB" sz="4400" dirty="0"/>
              <a:t>David Finney, John </a:t>
            </a:r>
            <a:r>
              <a:rPr lang="en-GB" sz="4400" dirty="0" err="1"/>
              <a:t>Nelder</a:t>
            </a:r>
            <a:r>
              <a:rPr lang="en-GB" sz="4400" dirty="0"/>
              <a:t>, Chuck Henderson, </a:t>
            </a:r>
            <a:r>
              <a:rPr lang="en-GB" sz="4400" dirty="0" err="1"/>
              <a:t>Shayle</a:t>
            </a:r>
            <a:r>
              <a:rPr lang="en-GB" sz="4400" dirty="0"/>
              <a:t> Searle, Oscar </a:t>
            </a:r>
            <a:r>
              <a:rPr lang="en-GB" sz="4400" dirty="0" err="1"/>
              <a:t>Kempthorne</a:t>
            </a:r>
            <a:r>
              <a:rPr lang="en-GB" sz="4400" dirty="0"/>
              <a:t>, </a:t>
            </a:r>
            <a:r>
              <a:rPr lang="en-GB" sz="4400" dirty="0"/>
              <a:t>Bill Hill</a:t>
            </a:r>
          </a:p>
          <a:p>
            <a:pPr algn="l"/>
            <a:r>
              <a:rPr lang="en-GB" sz="4400" dirty="0">
                <a:solidFill>
                  <a:srgbClr val="00B0F0"/>
                </a:solidFill>
              </a:rPr>
              <a:t> Generosity</a:t>
            </a:r>
          </a:p>
          <a:p>
            <a:pPr algn="l"/>
            <a:r>
              <a:rPr lang="en-GB" sz="4400" dirty="0"/>
              <a:t>Desmond Patterson –REML his idea I ‘just’ related to other computational strategies</a:t>
            </a:r>
          </a:p>
          <a:p>
            <a:pPr algn="l"/>
            <a:r>
              <a:rPr lang="en-GB" sz="4400" dirty="0">
                <a:solidFill>
                  <a:srgbClr val="00B0F0"/>
                </a:solidFill>
              </a:rPr>
              <a:t>AIREML project team</a:t>
            </a:r>
          </a:p>
          <a:p>
            <a:pPr algn="l"/>
            <a:r>
              <a:rPr lang="en-GB" sz="4400" dirty="0"/>
              <a:t>Especially Arthur Gilmour and Brian Cullis</a:t>
            </a:r>
          </a:p>
          <a:p>
            <a:pPr algn="l"/>
            <a:endParaRPr lang="en-GB" sz="4400" dirty="0"/>
          </a:p>
        </p:txBody>
      </p:sp>
    </p:spTree>
    <p:extLst>
      <p:ext uri="{BB962C8B-B14F-4D97-AF65-F5344CB8AC3E}">
        <p14:creationId xmlns:p14="http://schemas.microsoft.com/office/powerpoint/2010/main" val="142920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114" y="0"/>
            <a:ext cx="5537926" cy="6858000"/>
          </a:xfrm>
          <a:prstGeom prst="rect">
            <a:avLst/>
          </a:prstGeom>
        </p:spPr>
      </p:pic>
    </p:spTree>
    <p:extLst>
      <p:ext uri="{BB962C8B-B14F-4D97-AF65-F5344CB8AC3E}">
        <p14:creationId xmlns:p14="http://schemas.microsoft.com/office/powerpoint/2010/main" val="1193871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pc\profile\DeskTop\asreml-team-3.jpg"/>
          <p:cNvPicPr>
            <a:picLocks noChangeAspect="1" noChangeArrowheads="1"/>
          </p:cNvPicPr>
          <p:nvPr/>
        </p:nvPicPr>
        <p:blipFill>
          <a:blip r:embed="rId2" cstate="print"/>
          <a:srcRect/>
          <a:stretch>
            <a:fillRect/>
          </a:stretch>
        </p:blipFill>
        <p:spPr bwMode="auto">
          <a:xfrm>
            <a:off x="1303242" y="269859"/>
            <a:ext cx="8784187" cy="6588141"/>
          </a:xfrm>
          <a:prstGeom prst="rect">
            <a:avLst/>
          </a:prstGeom>
          <a:noFill/>
        </p:spPr>
      </p:pic>
    </p:spTree>
    <p:extLst>
      <p:ext uri="{BB962C8B-B14F-4D97-AF65-F5344CB8AC3E}">
        <p14:creationId xmlns:p14="http://schemas.microsoft.com/office/powerpoint/2010/main" val="194159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738546" y="500042"/>
            <a:ext cx="3732236" cy="3142236"/>
          </a:xfrm>
          <a:prstGeom prst="rect">
            <a:avLst/>
          </a:prstGeom>
          <a:noFill/>
          <a:ln w="9525">
            <a:noFill/>
            <a:miter lim="800000"/>
            <a:headEnd/>
            <a:tailEnd/>
          </a:ln>
        </p:spPr>
      </p:pic>
      <p:pic>
        <p:nvPicPr>
          <p:cNvPr id="3" name="Picture 2" descr="BevGogel.JPG"/>
          <p:cNvPicPr>
            <a:picLocks noChangeAspect="1"/>
          </p:cNvPicPr>
          <p:nvPr/>
        </p:nvPicPr>
        <p:blipFill>
          <a:blip r:embed="rId3" cstate="print"/>
          <a:stretch>
            <a:fillRect/>
          </a:stretch>
        </p:blipFill>
        <p:spPr>
          <a:xfrm>
            <a:off x="7629526" y="3571877"/>
            <a:ext cx="3038475" cy="3076575"/>
          </a:xfrm>
          <a:prstGeom prst="rect">
            <a:avLst/>
          </a:prstGeom>
        </p:spPr>
      </p:pic>
      <p:pic>
        <p:nvPicPr>
          <p:cNvPr id="4" name="Picture 3" descr="photo.jpg"/>
          <p:cNvPicPr>
            <a:picLocks noChangeAspect="1"/>
          </p:cNvPicPr>
          <p:nvPr/>
        </p:nvPicPr>
        <p:blipFill>
          <a:blip r:embed="rId4" cstate="print"/>
          <a:stretch>
            <a:fillRect/>
          </a:stretch>
        </p:blipFill>
        <p:spPr>
          <a:xfrm>
            <a:off x="3952860" y="3968546"/>
            <a:ext cx="2928958" cy="2389413"/>
          </a:xfrm>
          <a:prstGeom prst="rect">
            <a:avLst/>
          </a:prstGeom>
        </p:spPr>
      </p:pic>
      <p:pic>
        <p:nvPicPr>
          <p:cNvPr id="5" name="Picture 3"/>
          <p:cNvPicPr>
            <a:picLocks noChangeAspect="1" noChangeArrowheads="1"/>
          </p:cNvPicPr>
          <p:nvPr/>
        </p:nvPicPr>
        <p:blipFill>
          <a:blip r:embed="rId5" cstate="print"/>
          <a:srcRect/>
          <a:stretch>
            <a:fillRect/>
          </a:stretch>
        </p:blipFill>
        <p:spPr bwMode="auto">
          <a:xfrm>
            <a:off x="7881951" y="428604"/>
            <a:ext cx="2284397" cy="3144116"/>
          </a:xfrm>
          <a:prstGeom prst="rect">
            <a:avLst/>
          </a:prstGeom>
          <a:noFill/>
          <a:ln w="9525">
            <a:noFill/>
            <a:miter lim="800000"/>
            <a:headEnd/>
            <a:tailEnd/>
          </a:ln>
          <a:effectLst/>
        </p:spPr>
      </p:pic>
    </p:spTree>
    <p:extLst>
      <p:ext uri="{BB962C8B-B14F-4D97-AF65-F5344CB8AC3E}">
        <p14:creationId xmlns:p14="http://schemas.microsoft.com/office/powerpoint/2010/main" val="3424197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60017"/>
            <a:ext cx="9144000" cy="332364"/>
          </a:xfrm>
        </p:spPr>
        <p:txBody>
          <a:bodyPr>
            <a:noAutofit/>
          </a:bodyPr>
          <a:lstStyle/>
          <a:p>
            <a:r>
              <a:rPr lang="en-GB" sz="4000" dirty="0">
                <a:latin typeface="Calibri" panose="020F0502020204030204" pitchFamily="34" charset="0"/>
              </a:rPr>
              <a:t>Plant</a:t>
            </a:r>
          </a:p>
        </p:txBody>
      </p:sp>
      <p:sp>
        <p:nvSpPr>
          <p:cNvPr id="3" name="Subtitle 2"/>
          <p:cNvSpPr>
            <a:spLocks noGrp="1"/>
          </p:cNvSpPr>
          <p:nvPr>
            <p:ph type="subTitle" idx="1"/>
          </p:nvPr>
        </p:nvSpPr>
        <p:spPr>
          <a:xfrm>
            <a:off x="480447" y="1392381"/>
            <a:ext cx="11531443" cy="5240894"/>
          </a:xfrm>
        </p:spPr>
        <p:txBody>
          <a:bodyPr>
            <a:normAutofit/>
          </a:bodyPr>
          <a:lstStyle/>
          <a:p>
            <a:pPr algn="l"/>
            <a:r>
              <a:rPr lang="en-AU" sz="4000" dirty="0"/>
              <a:t>Interest in treatment estimates</a:t>
            </a:r>
            <a:endParaRPr lang="en-GB" sz="4000" dirty="0"/>
          </a:p>
          <a:p>
            <a:pPr marL="571500" indent="-571500" algn="l">
              <a:buFont typeface="Arial" panose="020B0604020202020204" pitchFamily="34" charset="0"/>
              <a:buChar char="•"/>
            </a:pPr>
            <a:r>
              <a:rPr lang="en-AU" sz="4000" dirty="0" err="1"/>
              <a:t>Intrablock</a:t>
            </a:r>
            <a:r>
              <a:rPr lang="en-AU" sz="4000" dirty="0"/>
              <a:t> information</a:t>
            </a:r>
          </a:p>
          <a:p>
            <a:pPr algn="l"/>
            <a:r>
              <a:rPr lang="en-AU" sz="4000" dirty="0"/>
              <a:t> Treatment effects correcting for blocks</a:t>
            </a:r>
            <a:endParaRPr lang="en-GB" sz="4000" dirty="0"/>
          </a:p>
          <a:p>
            <a:pPr marL="571500" indent="-571500" algn="l">
              <a:buFont typeface="Arial" panose="020B0604020202020204" pitchFamily="34" charset="0"/>
              <a:buChar char="•"/>
            </a:pPr>
            <a:r>
              <a:rPr lang="en-AU" sz="4000" dirty="0" err="1"/>
              <a:t>Interblock</a:t>
            </a:r>
            <a:r>
              <a:rPr lang="en-AU" sz="4000" dirty="0"/>
              <a:t> information </a:t>
            </a:r>
          </a:p>
          <a:p>
            <a:pPr algn="l"/>
            <a:r>
              <a:rPr lang="en-AU" sz="4000" dirty="0"/>
              <a:t> block totals  </a:t>
            </a:r>
            <a:r>
              <a:rPr lang="en-GB" sz="4000" dirty="0"/>
              <a:t>-</a:t>
            </a:r>
            <a:r>
              <a:rPr lang="en-AU" sz="4000" dirty="0"/>
              <a:t>need to down weight as depend on  block variance</a:t>
            </a:r>
            <a:endParaRPr lang="en-GB" sz="4000" dirty="0"/>
          </a:p>
          <a:p>
            <a:pPr algn="l"/>
            <a:r>
              <a:rPr lang="en-AU" sz="4000" dirty="0"/>
              <a:t>Block effects and variance nuisance </a:t>
            </a:r>
            <a:r>
              <a:rPr lang="en-AU" sz="4000" dirty="0" err="1"/>
              <a:t>en</a:t>
            </a:r>
            <a:r>
              <a:rPr lang="en-AU" sz="4000" dirty="0"/>
              <a:t> route </a:t>
            </a:r>
            <a:endParaRPr lang="en-GB" sz="4000" dirty="0"/>
          </a:p>
          <a:p>
            <a:endParaRPr lang="en-GB" dirty="0"/>
          </a:p>
        </p:txBody>
      </p:sp>
    </p:spTree>
    <p:extLst>
      <p:ext uri="{BB962C8B-B14F-4D97-AF65-F5344CB8AC3E}">
        <p14:creationId xmlns:p14="http://schemas.microsoft.com/office/powerpoint/2010/main" val="2743178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287"/>
            <a:ext cx="10265230" cy="914401"/>
          </a:xfrm>
        </p:spPr>
        <p:txBody>
          <a:bodyPr>
            <a:normAutofit/>
          </a:bodyPr>
          <a:lstStyle/>
          <a:p>
            <a:pPr algn="ctr"/>
            <a:r>
              <a:rPr lang="en-GB" dirty="0"/>
              <a:t>John Hickey</a:t>
            </a:r>
          </a:p>
        </p:txBody>
      </p:sp>
      <p:sp>
        <p:nvSpPr>
          <p:cNvPr id="3" name="Content Placeholder 2"/>
          <p:cNvSpPr>
            <a:spLocks noGrp="1"/>
          </p:cNvSpPr>
          <p:nvPr>
            <p:ph idx="1"/>
          </p:nvPr>
        </p:nvSpPr>
        <p:spPr>
          <a:xfrm>
            <a:off x="838199" y="377372"/>
            <a:ext cx="11092543" cy="6480630"/>
          </a:xfrm>
        </p:spPr>
        <p:txBody>
          <a:bodyPr>
            <a:normAutofit lnSpcReduction="10000"/>
          </a:bodyPr>
          <a:lstStyle/>
          <a:p>
            <a:r>
              <a:rPr lang="en-GB" dirty="0"/>
              <a:t>What advice do you have for students based  on your career ?</a:t>
            </a:r>
          </a:p>
          <a:p>
            <a:r>
              <a:rPr lang="en-GB" dirty="0"/>
              <a:t>Choose mentors who give wise counsel </a:t>
            </a:r>
          </a:p>
          <a:p>
            <a:r>
              <a:rPr lang="en-GB" dirty="0"/>
              <a:t>Work in a happy team that has a team ethic, generates synergy, has  mutual trust and respect, respect for sponsors and users and has a shared vision</a:t>
            </a:r>
          </a:p>
          <a:p>
            <a:r>
              <a:rPr lang="en-GB" dirty="0"/>
              <a:t>Get rigorous grounding  -Bill Hill Brian Cullis</a:t>
            </a:r>
          </a:p>
          <a:p>
            <a:r>
              <a:rPr lang="en-GB" dirty="0"/>
              <a:t>Appropriate challenges –easier with applied data analysis to adapt to students skills than with developing new statistical methods –more discrete</a:t>
            </a:r>
          </a:p>
          <a:p>
            <a:r>
              <a:rPr lang="en-GB" dirty="0"/>
              <a:t>Careful planning –model specification evolved- difficult to shoehorn functional specification into core </a:t>
            </a:r>
          </a:p>
          <a:p>
            <a:r>
              <a:rPr lang="en-GB" dirty="0"/>
              <a:t>Adapt to new methods- I was slow to adapt to sampling methods </a:t>
            </a:r>
          </a:p>
          <a:p>
            <a:r>
              <a:rPr lang="en-GB" dirty="0"/>
              <a:t>Do things two ways to get comparison of results –better understanding Not got the confidence to believe I have got correct results</a:t>
            </a:r>
          </a:p>
          <a:p>
            <a:r>
              <a:rPr lang="en-GB" dirty="0"/>
              <a:t>Beta testers from hell –Arthur does not see need</a:t>
            </a:r>
          </a:p>
          <a:p>
            <a:endParaRPr lang="en-GB" dirty="0"/>
          </a:p>
        </p:txBody>
      </p:sp>
    </p:spTree>
    <p:extLst>
      <p:ext uri="{BB962C8B-B14F-4D97-AF65-F5344CB8AC3E}">
        <p14:creationId xmlns:p14="http://schemas.microsoft.com/office/powerpoint/2010/main" val="2003510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5713"/>
          </a:xfrm>
        </p:spPr>
        <p:txBody>
          <a:bodyPr/>
          <a:lstStyle/>
          <a:p>
            <a:pPr algn="ctr"/>
            <a:r>
              <a:rPr lang="en-GB" dirty="0"/>
              <a:t>The way forward</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725714"/>
                <a:ext cx="10515600" cy="6132286"/>
              </a:xfrm>
            </p:spPr>
            <p:txBody>
              <a:bodyPr/>
              <a:lstStyle/>
              <a:p>
                <a:r>
                  <a:rPr lang="en-GB" dirty="0"/>
                  <a:t>Need an ‘anatomy of analysis’ –time/FLOPS  and space in different parts - partly depends on Chris Brien’s ‘anatomy of design’</a:t>
                </a:r>
              </a:p>
              <a:p>
                <a:r>
                  <a:rPr lang="en-GB" dirty="0"/>
                  <a:t>Use </a:t>
                </a:r>
                <a:r>
                  <a:rPr lang="en-GB" dirty="0" err="1"/>
                  <a:t>supernodal</a:t>
                </a:r>
                <a:r>
                  <a:rPr lang="en-GB" dirty="0"/>
                  <a:t> and BLAS methods</a:t>
                </a:r>
              </a:p>
              <a:p>
                <a:r>
                  <a:rPr lang="en-GB" dirty="0"/>
                  <a:t>Simple within and between –spectral decomposition and canonical variates –reduce time to two iterates of untransformed analysis</a:t>
                </a:r>
              </a:p>
              <a:p>
                <a:r>
                  <a:rPr lang="en-GB" dirty="0"/>
                  <a:t>If </a:t>
                </a:r>
                <a14:m>
                  <m:oMath xmlns:m="http://schemas.openxmlformats.org/officeDocument/2006/math">
                    <m:r>
                      <m:rPr>
                        <m:sty m:val="p"/>
                      </m:rPr>
                      <a:rPr lang="en-GB" b="0" i="0">
                        <a:latin typeface="Cambria Math" panose="02040503050406030204" pitchFamily="18" charset="0"/>
                      </a:rPr>
                      <m:t>Z</m:t>
                    </m:r>
                    <m:r>
                      <a:rPr lang="en-GB" b="0" i="0">
                        <a:latin typeface="Cambria Math" panose="02040503050406030204" pitchFamily="18" charset="0"/>
                      </a:rPr>
                      <m:t>=</m:t>
                    </m:r>
                    <m:r>
                      <m:rPr>
                        <m:sty m:val="p"/>
                      </m:rPr>
                      <a:rPr lang="en-GB" b="0" i="0">
                        <a:latin typeface="Cambria Math" panose="02040503050406030204" pitchFamily="18" charset="0"/>
                      </a:rPr>
                      <m:t>I</m:t>
                    </m:r>
                    <m:r>
                      <a:rPr lang="en-AU" b="0" i="0">
                        <a:latin typeface="Cambria Math" panose="02040503050406030204" pitchFamily="18" charset="0"/>
                      </a:rPr>
                      <m:t> </m:t>
                    </m:r>
                  </m:oMath>
                </a14:m>
                <a:r>
                  <a:rPr lang="en-GB" dirty="0"/>
                  <a:t>avoid inversion of </a:t>
                </a:r>
                <a14:m>
                  <m:oMath xmlns:m="http://schemas.openxmlformats.org/officeDocument/2006/math">
                    <m:r>
                      <a:rPr lang="en-AU" b="1" i="1">
                        <a:latin typeface="Cambria Math" panose="02040503050406030204" pitchFamily="18" charset="0"/>
                      </a:rPr>
                      <m:t>𝐆</m:t>
                    </m:r>
                  </m:oMath>
                </a14:m>
                <a:r>
                  <a:rPr lang="en-GB" dirty="0"/>
                  <a:t> –work on</a:t>
                </a:r>
                <a:r>
                  <a:rPr lang="en-AU" b="1" dirty="0"/>
                  <a:t> (</a:t>
                </a:r>
                <a14:m>
                  <m:oMath xmlns:m="http://schemas.openxmlformats.org/officeDocument/2006/math">
                    <m:r>
                      <a:rPr lang="en-AU" b="1" i="1">
                        <a:latin typeface="Cambria Math" panose="02040503050406030204" pitchFamily="18" charset="0"/>
                      </a:rPr>
                      <m:t>𝐲</m:t>
                    </m:r>
                    <m:r>
                      <a:rPr lang="en-GB" b="1" i="0" smtClean="0">
                        <a:latin typeface="Cambria Math" panose="02040503050406030204" pitchFamily="18" charset="0"/>
                      </a:rPr>
                      <m:t>−</m:t>
                    </m:r>
                    <m:r>
                      <a:rPr lang="en-AU" b="1" i="1">
                        <a:latin typeface="Cambria Math" panose="02040503050406030204" pitchFamily="18" charset="0"/>
                      </a:rPr>
                      <m:t>𝐗𝐚</m:t>
                    </m:r>
                    <m:sSup>
                      <m:sSupPr>
                        <m:ctrlPr>
                          <a:rPr lang="en-GB" b="1" i="1">
                            <a:latin typeface="Cambria Math" panose="02040503050406030204" pitchFamily="18" charset="0"/>
                          </a:rPr>
                        </m:ctrlPr>
                      </m:sSupPr>
                      <m:e>
                        <m:r>
                          <a:rPr lang="en-GB" b="1" i="1" smtClean="0">
                            <a:latin typeface="Cambria Math" panose="02040503050406030204" pitchFamily="18" charset="0"/>
                          </a:rPr>
                          <m:t>)</m:t>
                        </m:r>
                      </m:e>
                      <m:sup>
                        <m:r>
                          <a:rPr lang="en-GB" b="1" i="1">
                            <a:latin typeface="Cambria Math" panose="02040503050406030204" pitchFamily="18" charset="0"/>
                          </a:rPr>
                          <m:t>𝐓</m:t>
                        </m:r>
                      </m:sup>
                    </m:sSup>
                    <m:sSup>
                      <m:sSupPr>
                        <m:ctrlPr>
                          <a:rPr lang="en-GB" b="1">
                            <a:latin typeface="Cambria Math" panose="02040503050406030204" pitchFamily="18" charset="0"/>
                          </a:rPr>
                        </m:ctrlPr>
                      </m:sSupPr>
                      <m:e>
                        <m:r>
                          <a:rPr lang="en-GB" b="1" i="0" smtClean="0">
                            <a:latin typeface="Cambria Math" panose="02040503050406030204" pitchFamily="18" charset="0"/>
                          </a:rPr>
                          <m:t>𝐕</m:t>
                        </m:r>
                      </m:e>
                      <m:sup>
                        <m:r>
                          <a:rPr lang="en-GB" b="1" i="0" smtClean="0">
                            <a:latin typeface="Cambria Math" panose="02040503050406030204" pitchFamily="18" charset="0"/>
                          </a:rPr>
                          <m:t>−</m:t>
                        </m:r>
                        <m:r>
                          <a:rPr lang="en-GB" b="1" i="0" smtClean="0">
                            <a:latin typeface="Cambria Math" panose="02040503050406030204" pitchFamily="18" charset="0"/>
                          </a:rPr>
                          <m:t>𝟏</m:t>
                        </m:r>
                      </m:sup>
                    </m:sSup>
                    <m:r>
                      <a:rPr lang="en-GB" b="1" i="1" smtClean="0">
                        <a:latin typeface="Cambria Math" panose="02040503050406030204" pitchFamily="18" charset="0"/>
                      </a:rPr>
                      <m:t>(</m:t>
                    </m:r>
                    <m:r>
                      <a:rPr lang="en-AU" b="1" i="0">
                        <a:latin typeface="Cambria Math" panose="02040503050406030204" pitchFamily="18" charset="0"/>
                      </a:rPr>
                      <m:t>𝐲</m:t>
                    </m:r>
                    <m:r>
                      <a:rPr lang="en-GB" b="1" i="0">
                        <a:latin typeface="Cambria Math" panose="02040503050406030204" pitchFamily="18" charset="0"/>
                      </a:rPr>
                      <m:t>−</m:t>
                    </m:r>
                    <m:r>
                      <a:rPr lang="en-AU" b="1" i="0">
                        <a:latin typeface="Cambria Math" panose="02040503050406030204" pitchFamily="18" charset="0"/>
                      </a:rPr>
                      <m:t>𝐗𝐚</m:t>
                    </m:r>
                    <m:r>
                      <a:rPr lang="en-GB" b="1" i="1" smtClean="0">
                        <a:latin typeface="Cambria Math" panose="02040503050406030204" pitchFamily="18" charset="0"/>
                      </a:rPr>
                      <m:t>)</m:t>
                    </m:r>
                  </m:oMath>
                </a14:m>
                <a:endParaRPr lang="en-GB" b="1" dirty="0"/>
              </a:p>
              <a:p>
                <a:r>
                  <a:rPr lang="en-GB" dirty="0"/>
                  <a:t>Weighted  sum of squares of residuals</a:t>
                </a:r>
              </a:p>
              <a:p>
                <a:r>
                  <a:rPr lang="en-GB" dirty="0"/>
                  <a:t>More complicated- use singular </a:t>
                </a:r>
                <a14:m>
                  <m:oMath xmlns:m="http://schemas.openxmlformats.org/officeDocument/2006/math">
                    <m:r>
                      <a:rPr lang="en-AU" b="1" i="1">
                        <a:latin typeface="Cambria Math" panose="02040503050406030204" pitchFamily="18" charset="0"/>
                      </a:rPr>
                      <m:t>𝐆</m:t>
                    </m:r>
                  </m:oMath>
                </a14:m>
                <a:r>
                  <a:rPr lang="en-GB" dirty="0"/>
                  <a:t>   argument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GB" b="1" i="1">
                              <a:latin typeface="Cambria Math" panose="02040503050406030204" pitchFamily="18" charset="0"/>
                            </a:rPr>
                          </m:ctrlPr>
                        </m:dPr>
                        <m:e>
                          <m:m>
                            <m:mPr>
                              <m:mcs>
                                <m:mc>
                                  <m:mcPr>
                                    <m:count m:val="2"/>
                                    <m:mcJc m:val="center"/>
                                  </m:mcPr>
                                </m:mc>
                              </m:mcs>
                              <m:ctrlPr>
                                <a:rPr lang="en-GB" b="1" i="1">
                                  <a:latin typeface="Cambria Math" panose="02040503050406030204" pitchFamily="18" charset="0"/>
                                </a:rPr>
                              </m:ctrlPr>
                            </m:mPr>
                            <m:mr>
                              <m:e>
                                <m:m>
                                  <m:mPr>
                                    <m:mcs>
                                      <m:mc>
                                        <m:mcPr>
                                          <m:count m:val="2"/>
                                          <m:mcJc m:val="center"/>
                                        </m:mcPr>
                                      </m:mc>
                                    </m:mcs>
                                    <m:ctrlPr>
                                      <a:rPr lang="en-GB" b="1" i="1">
                                        <a:latin typeface="Cambria Math" panose="02040503050406030204" pitchFamily="18" charset="0"/>
                                      </a:rPr>
                                    </m:ctrlPr>
                                  </m:mPr>
                                  <m:mr>
                                    <m:e>
                                      <m:sSup>
                                        <m:sSupPr>
                                          <m:ctrlPr>
                                            <a:rPr lang="en-GB" b="1" i="1">
                                              <a:latin typeface="Cambria Math" panose="02040503050406030204" pitchFamily="18" charset="0"/>
                                            </a:rPr>
                                          </m:ctrlPr>
                                        </m:sSupPr>
                                        <m:e>
                                          <m:r>
                                            <a:rPr lang="en-AU" b="1" i="1">
                                              <a:latin typeface="Cambria Math" panose="02040503050406030204" pitchFamily="18" charset="0"/>
                                            </a:rPr>
                                            <m:t>𝐗</m:t>
                                          </m:r>
                                        </m:e>
                                        <m:sup>
                                          <m:r>
                                            <a:rPr lang="en-AU" b="1" i="1">
                                              <a:latin typeface="Cambria Math" panose="02040503050406030204" pitchFamily="18" charset="0"/>
                                            </a:rPr>
                                            <m:t>𝐓</m:t>
                                          </m:r>
                                        </m:sup>
                                      </m:sSup>
                                      <m:sSup>
                                        <m:sSupPr>
                                          <m:ctrlPr>
                                            <a:rPr lang="en-GB" b="1" i="1">
                                              <a:latin typeface="Cambria Math" panose="02040503050406030204" pitchFamily="18" charset="0"/>
                                            </a:rPr>
                                          </m:ctrlPr>
                                        </m:sSupPr>
                                        <m:e>
                                          <m:r>
                                            <a:rPr lang="en-AU" b="1" i="1">
                                              <a:latin typeface="Cambria Math" panose="02040503050406030204" pitchFamily="18" charset="0"/>
                                            </a:rPr>
                                            <m:t>𝐑</m:t>
                                          </m:r>
                                        </m:e>
                                        <m:sup>
                                          <m:r>
                                            <a:rPr lang="en-AU" b="1" i="1">
                                              <a:latin typeface="Cambria Math" panose="02040503050406030204" pitchFamily="18" charset="0"/>
                                            </a:rPr>
                                            <m:t>−</m:t>
                                          </m:r>
                                          <m:r>
                                            <a:rPr lang="en-AU" b="1" i="1">
                                              <a:latin typeface="Cambria Math" panose="02040503050406030204" pitchFamily="18" charset="0"/>
                                            </a:rPr>
                                            <m:t>𝟏</m:t>
                                          </m:r>
                                        </m:sup>
                                      </m:sSup>
                                      <m:r>
                                        <a:rPr lang="en-AU" b="1" i="1">
                                          <a:latin typeface="Cambria Math" panose="02040503050406030204" pitchFamily="18" charset="0"/>
                                        </a:rPr>
                                        <m:t>𝐗</m:t>
                                      </m:r>
                                      <m:r>
                                        <a:rPr lang="en-AU" b="1" i="1">
                                          <a:latin typeface="Cambria Math" panose="02040503050406030204" pitchFamily="18" charset="0"/>
                                        </a:rPr>
                                        <m:t> </m:t>
                                      </m:r>
                                    </m:e>
                                    <m:e>
                                      <m:sSup>
                                        <m:sSupPr>
                                          <m:ctrlPr>
                                            <a:rPr lang="en-GB" b="1" i="1">
                                              <a:latin typeface="Cambria Math" panose="02040503050406030204" pitchFamily="18" charset="0"/>
                                            </a:rPr>
                                          </m:ctrlPr>
                                        </m:sSupPr>
                                        <m:e>
                                          <m:r>
                                            <a:rPr lang="en-AU" b="1" i="1">
                                              <a:latin typeface="Cambria Math" panose="02040503050406030204" pitchFamily="18" charset="0"/>
                                            </a:rPr>
                                            <m:t>𝐗</m:t>
                                          </m:r>
                                        </m:e>
                                        <m:sup>
                                          <m:r>
                                            <a:rPr lang="en-AU" b="1" i="1">
                                              <a:latin typeface="Cambria Math" panose="02040503050406030204" pitchFamily="18" charset="0"/>
                                            </a:rPr>
                                            <m:t>𝐓</m:t>
                                          </m:r>
                                        </m:sup>
                                      </m:sSup>
                                      <m:sSup>
                                        <m:sSupPr>
                                          <m:ctrlPr>
                                            <a:rPr lang="en-GB" b="1" i="1">
                                              <a:latin typeface="Cambria Math" panose="02040503050406030204" pitchFamily="18" charset="0"/>
                                            </a:rPr>
                                          </m:ctrlPr>
                                        </m:sSupPr>
                                        <m:e>
                                          <m:r>
                                            <a:rPr lang="en-AU" b="1" i="1">
                                              <a:latin typeface="Cambria Math" panose="02040503050406030204" pitchFamily="18" charset="0"/>
                                            </a:rPr>
                                            <m:t>𝐑</m:t>
                                          </m:r>
                                        </m:e>
                                        <m:sup>
                                          <m:r>
                                            <a:rPr lang="en-AU" b="1" i="1">
                                              <a:latin typeface="Cambria Math" panose="02040503050406030204" pitchFamily="18" charset="0"/>
                                            </a:rPr>
                                            <m:t>−</m:t>
                                          </m:r>
                                          <m:r>
                                            <a:rPr lang="en-AU" b="1" i="1">
                                              <a:latin typeface="Cambria Math" panose="02040503050406030204" pitchFamily="18" charset="0"/>
                                            </a:rPr>
                                            <m:t>𝟏</m:t>
                                          </m:r>
                                        </m:sup>
                                      </m:sSup>
                                      <m:r>
                                        <a:rPr lang="en-AU" b="1" i="1">
                                          <a:latin typeface="Cambria Math" panose="02040503050406030204" pitchFamily="18" charset="0"/>
                                        </a:rPr>
                                        <m:t>𝐙</m:t>
                                      </m:r>
                                      <m:r>
                                        <a:rPr lang="en-AU" b="1">
                                          <a:latin typeface="Cambria Math" panose="02040503050406030204" pitchFamily="18" charset="0"/>
                                        </a:rPr>
                                        <m:t>  </m:t>
                                      </m:r>
                                    </m:e>
                                  </m:mr>
                                  <m:mr>
                                    <m:e>
                                      <m:sSup>
                                        <m:sSupPr>
                                          <m:ctrlPr>
                                            <a:rPr lang="en-GB" b="1" i="1">
                                              <a:latin typeface="Cambria Math" panose="02040503050406030204" pitchFamily="18" charset="0"/>
                                            </a:rPr>
                                          </m:ctrlPr>
                                        </m:sSupPr>
                                        <m:e>
                                          <m:r>
                                            <a:rPr lang="en-AU" b="1" i="1">
                                              <a:latin typeface="Cambria Math" panose="02040503050406030204" pitchFamily="18" charset="0"/>
                                            </a:rPr>
                                            <m:t>𝐙</m:t>
                                          </m:r>
                                        </m:e>
                                        <m:sup>
                                          <m:r>
                                            <a:rPr lang="en-AU" b="1" i="1">
                                              <a:latin typeface="Cambria Math" panose="02040503050406030204" pitchFamily="18" charset="0"/>
                                            </a:rPr>
                                            <m:t>𝐓</m:t>
                                          </m:r>
                                        </m:sup>
                                      </m:sSup>
                                      <m:sSup>
                                        <m:sSupPr>
                                          <m:ctrlPr>
                                            <a:rPr lang="en-GB" b="1" i="1">
                                              <a:latin typeface="Cambria Math" panose="02040503050406030204" pitchFamily="18" charset="0"/>
                                            </a:rPr>
                                          </m:ctrlPr>
                                        </m:sSupPr>
                                        <m:e>
                                          <m:r>
                                            <a:rPr lang="en-AU" b="1" i="1">
                                              <a:latin typeface="Cambria Math" panose="02040503050406030204" pitchFamily="18" charset="0"/>
                                            </a:rPr>
                                            <m:t>𝐑</m:t>
                                          </m:r>
                                        </m:e>
                                        <m:sup>
                                          <m:r>
                                            <a:rPr lang="en-AU" b="1" i="1">
                                              <a:latin typeface="Cambria Math" panose="02040503050406030204" pitchFamily="18" charset="0"/>
                                            </a:rPr>
                                            <m:t>−</m:t>
                                          </m:r>
                                          <m:r>
                                            <a:rPr lang="en-AU" b="1" i="1">
                                              <a:latin typeface="Cambria Math" panose="02040503050406030204" pitchFamily="18" charset="0"/>
                                            </a:rPr>
                                            <m:t>𝟏</m:t>
                                          </m:r>
                                        </m:sup>
                                      </m:sSup>
                                      <m:r>
                                        <a:rPr lang="en-AU" b="1" i="1">
                                          <a:latin typeface="Cambria Math" panose="02040503050406030204" pitchFamily="18" charset="0"/>
                                        </a:rPr>
                                        <m:t>𝐗</m:t>
                                      </m:r>
                                    </m:e>
                                    <m:e>
                                      <m:sSup>
                                        <m:sSupPr>
                                          <m:ctrlPr>
                                            <a:rPr lang="en-GB" b="1" i="1">
                                              <a:latin typeface="Cambria Math" panose="02040503050406030204" pitchFamily="18" charset="0"/>
                                            </a:rPr>
                                          </m:ctrlPr>
                                        </m:sSupPr>
                                        <m:e>
                                          <m:r>
                                            <a:rPr lang="en-AU" b="1" i="1">
                                              <a:latin typeface="Cambria Math" panose="02040503050406030204" pitchFamily="18" charset="0"/>
                                            </a:rPr>
                                            <m:t>𝐙</m:t>
                                          </m:r>
                                        </m:e>
                                        <m:sup>
                                          <m:r>
                                            <a:rPr lang="en-AU" b="1" i="1">
                                              <a:latin typeface="Cambria Math" panose="02040503050406030204" pitchFamily="18" charset="0"/>
                                            </a:rPr>
                                            <m:t>𝐓</m:t>
                                          </m:r>
                                        </m:sup>
                                      </m:sSup>
                                      <m:sSup>
                                        <m:sSupPr>
                                          <m:ctrlPr>
                                            <a:rPr lang="en-GB" b="1" i="1">
                                              <a:latin typeface="Cambria Math" panose="02040503050406030204" pitchFamily="18" charset="0"/>
                                            </a:rPr>
                                          </m:ctrlPr>
                                        </m:sSupPr>
                                        <m:e>
                                          <m:r>
                                            <a:rPr lang="en-AU" b="1" i="1">
                                              <a:latin typeface="Cambria Math" panose="02040503050406030204" pitchFamily="18" charset="0"/>
                                            </a:rPr>
                                            <m:t>𝐑</m:t>
                                          </m:r>
                                        </m:e>
                                        <m:sup>
                                          <m:r>
                                            <a:rPr lang="en-AU" b="1" i="1">
                                              <a:latin typeface="Cambria Math" panose="02040503050406030204" pitchFamily="18" charset="0"/>
                                            </a:rPr>
                                            <m:t>−</m:t>
                                          </m:r>
                                          <m:r>
                                            <a:rPr lang="en-AU" b="1" i="1">
                                              <a:latin typeface="Cambria Math" panose="02040503050406030204" pitchFamily="18" charset="0"/>
                                            </a:rPr>
                                            <m:t>𝟏</m:t>
                                          </m:r>
                                        </m:sup>
                                      </m:sSup>
                                      <m:r>
                                        <a:rPr lang="en-AU" b="1" i="1">
                                          <a:latin typeface="Cambria Math" panose="02040503050406030204" pitchFamily="18" charset="0"/>
                                        </a:rPr>
                                        <m:t>𝐙</m:t>
                                      </m:r>
                                    </m:e>
                                  </m:mr>
                                </m:m>
                              </m:e>
                              <m:e>
                                <m:r>
                                  <a:rPr lang="en-AU" b="1">
                                    <a:latin typeface="Cambria Math" panose="02040503050406030204" pitchFamily="18" charset="0"/>
                                  </a:rPr>
                                  <m:t>    </m:t>
                                </m:r>
                                <m:m>
                                  <m:mPr>
                                    <m:mcs>
                                      <m:mc>
                                        <m:mcPr>
                                          <m:count m:val="1"/>
                                          <m:mcJc m:val="center"/>
                                        </m:mcPr>
                                      </m:mc>
                                    </m:mcs>
                                    <m:ctrlPr>
                                      <a:rPr lang="en-GB" b="1" i="1">
                                        <a:latin typeface="Cambria Math" panose="02040503050406030204" pitchFamily="18" charset="0"/>
                                      </a:rPr>
                                    </m:ctrlPr>
                                  </m:mPr>
                                  <m:mr>
                                    <m:e>
                                      <m:r>
                                        <a:rPr lang="en-AU" b="1" i="1">
                                          <a:latin typeface="Cambria Math" panose="02040503050406030204" pitchFamily="18" charset="0"/>
                                        </a:rPr>
                                        <m:t>𝟎</m:t>
                                      </m:r>
                                    </m:e>
                                  </m:mr>
                                  <m:mr>
                                    <m:e>
                                      <m:r>
                                        <a:rPr lang="en-AU" b="1" i="1">
                                          <a:latin typeface="Cambria Math" panose="02040503050406030204" pitchFamily="18" charset="0"/>
                                        </a:rPr>
                                        <m:t>−</m:t>
                                      </m:r>
                                      <m:r>
                                        <a:rPr lang="en-AU" b="1" i="1">
                                          <a:latin typeface="Cambria Math" panose="02040503050406030204" pitchFamily="18" charset="0"/>
                                        </a:rPr>
                                        <m:t>𝐈</m:t>
                                      </m:r>
                                    </m:e>
                                  </m:mr>
                                </m:m>
                              </m:e>
                            </m:mr>
                            <m:mr>
                              <m:e>
                                <m:m>
                                  <m:mPr>
                                    <m:mcs>
                                      <m:mc>
                                        <m:mcPr>
                                          <m:count m:val="2"/>
                                          <m:mcJc m:val="center"/>
                                        </m:mcPr>
                                      </m:mc>
                                    </m:mcs>
                                    <m:ctrlPr>
                                      <a:rPr lang="en-GB" b="1" i="1">
                                        <a:latin typeface="Cambria Math" panose="02040503050406030204" pitchFamily="18" charset="0"/>
                                      </a:rPr>
                                    </m:ctrlPr>
                                  </m:mPr>
                                  <m:mr>
                                    <m:e>
                                      <m:r>
                                        <a:rPr lang="en-AU" b="1" i="1">
                                          <a:latin typeface="Cambria Math" panose="02040503050406030204" pitchFamily="18" charset="0"/>
                                        </a:rPr>
                                        <m:t>𝟎</m:t>
                                      </m:r>
                                    </m:e>
                                    <m:e>
                                      <m:r>
                                        <a:rPr lang="en-AU" b="1">
                                          <a:latin typeface="Cambria Math" panose="02040503050406030204" pitchFamily="18" charset="0"/>
                                        </a:rPr>
                                        <m:t>             </m:t>
                                      </m:r>
                                      <m:r>
                                        <a:rPr lang="en-AU" b="1" i="1">
                                          <a:latin typeface="Cambria Math" panose="02040503050406030204" pitchFamily="18" charset="0"/>
                                        </a:rPr>
                                        <m:t>−</m:t>
                                      </m:r>
                                      <m:r>
                                        <a:rPr lang="en-AU" b="1" i="1">
                                          <a:latin typeface="Cambria Math" panose="02040503050406030204" pitchFamily="18" charset="0"/>
                                        </a:rPr>
                                        <m:t>𝐈</m:t>
                                      </m:r>
                                    </m:e>
                                  </m:mr>
                                </m:m>
                              </m:e>
                              <m:e>
                                <m:r>
                                  <a:rPr lang="en-AU" b="1" i="1">
                                    <a:latin typeface="Cambria Math" panose="02040503050406030204" pitchFamily="18" charset="0"/>
                                  </a:rPr>
                                  <m:t>𝐆</m:t>
                                </m:r>
                              </m:e>
                            </m:mr>
                          </m:m>
                        </m:e>
                      </m:d>
                    </m:oMath>
                  </m:oMathPara>
                </a14:m>
                <a:endParaRPr lang="en-GB" dirty="0"/>
              </a:p>
              <a:p>
                <a:r>
                  <a:rPr lang="en-GB" dirty="0"/>
                  <a:t>Genomic relationship matrix </a:t>
                </a:r>
                <a14:m>
                  <m:oMath xmlns:m="http://schemas.openxmlformats.org/officeDocument/2006/math">
                    <m:r>
                      <a:rPr lang="en-AU" b="1" i="1">
                        <a:latin typeface="Cambria Math" panose="02040503050406030204" pitchFamily="18" charset="0"/>
                      </a:rPr>
                      <m:t>𝐆</m:t>
                    </m:r>
                    <m:r>
                      <a:rPr lang="en-GB" b="1" i="1" smtClean="0">
                        <a:latin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𝚲</m:t>
                    </m:r>
                  </m:oMath>
                </a14:m>
                <a:r>
                  <a:rPr lang="en-GB" b="1" dirty="0"/>
                  <a:t> </a:t>
                </a:r>
                <a14:m>
                  <m:oMath xmlns:m="http://schemas.openxmlformats.org/officeDocument/2006/math">
                    <m:sSup>
                      <m:sSupPr>
                        <m:ctrlPr>
                          <a:rPr lang="en-GB" b="1" i="1">
                            <a:latin typeface="Cambria Math" panose="02040503050406030204" pitchFamily="18" charset="0"/>
                          </a:rPr>
                        </m:ctrlPr>
                      </m:sSupPr>
                      <m:e>
                        <m:r>
                          <a:rPr lang="en-GB" b="1" i="1">
                            <a:latin typeface="Cambria Math" panose="02040503050406030204" pitchFamily="18" charset="0"/>
                            <a:ea typeface="Cambria Math" panose="02040503050406030204" pitchFamily="18" charset="0"/>
                          </a:rPr>
                          <m:t>𝚲</m:t>
                        </m:r>
                      </m:e>
                      <m:sup>
                        <m:r>
                          <a:rPr lang="en-AU" b="1" i="1">
                            <a:latin typeface="Cambria Math" panose="02040503050406030204" pitchFamily="18" charset="0"/>
                          </a:rPr>
                          <m:t>𝐓</m:t>
                        </m:r>
                      </m:sup>
                    </m:sSup>
                  </m:oMath>
                </a14:m>
                <a:r>
                  <a:rPr lang="en-GB" dirty="0"/>
                  <a:t> or </a:t>
                </a:r>
                <a14:m>
                  <m:oMath xmlns:m="http://schemas.openxmlformats.org/officeDocument/2006/math">
                    <m:r>
                      <a:rPr lang="en-GB" b="1" i="1">
                        <a:latin typeface="Cambria Math" panose="02040503050406030204" pitchFamily="18" charset="0"/>
                        <a:ea typeface="Cambria Math" panose="02040503050406030204" pitchFamily="18" charset="0"/>
                      </a:rPr>
                      <m:t>𝚲</m:t>
                    </m:r>
                    <m:r>
                      <a:rPr lang="en-GB" b="1" i="1" smtClean="0">
                        <a:latin typeface="Cambria Math" panose="02040503050406030204" pitchFamily="18" charset="0"/>
                        <a:ea typeface="Cambria Math" panose="02040503050406030204" pitchFamily="18" charset="0"/>
                      </a:rPr>
                      <m:t>𝚿</m:t>
                    </m:r>
                  </m:oMath>
                </a14:m>
                <a:r>
                  <a:rPr lang="en-GB" b="1" dirty="0"/>
                  <a:t> </a:t>
                </a:r>
                <a14:m>
                  <m:oMath xmlns:m="http://schemas.openxmlformats.org/officeDocument/2006/math">
                    <m:sSup>
                      <m:sSupPr>
                        <m:ctrlPr>
                          <a:rPr lang="en-GB" b="1" i="1">
                            <a:latin typeface="Cambria Math" panose="02040503050406030204" pitchFamily="18" charset="0"/>
                          </a:rPr>
                        </m:ctrlPr>
                      </m:sSupPr>
                      <m:e>
                        <m:r>
                          <a:rPr lang="en-GB" b="1" i="1" smtClean="0">
                            <a:latin typeface="Cambria Math" panose="02040503050406030204" pitchFamily="18" charset="0"/>
                            <a:ea typeface="Cambria Math" panose="02040503050406030204" pitchFamily="18" charset="0"/>
                          </a:rPr>
                          <m:t>𝚲</m:t>
                        </m:r>
                      </m:e>
                      <m:sup>
                        <m:r>
                          <a:rPr lang="en-AU" b="1" i="1">
                            <a:latin typeface="Cambria Math" panose="02040503050406030204" pitchFamily="18" charset="0"/>
                          </a:rPr>
                          <m:t>𝐓</m:t>
                        </m:r>
                      </m:sup>
                    </m:sSup>
                  </m:oMath>
                </a14:m>
                <a:r>
                  <a:rPr lang="en-GB" dirty="0"/>
                  <a:t>+</a:t>
                </a:r>
                <a14:m>
                  <m:oMath xmlns:m="http://schemas.openxmlformats.org/officeDocument/2006/math">
                    <m:r>
                      <a:rPr lang="en-GB" b="1" i="1">
                        <a:latin typeface="Cambria Math" panose="02040503050406030204" pitchFamily="18" charset="0"/>
                        <a:ea typeface="Cambria Math" panose="02040503050406030204" pitchFamily="18" charset="0"/>
                      </a:rPr>
                      <m:t>𝚿</m:t>
                    </m:r>
                  </m:oMath>
                </a14:m>
                <a:endParaRPr lang="en-GB" dirty="0"/>
              </a:p>
              <a:p>
                <a:r>
                  <a:rPr lang="en-GB" dirty="0"/>
                  <a:t>Prune genomic relationship matrices for environments in METS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725714"/>
                <a:ext cx="10515600" cy="6132286"/>
              </a:xfrm>
              <a:blipFill>
                <a:blip r:embed="rId2"/>
                <a:stretch>
                  <a:fillRect l="-1043" t="-1590"/>
                </a:stretch>
              </a:blipFill>
            </p:spPr>
            <p:txBody>
              <a:bodyPr/>
              <a:lstStyle/>
              <a:p>
                <a:r>
                  <a:rPr lang="en-GB">
                    <a:noFill/>
                  </a:rPr>
                  <a:t> </a:t>
                </a:r>
              </a:p>
            </p:txBody>
          </p:sp>
        </mc:Fallback>
      </mc:AlternateContent>
    </p:spTree>
    <p:extLst>
      <p:ext uri="{BB962C8B-B14F-4D97-AF65-F5344CB8AC3E}">
        <p14:creationId xmlns:p14="http://schemas.microsoft.com/office/powerpoint/2010/main" val="3518895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46038" cy="225425"/>
          </a:xfrm>
        </p:spPr>
        <p:txBody>
          <a:bodyPr rtlCol="0">
            <a:normAutofit fontScale="90000"/>
          </a:bodyPr>
          <a:lstStyle/>
          <a:p>
            <a:pPr>
              <a:defRPr/>
            </a:pPr>
            <a:endParaRPr lang="en-GB" dirty="0"/>
          </a:p>
        </p:txBody>
      </p:sp>
      <p:pic>
        <p:nvPicPr>
          <p:cNvPr id="29699" name="Picture 2"/>
          <p:cNvPicPr>
            <a:picLocks noGrp="1" noChangeAspect="1" noChangeArrowheads="1"/>
          </p:cNvPicPr>
          <p:nvPr>
            <p:ph idx="1"/>
          </p:nvPr>
        </p:nvPicPr>
        <p:blipFill>
          <a:blip r:embed="rId2" cstate="print"/>
          <a:srcRect/>
          <a:stretch>
            <a:fillRect/>
          </a:stretch>
        </p:blipFill>
        <p:spPr>
          <a:xfrm>
            <a:off x="0" y="0"/>
            <a:ext cx="12090399" cy="6858000"/>
          </a:xfrm>
        </p:spPr>
      </p:pic>
    </p:spTree>
    <p:extLst>
      <p:ext uri="{BB962C8B-B14F-4D97-AF65-F5344CB8AC3E}">
        <p14:creationId xmlns:p14="http://schemas.microsoft.com/office/powerpoint/2010/main" val="17936872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461" y="216976"/>
            <a:ext cx="11251770" cy="1348353"/>
          </a:xfrm>
        </p:spPr>
        <p:txBody>
          <a:bodyPr>
            <a:normAutofit fontScale="90000"/>
          </a:bodyPr>
          <a:lstStyle/>
          <a:p>
            <a:pPr algn="l"/>
            <a:r>
              <a:rPr lang="en-GB" sz="4400" dirty="0"/>
              <a:t>Students 1)with Bill Hill </a:t>
            </a:r>
            <a:br>
              <a:rPr lang="en-GB" dirty="0"/>
            </a:br>
            <a:endParaRPr lang="en-GB" dirty="0"/>
          </a:p>
        </p:txBody>
      </p:sp>
      <p:sp>
        <p:nvSpPr>
          <p:cNvPr id="3" name="Subtitle 2"/>
          <p:cNvSpPr>
            <a:spLocks noGrp="1"/>
          </p:cNvSpPr>
          <p:nvPr>
            <p:ph type="subTitle" idx="1"/>
          </p:nvPr>
        </p:nvSpPr>
        <p:spPr>
          <a:xfrm>
            <a:off x="247973" y="759416"/>
            <a:ext cx="11360258" cy="6098583"/>
          </a:xfrm>
        </p:spPr>
        <p:txBody>
          <a:bodyPr>
            <a:normAutofit fontScale="85000" lnSpcReduction="20000"/>
          </a:bodyPr>
          <a:lstStyle/>
          <a:p>
            <a:pPr algn="l"/>
            <a:r>
              <a:rPr lang="en-GB" sz="4200" dirty="0"/>
              <a:t>Mohammed Ahmed (Sudan)</a:t>
            </a:r>
          </a:p>
          <a:p>
            <a:pPr algn="l"/>
            <a:r>
              <a:rPr lang="en-GB" sz="4200" dirty="0"/>
              <a:t>Kevin Atkins (Australia)</a:t>
            </a:r>
          </a:p>
          <a:p>
            <a:pPr algn="l"/>
            <a:r>
              <a:rPr lang="en-GB" sz="4200" dirty="0" err="1"/>
              <a:t>Baldev</a:t>
            </a:r>
            <a:r>
              <a:rPr lang="en-GB" sz="4200" dirty="0"/>
              <a:t> </a:t>
            </a:r>
            <a:r>
              <a:rPr lang="en-GB" sz="4200" dirty="0" err="1"/>
              <a:t>Beniwal</a:t>
            </a:r>
            <a:r>
              <a:rPr lang="en-GB" sz="4200" dirty="0"/>
              <a:t> , Vijay Chauhan, Pander (India)</a:t>
            </a:r>
          </a:p>
          <a:p>
            <a:pPr algn="l"/>
            <a:r>
              <a:rPr lang="en-GB" sz="4200" dirty="0"/>
              <a:t>Florence  </a:t>
            </a:r>
            <a:r>
              <a:rPr lang="en-GB" sz="4200" dirty="0" err="1"/>
              <a:t>Jaffrezic</a:t>
            </a:r>
            <a:r>
              <a:rPr lang="en-GB" sz="4200" dirty="0"/>
              <a:t> (France)</a:t>
            </a:r>
          </a:p>
          <a:p>
            <a:pPr algn="l"/>
            <a:r>
              <a:rPr lang="en-GB" sz="4200" dirty="0"/>
              <a:t>Alphonse </a:t>
            </a:r>
            <a:r>
              <a:rPr lang="en-GB" sz="4200" dirty="0" err="1"/>
              <a:t>Koerhuis</a:t>
            </a:r>
            <a:r>
              <a:rPr lang="en-GB" sz="4200" dirty="0"/>
              <a:t>, Roel Veerkamp, Peter Visscher (Holland)</a:t>
            </a:r>
          </a:p>
          <a:p>
            <a:pPr algn="l"/>
            <a:r>
              <a:rPr lang="en-GB" sz="4200" dirty="0"/>
              <a:t>Karin  Meyer (Germany)</a:t>
            </a:r>
          </a:p>
          <a:p>
            <a:pPr algn="l"/>
            <a:r>
              <a:rPr lang="en-GB" sz="4200" dirty="0" err="1"/>
              <a:t>Gulan</a:t>
            </a:r>
            <a:r>
              <a:rPr lang="en-GB" sz="4200" dirty="0"/>
              <a:t> </a:t>
            </a:r>
            <a:r>
              <a:rPr lang="en-GB" sz="4200" dirty="0" err="1"/>
              <a:t>Mohiuddin</a:t>
            </a:r>
            <a:r>
              <a:rPr lang="en-GB" sz="4200" dirty="0"/>
              <a:t> (Pakistan)</a:t>
            </a:r>
          </a:p>
          <a:p>
            <a:pPr algn="l"/>
            <a:r>
              <a:rPr lang="en-GB" sz="4200" dirty="0"/>
              <a:t>Raphael Mrode (Nigeria),</a:t>
            </a:r>
          </a:p>
          <a:p>
            <a:pPr algn="l"/>
            <a:r>
              <a:rPr lang="en-GB" sz="4200" dirty="0"/>
              <a:t>John </a:t>
            </a:r>
            <a:r>
              <a:rPr lang="en-GB" sz="4200" dirty="0" err="1"/>
              <a:t>Ruane</a:t>
            </a:r>
            <a:r>
              <a:rPr lang="en-GB" sz="4200" dirty="0"/>
              <a:t> (Ireland)</a:t>
            </a:r>
          </a:p>
          <a:p>
            <a:pPr algn="l"/>
            <a:r>
              <a:rPr lang="en-GB" sz="4200" dirty="0" err="1"/>
              <a:t>Youping</a:t>
            </a:r>
            <a:r>
              <a:rPr lang="en-GB" sz="4200" dirty="0"/>
              <a:t> Gu (China)</a:t>
            </a:r>
          </a:p>
          <a:p>
            <a:pPr algn="l"/>
            <a:r>
              <a:rPr lang="en-GB" sz="4200" dirty="0"/>
              <a:t>Sarah </a:t>
            </a:r>
            <a:r>
              <a:rPr lang="en-GB" sz="4200" dirty="0" err="1"/>
              <a:t>Blott</a:t>
            </a:r>
            <a:r>
              <a:rPr lang="en-GB" sz="4200" dirty="0"/>
              <a:t>, Sue Brotherstone, Neil Cameron, Ron Crump, Sara </a:t>
            </a:r>
            <a:r>
              <a:rPr lang="en-GB" sz="4200" dirty="0" err="1"/>
              <a:t>Knott,Geoff</a:t>
            </a:r>
            <a:r>
              <a:rPr lang="en-GB" sz="4200" dirty="0"/>
              <a:t> </a:t>
            </a:r>
            <a:r>
              <a:rPr lang="en-GB" sz="4200" dirty="0" err="1"/>
              <a:t>Simm,Jennie</a:t>
            </a:r>
            <a:r>
              <a:rPr lang="en-GB" sz="4200" dirty="0"/>
              <a:t> Pryce, Naomi Wray</a:t>
            </a:r>
          </a:p>
          <a:p>
            <a:endParaRPr lang="en-GB" dirty="0"/>
          </a:p>
        </p:txBody>
      </p:sp>
    </p:spTree>
    <p:extLst>
      <p:ext uri="{BB962C8B-B14F-4D97-AF65-F5344CB8AC3E}">
        <p14:creationId xmlns:p14="http://schemas.microsoft.com/office/powerpoint/2010/main" val="1352781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461" y="356461"/>
            <a:ext cx="11375756" cy="1100380"/>
          </a:xfrm>
        </p:spPr>
        <p:txBody>
          <a:bodyPr>
            <a:normAutofit fontScale="90000"/>
          </a:bodyPr>
          <a:lstStyle/>
          <a:p>
            <a:pPr algn="l"/>
            <a:r>
              <a:rPr lang="en-GB" sz="4400" dirty="0"/>
              <a:t>All able -all passed</a:t>
            </a:r>
            <a:br>
              <a:rPr lang="en-GB" dirty="0"/>
            </a:br>
            <a:endParaRPr lang="en-GB" dirty="0"/>
          </a:p>
        </p:txBody>
      </p:sp>
      <p:sp>
        <p:nvSpPr>
          <p:cNvPr id="3" name="Subtitle 2"/>
          <p:cNvSpPr>
            <a:spLocks noGrp="1"/>
          </p:cNvSpPr>
          <p:nvPr>
            <p:ph type="subTitle" idx="1"/>
          </p:nvPr>
        </p:nvSpPr>
        <p:spPr>
          <a:xfrm>
            <a:off x="356461" y="759417"/>
            <a:ext cx="11375756" cy="5889355"/>
          </a:xfrm>
        </p:spPr>
        <p:txBody>
          <a:bodyPr>
            <a:normAutofit fontScale="85000" lnSpcReduction="20000"/>
          </a:bodyPr>
          <a:lstStyle/>
          <a:p>
            <a:pPr algn="l"/>
            <a:r>
              <a:rPr lang="en-GB" sz="4000" dirty="0"/>
              <a:t>International diversity</a:t>
            </a:r>
          </a:p>
          <a:p>
            <a:pPr algn="l"/>
            <a:r>
              <a:rPr lang="en-GB" sz="4000" dirty="0"/>
              <a:t>Applied data analysis -tailor to student skills	</a:t>
            </a:r>
          </a:p>
          <a:p>
            <a:pPr algn="l"/>
            <a:r>
              <a:rPr lang="en-GB" sz="4000" dirty="0"/>
              <a:t>I learnt more than the students </a:t>
            </a:r>
          </a:p>
          <a:p>
            <a:pPr algn="l"/>
            <a:r>
              <a:rPr lang="en-GB" sz="4000" dirty="0"/>
              <a:t>2)Other students	</a:t>
            </a:r>
          </a:p>
          <a:p>
            <a:pPr algn="l"/>
            <a:r>
              <a:rPr lang="en-GB" sz="4000" dirty="0"/>
              <a:t>Mehmet </a:t>
            </a:r>
            <a:r>
              <a:rPr lang="en-GB" sz="4000" dirty="0" err="1"/>
              <a:t>Firat</a:t>
            </a:r>
            <a:r>
              <a:rPr lang="en-GB" sz="4000" dirty="0"/>
              <a:t> (Turkey)</a:t>
            </a:r>
          </a:p>
          <a:p>
            <a:pPr algn="l"/>
            <a:r>
              <a:rPr lang="en-GB" sz="4000" dirty="0"/>
              <a:t>Connie </a:t>
            </a:r>
            <a:r>
              <a:rPr lang="en-GB" sz="4000" dirty="0" err="1"/>
              <a:t>Mcmanus</a:t>
            </a:r>
            <a:r>
              <a:rPr lang="en-GB" sz="4000" dirty="0"/>
              <a:t> (Ireland)</a:t>
            </a:r>
          </a:p>
          <a:p>
            <a:pPr algn="l"/>
            <a:r>
              <a:rPr lang="en-GB" sz="4000" dirty="0" err="1"/>
              <a:t>Jarmo</a:t>
            </a:r>
            <a:r>
              <a:rPr lang="en-GB" sz="4000" dirty="0"/>
              <a:t> Juga ,Kaarina Matilainen (Finland)</a:t>
            </a:r>
          </a:p>
          <a:p>
            <a:pPr algn="l"/>
            <a:r>
              <a:rPr lang="en-GB" sz="4000" dirty="0"/>
              <a:t>Luc </a:t>
            </a:r>
            <a:r>
              <a:rPr lang="en-GB" sz="4000" dirty="0" err="1"/>
              <a:t>Janss</a:t>
            </a:r>
            <a:r>
              <a:rPr lang="en-GB" sz="4000" dirty="0"/>
              <a:t> (Holland)</a:t>
            </a:r>
          </a:p>
          <a:p>
            <a:pPr algn="l"/>
            <a:r>
              <a:rPr lang="en-GB" sz="4000" dirty="0"/>
              <a:t>Freedom </a:t>
            </a:r>
            <a:r>
              <a:rPr lang="en-GB" sz="4000" dirty="0" err="1"/>
              <a:t>Gundze</a:t>
            </a:r>
            <a:r>
              <a:rPr lang="en-GB" sz="4000" dirty="0"/>
              <a:t> (Swazi)</a:t>
            </a:r>
          </a:p>
          <a:p>
            <a:pPr algn="l"/>
            <a:r>
              <a:rPr lang="en-GB" sz="4000" dirty="0"/>
              <a:t>Colin Alexander, Chris Glasbey, Sue Welham</a:t>
            </a:r>
          </a:p>
          <a:p>
            <a:pPr algn="l"/>
            <a:r>
              <a:rPr lang="en-GB" sz="4000" dirty="0"/>
              <a:t>Most more statistical</a:t>
            </a:r>
          </a:p>
          <a:p>
            <a:pPr algn="l"/>
            <a:r>
              <a:rPr lang="en-GB" sz="4000" dirty="0"/>
              <a:t>Took longer two of later ones took over eight years</a:t>
            </a:r>
          </a:p>
          <a:p>
            <a:endParaRPr lang="en-GB" dirty="0"/>
          </a:p>
        </p:txBody>
      </p:sp>
    </p:spTree>
    <p:extLst>
      <p:ext uri="{BB962C8B-B14F-4D97-AF65-F5344CB8AC3E}">
        <p14:creationId xmlns:p14="http://schemas.microsoft.com/office/powerpoint/2010/main" val="3230619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461" y="356461"/>
            <a:ext cx="11375756" cy="1115878"/>
          </a:xfrm>
        </p:spPr>
        <p:txBody>
          <a:bodyPr>
            <a:normAutofit fontScale="90000"/>
          </a:bodyPr>
          <a:lstStyle/>
          <a:p>
            <a:pPr algn="l"/>
            <a:r>
              <a:rPr lang="en-GB" sz="4400" dirty="0">
                <a:latin typeface="Calibri" panose="020F0502020204030204" pitchFamily="34" charset="0"/>
              </a:rPr>
              <a:t>3) With Brian Cullis</a:t>
            </a:r>
            <a:br>
              <a:rPr lang="en-GB" dirty="0"/>
            </a:br>
            <a:endParaRPr lang="en-GB" dirty="0"/>
          </a:p>
        </p:txBody>
      </p:sp>
      <p:sp>
        <p:nvSpPr>
          <p:cNvPr id="3" name="Subtitle 2"/>
          <p:cNvSpPr>
            <a:spLocks noGrp="1"/>
          </p:cNvSpPr>
          <p:nvPr>
            <p:ph type="subTitle" idx="1"/>
          </p:nvPr>
        </p:nvSpPr>
        <p:spPr>
          <a:xfrm>
            <a:off x="356461" y="821411"/>
            <a:ext cx="11375756" cy="5827362"/>
          </a:xfrm>
        </p:spPr>
        <p:txBody>
          <a:bodyPr/>
          <a:lstStyle/>
          <a:p>
            <a:pPr algn="l"/>
            <a:r>
              <a:rPr lang="en-GB" sz="4000" dirty="0"/>
              <a:t>Damian Collins, Simon Diffey, Joanne de </a:t>
            </a:r>
            <a:r>
              <a:rPr lang="en-GB" sz="4000" dirty="0" err="1"/>
              <a:t>Favori</a:t>
            </a:r>
            <a:r>
              <a:rPr lang="en-GB" sz="4000" dirty="0"/>
              <a:t>, Alison Kelly, Luke Mazur, Alison Smith</a:t>
            </a:r>
          </a:p>
          <a:p>
            <a:pPr algn="l"/>
            <a:r>
              <a:rPr lang="en-GB" sz="4000" dirty="0"/>
              <a:t>Less involvement -suggest ideas on the back of boarding pass</a:t>
            </a:r>
          </a:p>
          <a:p>
            <a:pPr algn="l"/>
            <a:r>
              <a:rPr lang="en-GB" sz="4000" dirty="0"/>
              <a:t>Very through grounding</a:t>
            </a:r>
          </a:p>
          <a:p>
            <a:endParaRPr lang="en-GB" dirty="0"/>
          </a:p>
        </p:txBody>
      </p:sp>
    </p:spTree>
    <p:extLst>
      <p:ext uri="{BB962C8B-B14F-4D97-AF65-F5344CB8AC3E}">
        <p14:creationId xmlns:p14="http://schemas.microsoft.com/office/powerpoint/2010/main" val="79801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497" y="274638"/>
            <a:ext cx="45719" cy="654032"/>
          </a:xfrm>
        </p:spPr>
        <p:txBody>
          <a:bodyPr>
            <a:normAutofit fontScale="90000"/>
          </a:bodyPr>
          <a:lstStyle/>
          <a:p>
            <a:endParaRPr lang="en-GB" dirty="0"/>
          </a:p>
        </p:txBody>
      </p:sp>
      <p:pic>
        <p:nvPicPr>
          <p:cNvPr id="4" name="Content Placeholder 3" descr="Angi.jpg"/>
          <p:cNvPicPr>
            <a:picLocks noGrp="1" noChangeAspect="1"/>
          </p:cNvPicPr>
          <p:nvPr>
            <p:ph idx="1"/>
          </p:nvPr>
        </p:nvPicPr>
        <p:blipFill>
          <a:blip r:embed="rId2" cstate="print"/>
          <a:stretch>
            <a:fillRect/>
          </a:stretch>
        </p:blipFill>
        <p:spPr>
          <a:xfrm>
            <a:off x="624115" y="-40940"/>
            <a:ext cx="7736114" cy="6753076"/>
          </a:xfrm>
        </p:spPr>
      </p:pic>
    </p:spTree>
    <p:extLst>
      <p:ext uri="{BB962C8B-B14F-4D97-AF65-F5344CB8AC3E}">
        <p14:creationId xmlns:p14="http://schemas.microsoft.com/office/powerpoint/2010/main" val="336555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latin typeface="+mn-lt"/>
              </a:rPr>
              <a:t>Animal</a:t>
            </a:r>
          </a:p>
        </p:txBody>
      </p:sp>
      <p:sp>
        <p:nvSpPr>
          <p:cNvPr id="3" name="Content Placeholder 2"/>
          <p:cNvSpPr>
            <a:spLocks noGrp="1"/>
          </p:cNvSpPr>
          <p:nvPr>
            <p:ph idx="1"/>
          </p:nvPr>
        </p:nvSpPr>
        <p:spPr/>
        <p:txBody>
          <a:bodyPr>
            <a:normAutofit/>
          </a:bodyPr>
          <a:lstStyle/>
          <a:p>
            <a:pPr marL="0" indent="0">
              <a:buNone/>
            </a:pPr>
            <a:r>
              <a:rPr lang="en-AU" sz="4000" dirty="0"/>
              <a:t>Interest in sire variance- gives heritability</a:t>
            </a:r>
            <a:endParaRPr lang="en-GB" sz="4000" dirty="0"/>
          </a:p>
          <a:p>
            <a:pPr marL="0" indent="0">
              <a:buNone/>
            </a:pPr>
            <a:r>
              <a:rPr lang="en-AU" sz="4000" dirty="0"/>
              <a:t>Interest  in predicted sire effects- needs heritability </a:t>
            </a:r>
            <a:endParaRPr lang="en-GB" sz="4000" dirty="0"/>
          </a:p>
        </p:txBody>
      </p:sp>
    </p:spTree>
    <p:extLst>
      <p:ext uri="{BB962C8B-B14F-4D97-AF65-F5344CB8AC3E}">
        <p14:creationId xmlns:p14="http://schemas.microsoft.com/office/powerpoint/2010/main" val="365660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latin typeface="+mn-lt"/>
              </a:rPr>
              <a:t>Maximum likelihood-</a:t>
            </a:r>
            <a:br>
              <a:rPr lang="en-GB" sz="4000" dirty="0">
                <a:latin typeface="+mn-lt"/>
              </a:rPr>
            </a:br>
            <a:r>
              <a:rPr lang="en-GB" sz="4000" dirty="0">
                <a:latin typeface="+mn-lt"/>
              </a:rPr>
              <a:t>according to Desmond Patterson</a:t>
            </a:r>
          </a:p>
        </p:txBody>
      </p:sp>
      <p:sp>
        <p:nvSpPr>
          <p:cNvPr id="3" name="Content Placeholder 2"/>
          <p:cNvSpPr>
            <a:spLocks noGrp="1"/>
          </p:cNvSpPr>
          <p:nvPr>
            <p:ph idx="1"/>
          </p:nvPr>
        </p:nvSpPr>
        <p:spPr/>
        <p:txBody>
          <a:bodyPr/>
          <a:lstStyle/>
          <a:p>
            <a:r>
              <a:rPr lang="en-AU" sz="4000" dirty="0"/>
              <a:t>Asymptotically efficient </a:t>
            </a:r>
            <a:endParaRPr lang="en-GB" sz="4000" dirty="0"/>
          </a:p>
          <a:p>
            <a:r>
              <a:rPr lang="en-AU" sz="4000" dirty="0"/>
              <a:t>Too ‘clever’ ?</a:t>
            </a:r>
            <a:endParaRPr lang="en-GB" sz="4000" dirty="0"/>
          </a:p>
          <a:p>
            <a:r>
              <a:rPr lang="en-AU" sz="4000" dirty="0"/>
              <a:t>Difficult to calculate ?</a:t>
            </a:r>
          </a:p>
          <a:p>
            <a:pPr marL="0" indent="0">
              <a:buNone/>
            </a:pPr>
            <a:endParaRPr lang="en-GB" sz="4000" dirty="0"/>
          </a:p>
          <a:p>
            <a:endParaRPr lang="en-GB" dirty="0"/>
          </a:p>
        </p:txBody>
      </p:sp>
    </p:spTree>
    <p:extLst>
      <p:ext uri="{BB962C8B-B14F-4D97-AF65-F5344CB8AC3E}">
        <p14:creationId xmlns:p14="http://schemas.microsoft.com/office/powerpoint/2010/main" val="261982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lgn="ctr">
              <a:buFont typeface="Arial" panose="020B0604020202020204" pitchFamily="34" charset="0"/>
              <a:buChar char="•"/>
            </a:pPr>
            <a:br>
              <a:rPr lang="en-AU" dirty="0">
                <a:latin typeface="+mn-lt"/>
              </a:rPr>
            </a:br>
            <a:r>
              <a:rPr lang="en-AU" spc="-1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ML equations</a:t>
            </a:r>
            <a:br>
              <a:rPr lang="en-GB" dirty="0">
                <a:latin typeface="+mn-lt"/>
              </a:rPr>
            </a:br>
            <a:endParaRPr lang="en-GB" dirty="0">
              <a:latin typeface="+mn-lt"/>
            </a:endParaRPr>
          </a:p>
        </p:txBody>
      </p:sp>
      <p:sp>
        <p:nvSpPr>
          <p:cNvPr id="3" name="Content Placeholder 2"/>
          <p:cNvSpPr>
            <a:spLocks noGrp="1"/>
          </p:cNvSpPr>
          <p:nvPr>
            <p:ph idx="1"/>
          </p:nvPr>
        </p:nvSpPr>
        <p:spPr/>
        <p:txBody>
          <a:bodyPr/>
          <a:lstStyle/>
          <a:p>
            <a:r>
              <a:rPr lang="en-AU" sz="4000" dirty="0"/>
              <a:t>Some terms  easy -sums of squares of terms in mixed model equations </a:t>
            </a:r>
          </a:p>
          <a:p>
            <a:r>
              <a:rPr lang="en-AU" sz="4000" dirty="0"/>
              <a:t>Others difficult -differentials of log determinants and traces of matrices</a:t>
            </a:r>
            <a:endParaRPr lang="en-GB" sz="4000" dirty="0"/>
          </a:p>
          <a:p>
            <a:r>
              <a:rPr lang="en-AU" sz="4000" dirty="0"/>
              <a:t> Follow paradigm of Henderson’s methods</a:t>
            </a:r>
            <a:endParaRPr lang="en-GB" sz="4000" dirty="0"/>
          </a:p>
          <a:p>
            <a:r>
              <a:rPr lang="en-GB" sz="4000" dirty="0"/>
              <a:t>Equate  sum of squares to expectation.</a:t>
            </a:r>
          </a:p>
          <a:p>
            <a:endParaRPr lang="en-GB" dirty="0"/>
          </a:p>
        </p:txBody>
      </p:sp>
    </p:spTree>
    <p:extLst>
      <p:ext uri="{BB962C8B-B14F-4D97-AF65-F5344CB8AC3E}">
        <p14:creationId xmlns:p14="http://schemas.microsoft.com/office/powerpoint/2010/main" val="558428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dirty="0">
                <a:latin typeface="+mn-lt"/>
              </a:rPr>
              <a:t>Variances of estimates</a:t>
            </a:r>
          </a:p>
        </p:txBody>
      </p:sp>
      <p:sp>
        <p:nvSpPr>
          <p:cNvPr id="3" name="Content Placeholder 2"/>
          <p:cNvSpPr>
            <a:spLocks noGrp="1"/>
          </p:cNvSpPr>
          <p:nvPr>
            <p:ph idx="1"/>
          </p:nvPr>
        </p:nvSpPr>
        <p:spPr>
          <a:xfrm>
            <a:off x="838200" y="1222952"/>
            <a:ext cx="10515600" cy="5427229"/>
          </a:xfrm>
        </p:spPr>
        <p:txBody>
          <a:bodyPr>
            <a:normAutofit lnSpcReduction="10000"/>
          </a:bodyPr>
          <a:lstStyle/>
          <a:p>
            <a:pPr marL="0" indent="0">
              <a:buNone/>
            </a:pPr>
            <a:r>
              <a:rPr lang="en-GB" sz="4000" dirty="0"/>
              <a:t>Derived formulae functions of traces of matrices.</a:t>
            </a:r>
          </a:p>
          <a:p>
            <a:pPr marL="0" indent="0">
              <a:buNone/>
            </a:pPr>
            <a:r>
              <a:rPr lang="en-GB" sz="4000" dirty="0"/>
              <a:t>Patterson(1964) had formulae  in terms of eigenvalues that I did not understand.</a:t>
            </a:r>
          </a:p>
          <a:p>
            <a:pPr marL="0" indent="0">
              <a:buNone/>
            </a:pPr>
            <a:r>
              <a:rPr lang="en-GB" sz="4000" dirty="0"/>
              <a:t>Numerical example show formulae agreed to 4 decimals</a:t>
            </a:r>
          </a:p>
          <a:p>
            <a:r>
              <a:rPr lang="en-GB" sz="4000" dirty="0"/>
              <a:t>Explained using  ‘just’ error contrasts-comparisons that had no treatment component</a:t>
            </a:r>
          </a:p>
          <a:p>
            <a:r>
              <a:rPr lang="en-GB" sz="4000" dirty="0"/>
              <a:t>Similar </a:t>
            </a:r>
            <a:r>
              <a:rPr lang="en-GB" sz="4000" dirty="0" err="1"/>
              <a:t>tp</a:t>
            </a:r>
            <a:r>
              <a:rPr lang="en-GB" sz="4000" dirty="0"/>
              <a:t> ANOVA</a:t>
            </a:r>
          </a:p>
          <a:p>
            <a:r>
              <a:rPr lang="en-GB" sz="4000" dirty="0"/>
              <a:t>What Frank Yates would do</a:t>
            </a:r>
          </a:p>
          <a:p>
            <a:pPr marL="0" indent="0">
              <a:buNone/>
            </a:pPr>
            <a:endParaRPr lang="en-GB" sz="4000" dirty="0"/>
          </a:p>
          <a:p>
            <a:endParaRPr lang="en-GB" dirty="0"/>
          </a:p>
        </p:txBody>
      </p:sp>
    </p:spTree>
    <p:extLst>
      <p:ext uri="{BB962C8B-B14F-4D97-AF65-F5344CB8AC3E}">
        <p14:creationId xmlns:p14="http://schemas.microsoft.com/office/powerpoint/2010/main" val="1369694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29860</TotalTime>
  <Words>4765</Words>
  <Application>Microsoft Office PowerPoint</Application>
  <PresentationFormat>Widescreen</PresentationFormat>
  <Paragraphs>359</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Cambria Math</vt:lpstr>
      <vt:lpstr>Times New Roman</vt:lpstr>
      <vt:lpstr>Office Theme</vt:lpstr>
      <vt:lpstr> PREAMBLE</vt:lpstr>
      <vt:lpstr>PowerPoint Presentation</vt:lpstr>
      <vt:lpstr>Patterson, H.D. &amp; Thompson, R. (1971). Recovery of inter-block information when block sizes are unequal.  </vt:lpstr>
      <vt:lpstr>Mixed Models</vt:lpstr>
      <vt:lpstr>Plant</vt:lpstr>
      <vt:lpstr>Animal</vt:lpstr>
      <vt:lpstr>Maximum likelihood- according to Desmond Patterson</vt:lpstr>
      <vt:lpstr> ML equations </vt:lpstr>
      <vt:lpstr>Variances of estimates</vt:lpstr>
      <vt:lpstr>Why is this a success ?</vt:lpstr>
      <vt:lpstr>Other justification</vt:lpstr>
      <vt:lpstr>Champions</vt:lpstr>
      <vt:lpstr>Spectral decomposition</vt:lpstr>
      <vt:lpstr>Nelder and Wedderburn (1972) Generalized linear models,</vt:lpstr>
      <vt:lpstr>The REML  likelihood is a special case of this. </vt:lpstr>
      <vt:lpstr>Thompson (1976a,b) discussed extension to the </vt:lpstr>
      <vt:lpstr>Thompson, R. (1977). Estimation of quantitative genetic parameters.</vt:lpstr>
      <vt:lpstr>Motivation was BLUP   . </vt:lpstr>
      <vt:lpstr>De Faveri, J., Verbyla, A.P., Cullis, B.R, Pitchford, W.S., &amp; Thompson R. (2017). Residual Variance–Covariance Modelling in Analysis of Multivariate Data from Variety Selection Trials </vt:lpstr>
      <vt:lpstr>Invariance conditions</vt:lpstr>
      <vt:lpstr>Gilmour, Thompson, &amp; Cullis. (1995). Average Information REML, an efficient algorithm for variance parameter estimation in linear mixed models. </vt:lpstr>
      <vt:lpstr>Henderson, Kempthorne, Searle,  and Von Krosigk (1959).The estimation of genetic and environmental trends from records subject to culling. </vt:lpstr>
      <vt:lpstr>Thompson, R. (1973) Estimation of multivariate parent -offspring  regression </vt:lpstr>
      <vt:lpstr>Thompson, Wray  &amp; Crump (1994) Calculation of prediction error variances using sparse matrix methods.     </vt:lpstr>
      <vt:lpstr>A_1,1^(-1)  =[L_(1,1) ]^(-1)    </vt:lpstr>
      <vt:lpstr>Butler, Cullis, Gilmour ,Gogel,  and Thompson (2018).ASReml-R Reference Manual Version 4 </vt:lpstr>
      <vt:lpstr>Program and model    experience</vt:lpstr>
      <vt:lpstr>Beniwal, Hastings, Thompson &amp; Hill (1992) </vt:lpstr>
      <vt:lpstr>Initially no intention to write stand alone program !! Kernel for Genstat  !! </vt:lpstr>
      <vt:lpstr> Throughout Arthur Gilmour has taken responsibility for </vt:lpstr>
      <vt:lpstr>  Careful design (John Nelder)</vt:lpstr>
      <vt:lpstr>Improved theory</vt:lpstr>
      <vt:lpstr>Welham, Cullis, Kenward &amp; Thompson (2006,2007) </vt:lpstr>
      <vt:lpstr>Improve user experience</vt:lpstr>
      <vt:lpstr>PowerPoint Presentation</vt:lpstr>
      <vt:lpstr>Thompson, R. (1994). Integrating best linear unbiased prediction and maximum likelihood estimation</vt:lpstr>
      <vt:lpstr>Alternative interpretation in terms of sub-models and augmented data</vt:lpstr>
      <vt:lpstr>Comparison</vt:lpstr>
      <vt:lpstr>Clayton &amp; Rasbash (1999) </vt:lpstr>
      <vt:lpstr>  MC-AI-REML</vt:lpstr>
      <vt:lpstr>MC-AI-REML</vt:lpstr>
      <vt:lpstr>MC-AI-REML</vt:lpstr>
      <vt:lpstr>MC-AI-REML</vt:lpstr>
      <vt:lpstr>SciLMM- variant on MC-AI-REML</vt:lpstr>
      <vt:lpstr>Open questions</vt:lpstr>
      <vt:lpstr>Acknowledgements</vt:lpstr>
      <vt:lpstr>PowerPoint Presentation</vt:lpstr>
      <vt:lpstr>PowerPoint Presentation</vt:lpstr>
      <vt:lpstr>PowerPoint Presentation</vt:lpstr>
      <vt:lpstr>John Hickey</vt:lpstr>
      <vt:lpstr>The way forward</vt:lpstr>
      <vt:lpstr>PowerPoint Presentation</vt:lpstr>
      <vt:lpstr>Students 1)with Bill Hill  </vt:lpstr>
      <vt:lpstr>All able -all passed </vt:lpstr>
      <vt:lpstr>3) With Brian Cullis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PREAMBLE</dc:title>
  <dc:creator>Robin Thompson</dc:creator>
  <cp:lastModifiedBy>Robin Thompson</cp:lastModifiedBy>
  <cp:revision>140</cp:revision>
  <cp:lastPrinted>2018-06-26T15:38:27Z</cp:lastPrinted>
  <dcterms:created xsi:type="dcterms:W3CDTF">2018-06-19T15:09:59Z</dcterms:created>
  <dcterms:modified xsi:type="dcterms:W3CDTF">2018-12-04T00:08:52Z</dcterms:modified>
</cp:coreProperties>
</file>