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779" r:id="rId3"/>
    <p:sldId id="854" r:id="rId4"/>
    <p:sldId id="808" r:id="rId5"/>
    <p:sldId id="789" r:id="rId6"/>
    <p:sldId id="806" r:id="rId7"/>
    <p:sldId id="805" r:id="rId8"/>
    <p:sldId id="878" r:id="rId9"/>
    <p:sldId id="874" r:id="rId10"/>
    <p:sldId id="876" r:id="rId11"/>
    <p:sldId id="868" r:id="rId12"/>
    <p:sldId id="869" r:id="rId13"/>
    <p:sldId id="790" r:id="rId14"/>
    <p:sldId id="792" r:id="rId15"/>
    <p:sldId id="793" r:id="rId16"/>
    <p:sldId id="877" r:id="rId17"/>
    <p:sldId id="794" r:id="rId18"/>
    <p:sldId id="801" r:id="rId19"/>
    <p:sldId id="804" r:id="rId20"/>
    <p:sldId id="873" r:id="rId21"/>
    <p:sldId id="879" r:id="rId22"/>
    <p:sldId id="875" r:id="rId23"/>
  </p:sldIdLst>
  <p:sldSz cx="9144000" cy="6858000" type="screen4x3"/>
  <p:notesSz cx="7107238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800080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6C1E"/>
    <a:srgbClr val="2683EA"/>
    <a:srgbClr val="74A72F"/>
    <a:srgbClr val="538C2C"/>
    <a:srgbClr val="598024"/>
    <a:srgbClr val="639028"/>
    <a:srgbClr val="5CA52B"/>
    <a:srgbClr val="23C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5" autoAdjust="0"/>
    <p:restoredTop sz="95091" autoAdjust="0"/>
  </p:normalViewPr>
  <p:slideViewPr>
    <p:cSldViewPr>
      <p:cViewPr varScale="1">
        <p:scale>
          <a:sx n="82" d="100"/>
          <a:sy n="82" d="100"/>
        </p:scale>
        <p:origin x="141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33A9445-C549-4072-8F7D-A6A4EB243AC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007CEC1-C220-4AEC-9226-F93BAC9C975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900" y="0"/>
            <a:ext cx="30797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56BFDE0E-D9CE-4A3C-AEE0-D44012F37E5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975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4E16ADBB-AA2F-444D-A52C-934FFF6EBEC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900" y="9720263"/>
            <a:ext cx="307975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92D6037-FEAA-4067-92BC-9366C9B9115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67A00A01-12AE-4C8D-A2F5-7D3C1F5806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C86EEE31-59ED-4F9D-AECF-81049A9BCB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5900" y="0"/>
            <a:ext cx="30797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2537E66-4D65-4F41-A0FF-A436E16665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68350"/>
            <a:ext cx="511651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F6BD13BF-5F0B-45A3-92B9-76D1F704168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2513"/>
            <a:ext cx="5684838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14ADCBA0-4142-4DBA-BBF9-49D137B9CB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975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6871" name="Rectangle 7">
            <a:extLst>
              <a:ext uri="{FF2B5EF4-FFF2-40B4-BE49-F238E27FC236}">
                <a16:creationId xmlns:a16="http://schemas.microsoft.com/office/drawing/2014/main" id="{D4E48A2C-CCA8-4729-A5A5-F0ECE9BFCF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900" y="9720263"/>
            <a:ext cx="3079750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C25E63C-F27E-4B82-8D9D-448C01F4C58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E2315FC3-1D8B-4014-8F37-29C270A120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9pPr>
          </a:lstStyle>
          <a:p>
            <a:fld id="{E3AD8DE0-C2B7-4170-8D12-3FFB587B1F6E}" type="slidenum">
              <a:rPr lang="en-GB" altLang="en-US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en-GB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DDCCDD4-865E-4740-AB84-5F45630BAA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0C14AFD0-F7C7-4905-8B8E-EDB369F03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C1955C28-9957-48E6-8978-E0FD983A1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9pPr>
          </a:lstStyle>
          <a:p>
            <a:fld id="{4483954E-4EF5-4060-B6E8-CE563EF58F83}" type="slidenum">
              <a:rPr lang="en-GB" altLang="en-US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en-GB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25B595AF-5B6C-4E6D-9DAD-96B98FFA9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C0B31245-A1C0-4BE8-B7DF-C79533F7B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B19CC03D-5C71-43FC-9486-C42CA1CFA8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9pPr>
          </a:lstStyle>
          <a:p>
            <a:fld id="{D7C39362-7148-4CD0-828B-0B29ABA5E34A}" type="slidenum">
              <a:rPr lang="en-GB" altLang="en-US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10</a:t>
            </a:fld>
            <a:endParaRPr lang="en-GB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2A5B572-8A5D-41E5-A5B6-C6E0BC83C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E0873091-D611-4946-BFD6-726BD78DDE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76583C32-4F10-4760-B053-8EFF59A426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9pPr>
          </a:lstStyle>
          <a:p>
            <a:fld id="{4A1B39D0-4C88-40A7-A1DA-214990F55395}" type="slidenum">
              <a:rPr lang="en-GB" altLang="en-US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11</a:t>
            </a:fld>
            <a:endParaRPr lang="en-GB" altLang="en-US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4DA3D3BE-B885-40B1-8AA3-3CCBE039DE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46C4B82A-0410-4214-BD96-7C02D2A2B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>
                <a:solidFill>
                  <a:srgbClr val="4B6C1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2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09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0574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0"/>
            <a:ext cx="60198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4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F1EF9-CC43-438E-9F53-B2062C76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A33C8-D195-4A3C-A4C4-EBF99595F676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53D18-D03B-4F1E-92A2-E8BECA39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D3B14-1CAF-4B90-9C17-A7186B6B7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744E5-A0AB-4942-A712-03DF820C55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954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DD5E9-FA49-4864-B407-8FE0416B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7C59B-ABFE-4182-8F6B-7925261AA33D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638E4-CFFA-4454-8D72-94478EC4A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B3AD5-8295-4226-8DDC-28C4B531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6E50F-A3C9-4827-BC5F-BBEEDB252D7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027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6057A-4890-4C5B-B54A-0FECA70D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CB6A9-6EF9-44B9-9AA6-9CA8757A3E95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9234C-B693-4078-90CE-DFD5A1DF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BC718-3DF6-4CC9-B50B-96B32F32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DA7DF-8384-4082-8382-170E97C511A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736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CE756E-4688-4F8F-950F-FFA0B4FC6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06AA1-3A84-44A5-B0A1-18EFB3ABAD58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0B5179-B19B-4277-96E3-8C00B8DF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3CA22E-2F19-437F-9DEF-5F2EA60D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610DD-EF21-4CE6-AF87-E1E28FB836B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50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6338A8-A899-49CC-97CF-9735CA9FA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758BE-7802-4E4A-969B-22A58E61103D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89FAB4-D7C6-4736-B946-805628A6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079F98-687F-42E8-8C2A-B6C22EB3C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0EAB0-AACC-4A35-9128-257A952855F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04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8685243-DCB6-4F4D-A954-B3C05FE8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42DD4-36E2-4443-A6CC-582D5A44A902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DDC116-451D-4FD1-B25E-CE8891F5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1F9FBD-5E38-4FAD-A5E2-D56EEADB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EDA6F-F41F-4608-9D10-3992DE6041C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085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ADB0CAA-0EE9-433F-879B-6AC040046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E3463-E880-4679-B75F-C58317CFBEA2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853D02-4A10-45A7-9BF5-6F16CAB0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49D2CB-7CEB-4172-93AC-46A3D899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C70C2-15BB-40E7-82F3-32A13CC4718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664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014430-2186-469B-B764-36972F5A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032F6-8629-4497-9884-BF80E6700E7B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F31E98-D0D4-44E1-9D80-4099F573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7D0584-57DB-4A4D-98E8-A901E390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A0099-99E6-44DF-83CD-A570D0586E7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37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26" y="981075"/>
            <a:ext cx="8263470" cy="54002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315B85-E26B-410D-A439-B916BBA6A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26" y="0"/>
            <a:ext cx="7965870" cy="981075"/>
          </a:xfrm>
        </p:spPr>
        <p:txBody>
          <a:bodyPr/>
          <a:lstStyle>
            <a:lvl1pPr>
              <a:defRPr>
                <a:solidFill>
                  <a:srgbClr val="4B6C1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349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8731D8-B424-4C9B-8ADC-53704E84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E2C23-40E0-4287-BEAA-7D132FCD5C85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BF8739-7DF9-435E-BC41-4892451D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CE254F-7678-414E-A4B5-655D9E629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D13A4-533E-4273-B66A-7FE88FB6A9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190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20B1A-86DC-4735-9A42-96FE3719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6B23D-EE92-4A27-A31C-AC3B609B0912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E8A12-E6D8-453D-AA6C-D9B5EA3EF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7CC4-F481-48D0-A25E-CEF2AF58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7AAD8-377D-4161-AEC3-96162E4300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69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A7E06-D9BD-46A7-969D-B2492628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237DA-7E75-4CF7-B0E5-0BA0F468249E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1EC4D-C38E-4744-9B45-E9762DD0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55BD3-337C-4F2F-A5C2-961C613E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E6DF2-5244-4BCA-8039-92C8FA47565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3358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0178642-B564-4A74-877C-8615BEB03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D0A80-7628-46D7-85A3-9E7B39F4870C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05E5B6-5596-4BF4-8311-B82788A1D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5EB144-0E93-4CE8-AC8D-B37F7350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A05FF-3022-4A1B-A4EF-02D4CA7E550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6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51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981075"/>
            <a:ext cx="3890962" cy="587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0450" y="981075"/>
            <a:ext cx="3892550" cy="5876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208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99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86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56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754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95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Rectangle 68">
            <a:extLst>
              <a:ext uri="{FF2B5EF4-FFF2-40B4-BE49-F238E27FC236}">
                <a16:creationId xmlns:a16="http://schemas.microsoft.com/office/drawing/2014/main" id="{49B75817-B204-4EF6-9D4A-51341757D8E6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8594725" y="0"/>
            <a:ext cx="539750" cy="6858000"/>
          </a:xfrm>
          <a:prstGeom prst="rect">
            <a:avLst/>
          </a:prstGeom>
          <a:solidFill>
            <a:srgbClr val="74A72F"/>
          </a:solidFill>
          <a:ln>
            <a:noFill/>
          </a:ln>
          <a:effectLst/>
          <a:extLst/>
        </p:spPr>
        <p:txBody>
          <a:bodyPr rot="10800000" vert="eaVert" wrap="none" anchor="ctr"/>
          <a:lstStyle/>
          <a:p>
            <a:pPr algn="ctr">
              <a:defRPr/>
            </a:pPr>
            <a:endParaRPr lang="en-US" altLang="en-US" sz="3600" baseline="6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27" name="Rectangle 78">
            <a:extLst>
              <a:ext uri="{FF2B5EF4-FFF2-40B4-BE49-F238E27FC236}">
                <a16:creationId xmlns:a16="http://schemas.microsoft.com/office/drawing/2014/main" id="{46AD4FF0-2EC3-490C-845A-7E3B3F707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1788" y="0"/>
            <a:ext cx="826293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79">
            <a:extLst>
              <a:ext uri="{FF2B5EF4-FFF2-40B4-BE49-F238E27FC236}">
                <a16:creationId xmlns:a16="http://schemas.microsoft.com/office/drawing/2014/main" id="{B5F94242-EED0-4823-8C54-7BCBCA8A3D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1788" y="981075"/>
            <a:ext cx="8262937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2"/>
            <a:r>
              <a:rPr lang="en-GB" altLang="en-US"/>
              <a:t>Fourth level</a:t>
            </a:r>
          </a:p>
          <a:p>
            <a:pPr lvl="2"/>
            <a:endParaRPr lang="en-GB" altLang="en-US"/>
          </a:p>
        </p:txBody>
      </p:sp>
      <p:sp>
        <p:nvSpPr>
          <p:cNvPr id="1030" name="Rectangle 81">
            <a:extLst>
              <a:ext uri="{FF2B5EF4-FFF2-40B4-BE49-F238E27FC236}">
                <a16:creationId xmlns:a16="http://schemas.microsoft.com/office/drawing/2014/main" id="{0E78D5C9-3C77-47F2-91F5-A77F5D2A4D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441825" y="3200400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10000"/>
              </a:lnSpc>
              <a:spcBef>
                <a:spcPct val="10000"/>
              </a:spcBef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110000"/>
              </a:lnSpc>
              <a:spcBef>
                <a:spcPct val="10000"/>
              </a:spcBef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110000"/>
              </a:lnSpc>
              <a:spcBef>
                <a:spcPct val="10000"/>
              </a:spcBef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110000"/>
              </a:lnSpc>
              <a:spcBef>
                <a:spcPct val="10000"/>
              </a:spcBef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110000"/>
              </a:lnSpc>
              <a:spcBef>
                <a:spcPct val="10000"/>
              </a:spcBef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rgbClr val="990099"/>
              </a:buClr>
              <a:buSzPct val="125000"/>
              <a:buChar char="•"/>
              <a:defRPr>
                <a:solidFill>
                  <a:srgbClr val="800080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44038AA-A558-4372-858D-90E1E763F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6489700"/>
            <a:ext cx="85407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anose="020B060403050404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2BAD"/>
          </a:solidFill>
          <a:latin typeface="Verdana" panose="020B060403050404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2BAD"/>
          </a:solidFill>
          <a:latin typeface="Verdana" panose="020B060403050404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2BAD"/>
          </a:solidFill>
          <a:latin typeface="Verdana" panose="020B060403050404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2BAD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4B6C1E"/>
        </a:buClr>
        <a:buSzPct val="12500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B6C1E"/>
        </a:buClr>
        <a:buSzPct val="12500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4B6C1E"/>
        </a:buClr>
        <a:buSzPct val="12500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42B275"/>
        </a:buClr>
        <a:buSzPct val="12500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71092E5-CC91-4E04-BDC2-EDF7267F60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5054E24-25E8-4FF7-91DC-E7B15395E7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FF683-EEAB-45B8-9EC2-2042787D8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2EEB9C-DE72-4F77-A489-2EDD5BC56EE1}" type="datetimeFigureOut">
              <a:rPr lang="en-GB"/>
              <a:pPr>
                <a:defRPr/>
              </a:pPr>
              <a:t>28/11/2018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F7D1F-6A54-440F-8822-C6C269238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0AF0E-A634-47BC-9D08-31C332AAC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CDC40B-1B89-4703-BB41-A5414486BF8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957C627-F517-4F5E-B7BE-62B676A07D8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604250" cy="2663825"/>
          </a:xfrm>
        </p:spPr>
        <p:txBody>
          <a:bodyPr anchor="ctr"/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altLang="en-US" sz="5400" dirty="0"/>
              <a:t>Genstat 19/20 updates</a:t>
            </a:r>
            <a:endParaRPr lang="en-GB" altLang="en-US" sz="5400" dirty="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E624321-3699-4604-9949-2A72DB5DD9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950" y="2663825"/>
            <a:ext cx="8077200" cy="2493963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ct val="5000"/>
              </a:spcBef>
            </a:pPr>
            <a:r>
              <a:rPr lang="en-GB" altLang="en-US" sz="2800" dirty="0"/>
              <a:t>David Baird</a:t>
            </a:r>
          </a:p>
          <a:p>
            <a:pPr>
              <a:lnSpc>
                <a:spcPct val="105000"/>
              </a:lnSpc>
              <a:spcBef>
                <a:spcPct val="5000"/>
              </a:spcBef>
            </a:pPr>
            <a:r>
              <a:rPr lang="en-GB" altLang="en-US" sz="2800" dirty="0"/>
              <a:t>Roger Payne</a:t>
            </a:r>
          </a:p>
          <a:p>
            <a:pPr>
              <a:lnSpc>
                <a:spcPct val="105000"/>
              </a:lnSpc>
              <a:spcBef>
                <a:spcPct val="5000"/>
              </a:spcBef>
            </a:pPr>
            <a:endParaRPr lang="en-GB" altLang="en-US" sz="2000" dirty="0"/>
          </a:p>
          <a:p>
            <a:pPr>
              <a:lnSpc>
                <a:spcPct val="105000"/>
              </a:lnSpc>
              <a:spcBef>
                <a:spcPct val="5000"/>
              </a:spcBef>
            </a:pPr>
            <a:r>
              <a:rPr lang="en-GB" altLang="en-US" sz="2000" dirty="0"/>
              <a:t>VSN International, New Zealand &amp; UK</a:t>
            </a:r>
          </a:p>
        </p:txBody>
      </p:sp>
      <p:sp>
        <p:nvSpPr>
          <p:cNvPr id="6148" name="Text Box 7">
            <a:extLst>
              <a:ext uri="{FF2B5EF4-FFF2-40B4-BE49-F238E27FC236}">
                <a16:creationId xmlns:a16="http://schemas.microsoft.com/office/drawing/2014/main" id="{79BFE520-54D1-4204-A4E3-306B7216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638" y="6477000"/>
            <a:ext cx="2916237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4B6C1E"/>
              </a:buClr>
              <a:buSzPct val="125000"/>
              <a:buChar char="•"/>
              <a:defRPr sz="2400">
                <a:solidFill>
                  <a:srgbClr val="00000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B6C1E"/>
              </a:buClr>
              <a:buSzPct val="125000"/>
              <a:buChar char="•"/>
              <a:defRPr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4B6C1E"/>
              </a:buClr>
              <a:buSzPct val="125000"/>
              <a:buChar char="•"/>
              <a:defRPr sz="1600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42B275"/>
              </a:buClr>
              <a:buSzPct val="125000"/>
              <a:buChar char="•"/>
              <a:defRPr sz="1400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Rotorua 3</a:t>
            </a:r>
            <a:r>
              <a:rPr lang="en-GB" altLang="en-US" sz="1400" baseline="30000">
                <a:solidFill>
                  <a:schemeClr val="tx1"/>
                </a:solidFill>
              </a:rPr>
              <a:t>rd</a:t>
            </a:r>
            <a:r>
              <a:rPr lang="en-GB" altLang="en-US" sz="1400">
                <a:solidFill>
                  <a:schemeClr val="tx1"/>
                </a:solidFill>
              </a:rPr>
              <a:t> December 2018</a:t>
            </a:r>
          </a:p>
        </p:txBody>
      </p:sp>
      <p:pic>
        <p:nvPicPr>
          <p:cNvPr id="6149" name="Picture 4">
            <a:extLst>
              <a:ext uri="{FF2B5EF4-FFF2-40B4-BE49-F238E27FC236}">
                <a16:creationId xmlns:a16="http://schemas.microsoft.com/office/drawing/2014/main" id="{BEF11DDD-16C3-46E8-8981-8559BA040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3627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71BB036-E719-42AD-9D93-12C51C870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636746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7543901-B7CF-4825-ABB7-1D0D0710A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0"/>
            <a:ext cx="8604250" cy="981075"/>
          </a:xfrm>
        </p:spPr>
        <p:txBody>
          <a:bodyPr anchor="ctr"/>
          <a:lstStyle/>
          <a:p>
            <a:pPr algn="l"/>
            <a:r>
              <a:rPr lang="en-GB" altLang="en-US" sz="3200"/>
              <a:t>Menu for series of trials</a:t>
            </a:r>
            <a:endParaRPr lang="en-GB" altLang="en-US" sz="3200" b="0">
              <a:solidFill>
                <a:schemeClr val="tx1"/>
              </a:solidFill>
            </a:endParaRPr>
          </a:p>
        </p:txBody>
      </p:sp>
      <p:sp>
        <p:nvSpPr>
          <p:cNvPr id="937987" name="Rectangle 3">
            <a:extLst>
              <a:ext uri="{FF2B5EF4-FFF2-40B4-BE49-F238E27FC236}">
                <a16:creationId xmlns:a16="http://schemas.microsoft.com/office/drawing/2014/main" id="{ACD4627B-C36C-4767-ACA8-5A03E8291F8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4675" y="5229225"/>
            <a:ext cx="7958138" cy="1628775"/>
          </a:xfrm>
        </p:spPr>
        <p:txBody>
          <a:bodyPr/>
          <a:lstStyle/>
          <a:p>
            <a:pPr marL="263525" indent="-263525" algn="l">
              <a:lnSpc>
                <a:spcPct val="125000"/>
              </a:lnSpc>
              <a:spcBef>
                <a:spcPct val="25000"/>
              </a:spcBef>
              <a:buFontTx/>
              <a:buChar char="•"/>
              <a:tabLst>
                <a:tab pos="7537450" algn="l"/>
              </a:tabLst>
              <a:defRPr/>
            </a:pPr>
            <a:r>
              <a:rPr lang="en-US" altLang="en-US" sz="1600" dirty="0"/>
              <a:t>specify Block, Row and Column factors</a:t>
            </a:r>
          </a:p>
          <a:p>
            <a:pPr marL="539750" lvl="1" indent="-274638" algn="l">
              <a:lnSpc>
                <a:spcPct val="125000"/>
              </a:lnSpc>
              <a:spcBef>
                <a:spcPct val="25000"/>
              </a:spcBef>
              <a:buFontTx/>
              <a:buChar char="•"/>
              <a:tabLst>
                <a:tab pos="7537450" algn="l"/>
              </a:tabLst>
              <a:defRPr/>
            </a:pPr>
            <a:r>
              <a:rPr lang="en-US" altLang="en-US" sz="1400" dirty="0"/>
              <a:t>block design if experiment contains &gt;1 block</a:t>
            </a:r>
          </a:p>
          <a:p>
            <a:pPr marL="263525" indent="-263525" algn="l">
              <a:lnSpc>
                <a:spcPct val="125000"/>
              </a:lnSpc>
              <a:spcBef>
                <a:spcPct val="25000"/>
              </a:spcBef>
              <a:buFontTx/>
              <a:buChar char="•"/>
              <a:tabLst>
                <a:tab pos="7537450" algn="l"/>
              </a:tabLst>
              <a:defRPr/>
            </a:pPr>
            <a:r>
              <a:rPr lang="en-US" altLang="en-US" sz="1600" dirty="0"/>
              <a:t>Row and Column coordinates default to Row and Column factor levels </a:t>
            </a:r>
          </a:p>
          <a:p>
            <a:pPr algn="l">
              <a:lnSpc>
                <a:spcPct val="50000"/>
              </a:lnSpc>
              <a:spcBef>
                <a:spcPct val="25000"/>
              </a:spcBef>
              <a:tabLst>
                <a:tab pos="7537450" algn="l"/>
              </a:tabLst>
              <a:defRPr/>
            </a:pPr>
            <a:r>
              <a:rPr lang="en-US" altLang="en-US" sz="1600" dirty="0"/>
              <a:t>..</a:t>
            </a:r>
            <a:endParaRPr lang="en-GB" altLang="en-US" sz="2000" dirty="0"/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84266C97-22BE-48DC-90B9-3446A064A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81075"/>
            <a:ext cx="62372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4F56D25-5E5B-467B-A59F-4B940C9024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81075"/>
          </a:xfrm>
        </p:spPr>
        <p:txBody>
          <a:bodyPr anchor="ctr"/>
          <a:lstStyle/>
          <a:p>
            <a:pPr algn="l"/>
            <a:r>
              <a:rPr lang="en-GB" altLang="en-US" sz="3200"/>
              <a:t>Options for series of trials</a:t>
            </a:r>
            <a:endParaRPr lang="en-GB" altLang="en-US" sz="3200" b="0">
              <a:solidFill>
                <a:schemeClr val="tx1"/>
              </a:solidFill>
            </a:endParaRPr>
          </a:p>
        </p:txBody>
      </p:sp>
      <p:sp>
        <p:nvSpPr>
          <p:cNvPr id="937987" name="Rectangle 3">
            <a:extLst>
              <a:ext uri="{FF2B5EF4-FFF2-40B4-BE49-F238E27FC236}">
                <a16:creationId xmlns:a16="http://schemas.microsoft.com/office/drawing/2014/main" id="{ACD4627B-C36C-4767-ACA8-5A03E8291F8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950" y="981075"/>
            <a:ext cx="3384550" cy="5876925"/>
          </a:xfrm>
        </p:spPr>
        <p:txBody>
          <a:bodyPr/>
          <a:lstStyle/>
          <a:p>
            <a:pPr marL="263525" indent="-263525" algn="l">
              <a:lnSpc>
                <a:spcPct val="125000"/>
              </a:lnSpc>
              <a:spcBef>
                <a:spcPct val="25000"/>
              </a:spcBef>
              <a:buFontTx/>
              <a:buChar char="•"/>
              <a:tabLst>
                <a:tab pos="7537450" algn="l"/>
              </a:tabLst>
              <a:defRPr/>
            </a:pPr>
            <a:r>
              <a:rPr lang="en-US" altLang="en-US" sz="1600" dirty="0"/>
              <a:t>find best random model (using SBIC) </a:t>
            </a:r>
          </a:p>
          <a:p>
            <a:pPr marL="263525" indent="-263525" algn="l">
              <a:lnSpc>
                <a:spcPct val="125000"/>
              </a:lnSpc>
              <a:spcBef>
                <a:spcPct val="25000"/>
              </a:spcBef>
              <a:buFontTx/>
              <a:buChar char="•"/>
              <a:tabLst>
                <a:tab pos="7537450" algn="l"/>
              </a:tabLst>
              <a:defRPr/>
            </a:pPr>
            <a:r>
              <a:rPr lang="en-US" altLang="en-US" sz="1600" dirty="0"/>
              <a:t>fast strategy omits unlikely models (e.g. column effects as well as spatial correlation model across columns)</a:t>
            </a:r>
          </a:p>
          <a:p>
            <a:pPr marL="263525" indent="-263525" algn="l">
              <a:lnSpc>
                <a:spcPct val="125000"/>
              </a:lnSpc>
              <a:spcBef>
                <a:spcPct val="25000"/>
              </a:spcBef>
              <a:buFontTx/>
              <a:buChar char="•"/>
              <a:tabLst>
                <a:tab pos="7537450" algn="l"/>
              </a:tabLst>
              <a:defRPr/>
            </a:pPr>
            <a:r>
              <a:rPr lang="en-US" altLang="en-US" sz="1600" dirty="0"/>
              <a:t>try spatial models if plots   in a regular grid</a:t>
            </a:r>
          </a:p>
          <a:p>
            <a:pPr marL="263525" indent="-263525" algn="l">
              <a:lnSpc>
                <a:spcPct val="125000"/>
              </a:lnSpc>
              <a:spcBef>
                <a:spcPct val="25000"/>
              </a:spcBef>
              <a:buFontTx/>
              <a:buChar char="•"/>
              <a:tabLst>
                <a:tab pos="7537450" algn="l"/>
              </a:tabLst>
              <a:defRPr/>
            </a:pPr>
            <a:r>
              <a:rPr lang="en-US" altLang="en-US" sz="1600" dirty="0"/>
              <a:t>estimate missing values   (to provide a regular grid)</a:t>
            </a:r>
          </a:p>
          <a:p>
            <a:pPr marL="263525" indent="-263525" algn="l">
              <a:lnSpc>
                <a:spcPct val="125000"/>
              </a:lnSpc>
              <a:spcBef>
                <a:spcPct val="25000"/>
              </a:spcBef>
              <a:buFontTx/>
              <a:buChar char="•"/>
              <a:tabLst>
                <a:tab pos="7537450" algn="l"/>
              </a:tabLst>
              <a:defRPr/>
            </a:pPr>
            <a:r>
              <a:rPr lang="en-US" altLang="en-US" sz="1600" dirty="0"/>
              <a:t>but not linear trends</a:t>
            </a:r>
          </a:p>
          <a:p>
            <a:pPr algn="l">
              <a:lnSpc>
                <a:spcPct val="50000"/>
              </a:lnSpc>
              <a:spcBef>
                <a:spcPct val="25000"/>
              </a:spcBef>
              <a:tabLst>
                <a:tab pos="7537450" algn="l"/>
              </a:tabLst>
              <a:defRPr/>
            </a:pPr>
            <a:r>
              <a:rPr lang="en-US" altLang="en-US" sz="1600" dirty="0"/>
              <a:t>..</a:t>
            </a:r>
            <a:endParaRPr lang="en-GB" altLang="en-US" sz="2000" dirty="0"/>
          </a:p>
        </p:txBody>
      </p:sp>
      <p:pic>
        <p:nvPicPr>
          <p:cNvPr id="47108" name="Picture 1">
            <a:extLst>
              <a:ext uri="{FF2B5EF4-FFF2-40B4-BE49-F238E27FC236}">
                <a16:creationId xmlns:a16="http://schemas.microsoft.com/office/drawing/2014/main" id="{C25146F1-CD00-4840-B0B7-A9A9983E5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979488"/>
            <a:ext cx="4997450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>
            <a:extLst>
              <a:ext uri="{FF2B5EF4-FFF2-40B4-BE49-F238E27FC236}">
                <a16:creationId xmlns:a16="http://schemas.microsoft.com/office/drawing/2014/main" id="{FDAB6143-4CCF-4D76-A46A-0F5F29C37B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38" y="981075"/>
            <a:ext cx="8264525" cy="5400675"/>
          </a:xfrm>
        </p:spPr>
        <p:txBody>
          <a:bodyPr/>
          <a:lstStyle/>
          <a:p>
            <a:r>
              <a:rPr lang="en-NZ" altLang="en-US"/>
              <a:t>DKEY for multiple column keys</a:t>
            </a:r>
          </a:p>
          <a:p>
            <a:r>
              <a:rPr lang="en-NZ" altLang="en-US"/>
              <a:t>DERRORBAR to add an error bar to existing graph</a:t>
            </a:r>
          </a:p>
          <a:p>
            <a:r>
              <a:rPr lang="en-NZ" altLang="en-US"/>
              <a:t>DSPIDERWEB to show multivariate attributes by groups</a:t>
            </a:r>
          </a:p>
          <a:p>
            <a:endParaRPr lang="en-NZ" altLang="en-US"/>
          </a:p>
        </p:txBody>
      </p:sp>
      <p:sp>
        <p:nvSpPr>
          <p:cNvPr id="20483" name="Title 2">
            <a:extLst>
              <a:ext uri="{FF2B5EF4-FFF2-40B4-BE49-F238E27FC236}">
                <a16:creationId xmlns:a16="http://schemas.microsoft.com/office/drawing/2014/main" id="{88AD0405-C9DF-442F-B98D-44294167A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788" y="0"/>
            <a:ext cx="7966075" cy="981075"/>
          </a:xfrm>
        </p:spPr>
        <p:txBody>
          <a:bodyPr/>
          <a:lstStyle/>
          <a:p>
            <a:r>
              <a:rPr lang="en-NZ" altLang="en-US"/>
              <a:t>New Graphics facilities</a:t>
            </a:r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1191DE1A-8F64-4921-B60B-02283934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627313"/>
            <a:ext cx="4210050" cy="419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E631AE9E-7000-40AF-BE1E-5F59DEA93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627313"/>
            <a:ext cx="3525838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>
            <a:extLst>
              <a:ext uri="{FF2B5EF4-FFF2-40B4-BE49-F238E27FC236}">
                <a16:creationId xmlns:a16="http://schemas.microsoft.com/office/drawing/2014/main" id="{60E554D3-B3EF-440C-B577-B9C0ED6214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38" y="981075"/>
            <a:ext cx="8286750" cy="2952750"/>
          </a:xfrm>
        </p:spPr>
        <p:txBody>
          <a:bodyPr/>
          <a:lstStyle/>
          <a:p>
            <a:r>
              <a:rPr lang="en-NZ" altLang="en-US"/>
              <a:t>Open graphics channel 4 or 13 and set DEVICE to that channel</a:t>
            </a:r>
          </a:p>
          <a:p>
            <a:r>
              <a:rPr lang="en-NZ" altLang="en-US"/>
              <a:t>Output graphs</a:t>
            </a:r>
          </a:p>
          <a:p>
            <a:r>
              <a:rPr lang="en-NZ" altLang="en-US"/>
              <a:t>New options in Graphics viewer to automatically orientate graphs in PDF</a:t>
            </a:r>
          </a:p>
          <a:p>
            <a:r>
              <a:rPr lang="en-NZ" altLang="en-US"/>
              <a:t>Close channel</a:t>
            </a:r>
          </a:p>
          <a:p>
            <a:r>
              <a:rPr lang="en-NZ" altLang="en-US"/>
              <a:t>PDF is created</a:t>
            </a:r>
          </a:p>
        </p:txBody>
      </p:sp>
      <p:sp>
        <p:nvSpPr>
          <p:cNvPr id="21507" name="Title 2">
            <a:extLst>
              <a:ext uri="{FF2B5EF4-FFF2-40B4-BE49-F238E27FC236}">
                <a16:creationId xmlns:a16="http://schemas.microsoft.com/office/drawing/2014/main" id="{216B27AE-CDF0-42AD-A9F9-BC2F61C979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788" y="0"/>
            <a:ext cx="7966075" cy="981075"/>
          </a:xfrm>
        </p:spPr>
        <p:txBody>
          <a:bodyPr/>
          <a:lstStyle/>
          <a:p>
            <a:r>
              <a:rPr lang="en-NZ" altLang="en-US"/>
              <a:t>Multi-paged PDF files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12AAAD5B-860B-4718-919D-5E3A316947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788" y="0"/>
            <a:ext cx="7966075" cy="981075"/>
          </a:xfrm>
        </p:spPr>
        <p:txBody>
          <a:bodyPr/>
          <a:lstStyle/>
          <a:p>
            <a:r>
              <a:rPr lang="en-NZ" altLang="en-US"/>
              <a:t>Multi-paged PDF files Example 1</a:t>
            </a:r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3CD151B1-B102-4BB4-9F5F-3B6AC8234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55675"/>
            <a:ext cx="612140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4F871D-C996-4920-A64A-E68DFCDF8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950744"/>
            <a:ext cx="7732932" cy="26942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97A7BF1-89D0-4DDE-AE20-6B59FC1C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04448" cy="981075"/>
          </a:xfrm>
        </p:spPr>
        <p:txBody>
          <a:bodyPr/>
          <a:lstStyle/>
          <a:p>
            <a:r>
              <a:rPr lang="en-NZ" sz="2800" dirty="0"/>
              <a:t>Automatic orientation of landscape pages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264AF-9C15-4A8A-9FDD-759C1DC79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403200"/>
            <a:ext cx="7560840" cy="1005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5FEE6-CCB0-4A78-B62D-BD1D1BF5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734827"/>
            <a:ext cx="7732932" cy="153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7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">
            <a:extLst>
              <a:ext uri="{FF2B5EF4-FFF2-40B4-BE49-F238E27FC236}">
                <a16:creationId xmlns:a16="http://schemas.microsoft.com/office/drawing/2014/main" id="{4A018185-C838-4FD1-900A-98F789DE0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788" y="0"/>
            <a:ext cx="7966075" cy="981075"/>
          </a:xfrm>
        </p:spPr>
        <p:txBody>
          <a:bodyPr/>
          <a:lstStyle/>
          <a:p>
            <a:r>
              <a:rPr lang="en-NZ" altLang="en-US"/>
              <a:t>Multi-paged PDF files Example 2</a:t>
            </a:r>
          </a:p>
        </p:txBody>
      </p:sp>
      <p:pic>
        <p:nvPicPr>
          <p:cNvPr id="23555" name="Picture 1">
            <a:extLst>
              <a:ext uri="{FF2B5EF4-FFF2-40B4-BE49-F238E27FC236}">
                <a16:creationId xmlns:a16="http://schemas.microsoft.com/office/drawing/2014/main" id="{F0E8B095-1A08-4F56-98AE-1E233B8B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08050"/>
            <a:ext cx="6883400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114A3C-0265-4E7F-9DC2-EA1E20436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487592" cy="981075"/>
          </a:xfrm>
        </p:spPr>
        <p:txBody>
          <a:bodyPr/>
          <a:lstStyle/>
          <a:p>
            <a:r>
              <a:rPr lang="en-NZ" sz="3000" dirty="0"/>
              <a:t>Using TXINTEGERCODES for symbols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ED271A2-22F4-4077-9F79-FAF5FA058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908720"/>
            <a:ext cx="6770037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2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127-7D2A-4C29-AE07-A52FA6506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When DSTART is used output is not sent until DFINISH is meet, or SCREEN=clear.</a:t>
            </a:r>
          </a:p>
          <a:p>
            <a:r>
              <a:rPr lang="en-NZ" dirty="0"/>
              <a:t>Graphs can now be added after DFINISH (e.g. adding DKEY to a TRELLIS plot).</a:t>
            </a:r>
          </a:p>
          <a:p>
            <a:r>
              <a:rPr lang="en-NZ" dirty="0"/>
              <a:t>Use FFRAME to setup multiple graph frames when not using TRELLIS etc.</a:t>
            </a:r>
          </a:p>
          <a:p>
            <a:pPr marL="0" indent="0">
              <a:buNone/>
            </a:pPr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849DC0-8964-407B-904C-341F0F9A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6" y="0"/>
            <a:ext cx="8570422" cy="981075"/>
          </a:xfrm>
        </p:spPr>
        <p:txBody>
          <a:bodyPr/>
          <a:lstStyle/>
          <a:p>
            <a:r>
              <a:rPr lang="en-NZ" sz="2400" dirty="0"/>
              <a:t>DSTART/DFINISH speed up multiple graphs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7B5E7-3ED0-40AF-B0E2-E0747D0F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520" y="3140968"/>
            <a:ext cx="3797127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49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34039F-F2B0-400B-809F-50AC061FE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6" y="981075"/>
            <a:ext cx="5181816" cy="54006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C01A82-8EC9-411C-B444-CD037A5B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DERRORBAR 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A69FA-58D1-49A7-BC01-E957324F6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722" y="981075"/>
            <a:ext cx="3955278" cy="448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9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BBC68EE-C999-4C86-9BE9-EDE0ABDBEC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7239000" cy="1143000"/>
          </a:xfrm>
        </p:spPr>
        <p:txBody>
          <a:bodyPr anchor="ctr"/>
          <a:lstStyle/>
          <a:p>
            <a:pPr algn="l"/>
            <a:r>
              <a:rPr lang="en-GB" altLang="en-US" sz="3200"/>
              <a:t>Contents</a:t>
            </a:r>
            <a:endParaRPr lang="en-GB" altLang="en-US" sz="3200" b="0">
              <a:solidFill>
                <a:schemeClr val="tx1"/>
              </a:solidFill>
            </a:endParaRPr>
          </a:p>
        </p:txBody>
      </p:sp>
      <p:sp>
        <p:nvSpPr>
          <p:cNvPr id="958467" name="Rectangle 3">
            <a:extLst>
              <a:ext uri="{FF2B5EF4-FFF2-40B4-BE49-F238E27FC236}">
                <a16:creationId xmlns:a16="http://schemas.microsoft.com/office/drawing/2014/main" id="{9345AE49-5FDF-4066-B376-EAF902D2B3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4213" y="1143000"/>
            <a:ext cx="8459787" cy="5715000"/>
          </a:xfrm>
        </p:spPr>
        <p:txBody>
          <a:bodyPr/>
          <a:lstStyle/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Unicode and UTF-8 support</a:t>
            </a:r>
          </a:p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New server facilities</a:t>
            </a:r>
          </a:p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Themes and window positioning control</a:t>
            </a:r>
          </a:p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Residual and homogeneity checks in ANOVA menus </a:t>
            </a:r>
            <a:br>
              <a:rPr lang="en-GB" altLang="en-US" sz="2000" dirty="0"/>
            </a:br>
            <a:r>
              <a:rPr lang="en-GB" altLang="en-US" sz="2000" dirty="0"/>
              <a:t>and new results summary</a:t>
            </a:r>
          </a:p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Integration of new REML procedures in menus</a:t>
            </a:r>
          </a:p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Producing multi-paged PDF files directly from batch jobs</a:t>
            </a:r>
          </a:p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Landscape and portrait support for printing/PDFs</a:t>
            </a:r>
          </a:p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New Graphics facilities</a:t>
            </a:r>
          </a:p>
          <a:p>
            <a:pPr marL="263525" indent="-263525" algn="l">
              <a:lnSpc>
                <a:spcPct val="120000"/>
              </a:lnSpc>
              <a:buFontTx/>
              <a:buChar char="•"/>
              <a:tabLst>
                <a:tab pos="7537450" algn="l"/>
              </a:tabLst>
              <a:defRPr/>
            </a:pPr>
            <a:r>
              <a:rPr lang="en-GB" altLang="en-US" sz="2000" dirty="0"/>
              <a:t>Support for World Met Office GRIB2 file format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CAB20C-0D61-4B57-AFA0-D656E3FED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908720"/>
            <a:ext cx="5731852" cy="58323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416CEF-2E2B-4FA7-93A6-54D5E4EB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GRIBIMPORT example</a:t>
            </a:r>
          </a:p>
        </p:txBody>
      </p:sp>
    </p:spTree>
    <p:extLst>
      <p:ext uri="{BB962C8B-B14F-4D97-AF65-F5344CB8AC3E}">
        <p14:creationId xmlns:p14="http://schemas.microsoft.com/office/powerpoint/2010/main" val="3220283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51140D-250A-406B-988B-9A83FC8EB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Code insert in editor</a:t>
            </a:r>
          </a:p>
          <a:p>
            <a:r>
              <a:rPr lang="en-NZ" dirty="0"/>
              <a:t>IMPORT- more control over missing values from Excel (* as text, multiple missing values)</a:t>
            </a:r>
          </a:p>
          <a:p>
            <a:r>
              <a:rPr lang="en-NZ" dirty="0"/>
              <a:t>Automatic date formats on graphs</a:t>
            </a:r>
          </a:p>
          <a:p>
            <a:endParaRPr lang="en-NZ" dirty="0"/>
          </a:p>
          <a:p>
            <a:pPr marL="0" indent="0">
              <a:buNone/>
            </a:pPr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B4ABD2-433F-4790-8380-3C4560100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Possible additions</a:t>
            </a:r>
          </a:p>
        </p:txBody>
      </p:sp>
    </p:spTree>
    <p:extLst>
      <p:ext uri="{BB962C8B-B14F-4D97-AF65-F5344CB8AC3E}">
        <p14:creationId xmlns:p14="http://schemas.microsoft.com/office/powerpoint/2010/main" val="30426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A780A-797A-4EAF-9F4B-93C69FBB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Unicode Video</a:t>
            </a:r>
          </a:p>
        </p:txBody>
      </p:sp>
      <p:pic>
        <p:nvPicPr>
          <p:cNvPr id="6" name="26. New Unicode Facilities in Genstat">
            <a:hlinkClick r:id="" action="ppaction://media"/>
            <a:extLst>
              <a:ext uri="{FF2B5EF4-FFF2-40B4-BE49-F238E27FC236}">
                <a16:creationId xmlns:a16="http://schemas.microsoft.com/office/drawing/2014/main" id="{0FCF183F-519C-4A0E-9016-CD083F646C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51" y="1025004"/>
            <a:ext cx="9117749" cy="5128077"/>
          </a:xfrm>
        </p:spPr>
      </p:pic>
    </p:spTree>
    <p:extLst>
      <p:ext uri="{BB962C8B-B14F-4D97-AF65-F5344CB8AC3E}">
        <p14:creationId xmlns:p14="http://schemas.microsoft.com/office/powerpoint/2010/main" val="85741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3AC26C-CFFF-438E-8B03-0C654C02F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8" y="981075"/>
            <a:ext cx="8264525" cy="5400675"/>
          </a:xfrm>
        </p:spPr>
        <p:txBody>
          <a:bodyPr/>
          <a:lstStyle/>
          <a:p>
            <a:pPr>
              <a:defRPr/>
            </a:pPr>
            <a:r>
              <a:rPr lang="en-NZ" dirty="0"/>
              <a:t>FACGETLABEL – creates a text containing the factor’s labels</a:t>
            </a:r>
          </a:p>
          <a:p>
            <a:pPr>
              <a:defRPr/>
            </a:pPr>
            <a:r>
              <a:rPr lang="en-NZ" dirty="0"/>
              <a:t>FACEXCLUDEUNUSED </a:t>
            </a:r>
            <a:r>
              <a:rPr lang="en-GB" dirty="0"/>
              <a:t>excludes unused levels</a:t>
            </a:r>
            <a:endParaRPr lang="en-NZ" dirty="0"/>
          </a:p>
          <a:p>
            <a:pPr>
              <a:defRPr/>
            </a:pPr>
            <a:r>
              <a:rPr lang="en-NZ" dirty="0"/>
              <a:t>TX2VARIATE – reads numbers and dates from texts (READ [C=Text] exhausted buffer memory)</a:t>
            </a:r>
          </a:p>
          <a:p>
            <a:pPr>
              <a:defRPr/>
            </a:pPr>
            <a:r>
              <a:rPr lang="en-NZ" dirty="0"/>
              <a:t>TXINTEGERCODES – converts characters to numbers and back – so you can specify UNICODE symbols programmatically </a:t>
            </a:r>
          </a:p>
          <a:p>
            <a:pPr>
              <a:defRPr/>
            </a:pPr>
            <a:r>
              <a:rPr lang="en-NZ" dirty="0"/>
              <a:t>TXPROGRESSION – generate character strings</a:t>
            </a:r>
          </a:p>
          <a:p>
            <a:pPr>
              <a:defRPr/>
            </a:pPr>
            <a:r>
              <a:rPr lang="en-NZ" dirty="0"/>
              <a:t>ABOXCOX for Box-Cox transforms in ANOVA</a:t>
            </a:r>
          </a:p>
          <a:p>
            <a:pPr>
              <a:defRPr/>
            </a:pPr>
            <a:r>
              <a:rPr lang="en-NZ" dirty="0"/>
              <a:t>AGRCRESOLVEABLE for doubly resolvable row-column designs</a:t>
            </a:r>
          </a:p>
        </p:txBody>
      </p:sp>
      <p:sp>
        <p:nvSpPr>
          <p:cNvPr id="8195" name="Title 2">
            <a:extLst>
              <a:ext uri="{FF2B5EF4-FFF2-40B4-BE49-F238E27FC236}">
                <a16:creationId xmlns:a16="http://schemas.microsoft.com/office/drawing/2014/main" id="{5E888980-9633-4E28-AE6C-FCF7A7BC9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788" y="0"/>
            <a:ext cx="7966075" cy="981075"/>
          </a:xfrm>
        </p:spPr>
        <p:txBody>
          <a:bodyPr/>
          <a:lstStyle/>
          <a:p>
            <a:r>
              <a:rPr lang="en-NZ" altLang="en-US" dirty="0"/>
              <a:t>New server facilities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74716D-56AD-4054-B395-E3DF86BCC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Tools | Theme menu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C9968F-7C10-4F42-B654-4506416DF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ED1EDE-47A5-4EF6-A7C6-085DACE20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060848"/>
            <a:ext cx="7167099" cy="4736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38E0F-0F36-4E00-BA34-14E7A9386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5486"/>
            <a:ext cx="2565978" cy="20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7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C463FE-4E29-4C2F-A88D-59A99D921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982144"/>
            <a:ext cx="4031329" cy="51134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156A48-39D5-4843-A6BC-096728E0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Window placement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AF2A02-7BA8-47E8-B17F-419F4E660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935" y="980728"/>
            <a:ext cx="4031329" cy="51134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AEBCD81-940B-4BD5-A110-8E72C45F0D38}"/>
              </a:ext>
            </a:extLst>
          </p:cNvPr>
          <p:cNvSpPr/>
          <p:nvPr/>
        </p:nvSpPr>
        <p:spPr bwMode="auto">
          <a:xfrm>
            <a:off x="251520" y="4365104"/>
            <a:ext cx="1728192" cy="43204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74638" marR="0" indent="-274638" algn="l" defTabSz="914400" rtl="0" eaLnBrk="0" fontAlgn="base" latinLnBrk="0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rgbClr val="990099"/>
              </a:buClr>
              <a:buSzPct val="125000"/>
              <a:buFontTx/>
              <a:buChar char="•"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80008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D92D2E-24F1-4A1C-8396-04A592711F2E}"/>
              </a:ext>
            </a:extLst>
          </p:cNvPr>
          <p:cNvSpPr/>
          <p:nvPr/>
        </p:nvSpPr>
        <p:spPr bwMode="auto">
          <a:xfrm>
            <a:off x="395536" y="4077072"/>
            <a:ext cx="1440160" cy="6480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74638" marR="0" indent="-274638" algn="l" defTabSz="914400" rtl="0" eaLnBrk="0" fontAlgn="base" latinLnBrk="0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rgbClr val="990099"/>
              </a:buClr>
              <a:buSzPct val="125000"/>
              <a:buFontTx/>
              <a:buChar char="•"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80008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E84C3F-B676-43E9-B7B4-B8C4B0722A86}"/>
              </a:ext>
            </a:extLst>
          </p:cNvPr>
          <p:cNvSpPr/>
          <p:nvPr/>
        </p:nvSpPr>
        <p:spPr bwMode="auto">
          <a:xfrm>
            <a:off x="3995936" y="3356992"/>
            <a:ext cx="4328328" cy="22322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74638" marR="0" indent="-274638" algn="l" defTabSz="914400" rtl="0" eaLnBrk="0" fontAlgn="base" latinLnBrk="0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rgbClr val="990099"/>
              </a:buClr>
              <a:buSzPct val="125000"/>
              <a:buFontTx/>
              <a:buChar char="•"/>
              <a:tabLst/>
            </a:pPr>
            <a:endParaRPr kumimoji="0" lang="en-NZ" sz="1800" b="0" i="0" u="none" strike="noStrike" cap="none" normalizeH="0" baseline="0">
              <a:ln>
                <a:noFill/>
              </a:ln>
              <a:solidFill>
                <a:srgbClr val="80008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9AE409-0829-4E70-A19B-CF1F2D42B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660" y="956655"/>
            <a:ext cx="6228692" cy="58972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DC8456-17AB-4692-A249-AD319CA81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Updated Start Page/Tutorials</a:t>
            </a:r>
          </a:p>
        </p:txBody>
      </p:sp>
    </p:spTree>
    <p:extLst>
      <p:ext uri="{BB962C8B-B14F-4D97-AF65-F5344CB8AC3E}">
        <p14:creationId xmlns:p14="http://schemas.microsoft.com/office/powerpoint/2010/main" val="369586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C45620-F271-4782-BBF7-A5CF4672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Assumption tests</a:t>
            </a:r>
          </a:p>
          <a:p>
            <a:r>
              <a:rPr lang="en-NZ" dirty="0"/>
              <a:t>Summary of results</a:t>
            </a:r>
          </a:p>
          <a:p>
            <a:r>
              <a:rPr lang="en-NZ" dirty="0"/>
              <a:t>Saving Excel file of results</a:t>
            </a:r>
          </a:p>
          <a:p>
            <a:r>
              <a:rPr lang="en-NZ" dirty="0"/>
              <a:t>Demo using </a:t>
            </a:r>
            <a:r>
              <a:rPr lang="en-NZ" dirty="0" err="1"/>
              <a:t>Oats.gsh</a:t>
            </a:r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8376FB-57ED-4CA1-A332-363762F81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ANOVA menu additions</a:t>
            </a:r>
          </a:p>
        </p:txBody>
      </p:sp>
    </p:spTree>
    <p:extLst>
      <p:ext uri="{BB962C8B-B14F-4D97-AF65-F5344CB8AC3E}">
        <p14:creationId xmlns:p14="http://schemas.microsoft.com/office/powerpoint/2010/main" val="210051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C45620-F271-4782-BBF7-A5CF4672E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Assumption tests (VRCHECK ands VSOM)</a:t>
            </a:r>
          </a:p>
          <a:p>
            <a:r>
              <a:rPr lang="en-NZ" dirty="0"/>
              <a:t>Saving Excel file of results</a:t>
            </a:r>
          </a:p>
          <a:p>
            <a:r>
              <a:rPr lang="en-NZ" dirty="0"/>
              <a:t>Tests of random effects (VRPERMTEST)</a:t>
            </a:r>
          </a:p>
          <a:p>
            <a:r>
              <a:rPr lang="en-NZ" dirty="0"/>
              <a:t>Power analysis (VPOWER)</a:t>
            </a:r>
          </a:p>
          <a:p>
            <a:r>
              <a:rPr lang="en-NZ" dirty="0"/>
              <a:t>Demo using </a:t>
            </a:r>
            <a:r>
              <a:rPr lang="en-NZ" dirty="0" err="1"/>
              <a:t>Oats.gsh</a:t>
            </a:r>
            <a:endParaRPr lang="en-NZ" dirty="0"/>
          </a:p>
          <a:p>
            <a:endParaRPr lang="en-NZ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8376FB-57ED-4CA1-A332-363762F81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REML menu additions</a:t>
            </a:r>
          </a:p>
        </p:txBody>
      </p:sp>
    </p:spTree>
    <p:extLst>
      <p:ext uri="{BB962C8B-B14F-4D97-AF65-F5344CB8AC3E}">
        <p14:creationId xmlns:p14="http://schemas.microsoft.com/office/powerpoint/2010/main" val="201470671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74638" marR="0" indent="-274638" algn="l" defTabSz="914400" rtl="0" eaLnBrk="0" fontAlgn="base" latinLnBrk="0" hangingPunct="0">
          <a:lnSpc>
            <a:spcPct val="110000"/>
          </a:lnSpc>
          <a:spcBef>
            <a:spcPct val="10000"/>
          </a:spcBef>
          <a:spcAft>
            <a:spcPct val="0"/>
          </a:spcAft>
          <a:buClr>
            <a:srgbClr val="990099"/>
          </a:buClr>
          <a:buSzPct val="125000"/>
          <a:buFontTx/>
          <a:buChar char="•"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rgbClr val="800080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274638" marR="0" indent="-274638" algn="l" defTabSz="914400" rtl="0" eaLnBrk="0" fontAlgn="base" latinLnBrk="0" hangingPunct="0">
          <a:lnSpc>
            <a:spcPct val="110000"/>
          </a:lnSpc>
          <a:spcBef>
            <a:spcPct val="10000"/>
          </a:spcBef>
          <a:spcAft>
            <a:spcPct val="0"/>
          </a:spcAft>
          <a:buClr>
            <a:srgbClr val="990099"/>
          </a:buClr>
          <a:buSzPct val="125000"/>
          <a:buFontTx/>
          <a:buChar char="•"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rgbClr val="800080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45245</TotalTime>
  <Words>428</Words>
  <Application>Microsoft Office PowerPoint</Application>
  <PresentationFormat>On-screen Show (4:3)</PresentationFormat>
  <Paragraphs>80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Times New Roman</vt:lpstr>
      <vt:lpstr>Verdana</vt:lpstr>
      <vt:lpstr>Default Design</vt:lpstr>
      <vt:lpstr>Custom Design</vt:lpstr>
      <vt:lpstr>Genstat 19/20 updates</vt:lpstr>
      <vt:lpstr>Contents</vt:lpstr>
      <vt:lpstr>Unicode Video</vt:lpstr>
      <vt:lpstr>New server facilities</vt:lpstr>
      <vt:lpstr>Themes</vt:lpstr>
      <vt:lpstr>Window placement</vt:lpstr>
      <vt:lpstr>Updated Start Page/Tutorials</vt:lpstr>
      <vt:lpstr>ANOVA menu additions</vt:lpstr>
      <vt:lpstr>REML menu additions</vt:lpstr>
      <vt:lpstr>Menu for series of trials</vt:lpstr>
      <vt:lpstr>Options for series of trials</vt:lpstr>
      <vt:lpstr>New Graphics facilities</vt:lpstr>
      <vt:lpstr>Multi-paged PDF files</vt:lpstr>
      <vt:lpstr>Multi-paged PDF files Example 1</vt:lpstr>
      <vt:lpstr>Automatic orientation of landscape pages</vt:lpstr>
      <vt:lpstr>Multi-paged PDF files Example 2</vt:lpstr>
      <vt:lpstr>Using TXINTEGERCODES for symbols</vt:lpstr>
      <vt:lpstr>DSTART/DFINISH speed up multiple graphs</vt:lpstr>
      <vt:lpstr>DERRORBAR Example</vt:lpstr>
      <vt:lpstr>GRIBIMPORT example</vt:lpstr>
      <vt:lpstr>Possible additions</vt:lpstr>
    </vt:vector>
  </TitlesOfParts>
  <Company>VNSi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Payne</dc:creator>
  <cp:lastModifiedBy>David Baird</cp:lastModifiedBy>
  <cp:revision>1027</cp:revision>
  <cp:lastPrinted>2014-09-24T11:36:41Z</cp:lastPrinted>
  <dcterms:created xsi:type="dcterms:W3CDTF">2000-11-30T11:39:47Z</dcterms:created>
  <dcterms:modified xsi:type="dcterms:W3CDTF">2018-11-27T21:27:50Z</dcterms:modified>
</cp:coreProperties>
</file>