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3" r:id="rId5"/>
    <p:sldId id="365" r:id="rId6"/>
    <p:sldId id="434" r:id="rId7"/>
    <p:sldId id="435" r:id="rId8"/>
    <p:sldId id="436" r:id="rId9"/>
    <p:sldId id="437" r:id="rId10"/>
    <p:sldId id="448" r:id="rId11"/>
    <p:sldId id="439" r:id="rId12"/>
    <p:sldId id="438" r:id="rId13"/>
    <p:sldId id="440" r:id="rId14"/>
    <p:sldId id="449" r:id="rId15"/>
    <p:sldId id="441" r:id="rId16"/>
    <p:sldId id="442" r:id="rId17"/>
    <p:sldId id="443" r:id="rId18"/>
    <p:sldId id="444" r:id="rId19"/>
    <p:sldId id="446" r:id="rId20"/>
    <p:sldId id="445" r:id="rId21"/>
    <p:sldId id="447" r:id="rId22"/>
    <p:sldId id="431" r:id="rId23"/>
    <p:sldId id="432" r:id="rId24"/>
  </p:sldIdLst>
  <p:sldSz cx="9144000" cy="6858000" type="screen4x3"/>
  <p:notesSz cx="7077075" cy="9363075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1DAFF"/>
    <a:srgbClr val="47CFFF"/>
    <a:srgbClr val="FF66FF"/>
    <a:srgbClr val="F1EDEB"/>
    <a:srgbClr val="00FFFF"/>
    <a:srgbClr val="D8EEC0"/>
    <a:srgbClr val="73B404"/>
    <a:srgbClr val="B1BAB9"/>
    <a:srgbClr val="96A4A3"/>
    <a:srgbClr val="9FC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127" autoAdjust="0"/>
  </p:normalViewPr>
  <p:slideViewPr>
    <p:cSldViewPr>
      <p:cViewPr varScale="1">
        <p:scale>
          <a:sx n="50" d="100"/>
          <a:sy n="50" d="100"/>
        </p:scale>
        <p:origin x="1576" y="65"/>
      </p:cViewPr>
      <p:guideLst>
        <p:guide orient="horz" pos="2160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693CD-A2C1-44B3-82FE-3C02470FE45C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E4C836F0-80F8-4264-A45F-E79C92FE705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NZ" sz="2000" dirty="0" smtClean="0"/>
            <a:t>Consulting</a:t>
          </a:r>
          <a:endParaRPr lang="en-NZ" sz="2000" dirty="0"/>
        </a:p>
      </dgm:t>
    </dgm:pt>
    <dgm:pt modelId="{031BDEFE-00F9-4ED5-B86F-8873AC2533F8}" type="parTrans" cxnId="{85277A56-FE76-47AD-A7CC-CE22FDAFEAA2}">
      <dgm:prSet/>
      <dgm:spPr/>
      <dgm:t>
        <a:bodyPr/>
        <a:lstStyle/>
        <a:p>
          <a:endParaRPr lang="en-NZ"/>
        </a:p>
      </dgm:t>
    </dgm:pt>
    <dgm:pt modelId="{C8F56002-2EB2-41CA-B760-6F5A8839F042}" type="sibTrans" cxnId="{85277A56-FE76-47AD-A7CC-CE22FDAFEAA2}">
      <dgm:prSet/>
      <dgm:spPr/>
      <dgm:t>
        <a:bodyPr/>
        <a:lstStyle/>
        <a:p>
          <a:endParaRPr lang="en-NZ"/>
        </a:p>
      </dgm:t>
    </dgm:pt>
    <dgm:pt modelId="{926A405E-6252-464A-A475-1BBEB49772AC}">
      <dgm:prSet phldrT="[Text]" custT="1"/>
      <dgm:spPr>
        <a:solidFill>
          <a:srgbClr val="D8EEC0"/>
        </a:solidFill>
      </dgm:spPr>
      <dgm:t>
        <a:bodyPr/>
        <a:lstStyle/>
        <a:p>
          <a:r>
            <a:rPr lang="en-NZ" sz="2200" b="1" dirty="0" smtClean="0"/>
            <a:t>Collaboration</a:t>
          </a:r>
          <a:endParaRPr lang="en-NZ" sz="2200" b="1" dirty="0"/>
        </a:p>
      </dgm:t>
    </dgm:pt>
    <dgm:pt modelId="{E9721716-A29A-4EA7-82D1-BF471A41CEF6}" type="parTrans" cxnId="{746900C6-846B-403B-8278-DC04B67119EF}">
      <dgm:prSet/>
      <dgm:spPr>
        <a:ln>
          <a:headEnd type="triangle" w="lg" len="lg"/>
        </a:ln>
      </dgm:spPr>
      <dgm:t>
        <a:bodyPr/>
        <a:lstStyle/>
        <a:p>
          <a:endParaRPr lang="en-NZ"/>
        </a:p>
      </dgm:t>
    </dgm:pt>
    <dgm:pt modelId="{1176BCCF-7C7D-49AA-96C3-C49CB54A1083}" type="sibTrans" cxnId="{746900C6-846B-403B-8278-DC04B67119EF}">
      <dgm:prSet/>
      <dgm:spPr/>
      <dgm:t>
        <a:bodyPr/>
        <a:lstStyle/>
        <a:p>
          <a:endParaRPr lang="en-NZ"/>
        </a:p>
      </dgm:t>
    </dgm:pt>
    <dgm:pt modelId="{24D02E74-B6C7-44A5-8027-BAD368B84E6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NZ" sz="1200" dirty="0" smtClean="0"/>
            <a:t>Other…..</a:t>
          </a:r>
          <a:endParaRPr lang="en-NZ" sz="1200" dirty="0"/>
        </a:p>
      </dgm:t>
    </dgm:pt>
    <dgm:pt modelId="{61D5935B-0EF7-49AC-B2F4-9DE31CD318BB}" type="parTrans" cxnId="{17B4AEF6-B9F4-4A03-9782-67BCF790DBE2}">
      <dgm:prSet/>
      <dgm:spPr>
        <a:ln>
          <a:headEnd type="triangle" w="lg" len="lg"/>
        </a:ln>
      </dgm:spPr>
      <dgm:t>
        <a:bodyPr/>
        <a:lstStyle/>
        <a:p>
          <a:endParaRPr lang="en-NZ"/>
        </a:p>
      </dgm:t>
    </dgm:pt>
    <dgm:pt modelId="{545A93B8-0451-4BAF-8558-7861987CF75F}" type="sibTrans" cxnId="{17B4AEF6-B9F4-4A03-9782-67BCF790DBE2}">
      <dgm:prSet/>
      <dgm:spPr/>
      <dgm:t>
        <a:bodyPr/>
        <a:lstStyle/>
        <a:p>
          <a:endParaRPr lang="en-NZ"/>
        </a:p>
      </dgm:t>
    </dgm:pt>
    <dgm:pt modelId="{7A90916C-2C75-4CE2-BCA4-2B8A6B056762}">
      <dgm:prSet phldrT="[Text]" custT="1"/>
      <dgm:spPr>
        <a:solidFill>
          <a:srgbClr val="00FFFF"/>
        </a:solidFill>
      </dgm:spPr>
      <dgm:t>
        <a:bodyPr/>
        <a:lstStyle/>
        <a:p>
          <a:r>
            <a:rPr lang="en-NZ" sz="1800" dirty="0" smtClean="0"/>
            <a:t>Training</a:t>
          </a:r>
          <a:endParaRPr lang="en-NZ" sz="1800" dirty="0"/>
        </a:p>
      </dgm:t>
    </dgm:pt>
    <dgm:pt modelId="{66C02718-8A72-44D0-A5C8-0C25F780A815}" type="parTrans" cxnId="{265B6DC0-A059-4747-8661-E61C4ABFE76C}">
      <dgm:prSet/>
      <dgm:spPr>
        <a:ln>
          <a:headEnd type="triangle" w="lg" len="lg"/>
        </a:ln>
      </dgm:spPr>
      <dgm:t>
        <a:bodyPr/>
        <a:lstStyle/>
        <a:p>
          <a:endParaRPr lang="en-NZ"/>
        </a:p>
      </dgm:t>
    </dgm:pt>
    <dgm:pt modelId="{6512D24A-BFB1-4298-89B1-E6BC654C9F6A}" type="sibTrans" cxnId="{265B6DC0-A059-4747-8661-E61C4ABFE76C}">
      <dgm:prSet/>
      <dgm:spPr/>
      <dgm:t>
        <a:bodyPr/>
        <a:lstStyle/>
        <a:p>
          <a:endParaRPr lang="en-NZ"/>
        </a:p>
      </dgm:t>
    </dgm:pt>
    <dgm:pt modelId="{66DD2EEF-2866-43B9-9CE6-8CB1E0808B7B}">
      <dgm:prSet phldrT="[Text]" custT="1"/>
      <dgm:spPr>
        <a:solidFill>
          <a:srgbClr val="FF66FF"/>
        </a:solidFill>
      </dgm:spPr>
      <dgm:t>
        <a:bodyPr/>
        <a:lstStyle/>
        <a:p>
          <a:r>
            <a:rPr lang="en-NZ" sz="2000" dirty="0" smtClean="0"/>
            <a:t>‘Support’</a:t>
          </a:r>
          <a:endParaRPr lang="en-NZ" sz="2000" dirty="0"/>
        </a:p>
      </dgm:t>
    </dgm:pt>
    <dgm:pt modelId="{C019E316-D5B6-4CFB-A22B-58CF6F22F6B1}" type="parTrans" cxnId="{9BF3057A-6618-4CF0-A32D-55A4BB5CD146}">
      <dgm:prSet/>
      <dgm:spPr>
        <a:ln>
          <a:headEnd type="triangle" w="lg" len="lg"/>
        </a:ln>
      </dgm:spPr>
      <dgm:t>
        <a:bodyPr/>
        <a:lstStyle/>
        <a:p>
          <a:endParaRPr lang="en-NZ"/>
        </a:p>
      </dgm:t>
    </dgm:pt>
    <dgm:pt modelId="{7D1A4136-F6EB-4E6F-8329-40B4632C3348}" type="sibTrans" cxnId="{9BF3057A-6618-4CF0-A32D-55A4BB5CD146}">
      <dgm:prSet/>
      <dgm:spPr/>
      <dgm:t>
        <a:bodyPr/>
        <a:lstStyle/>
        <a:p>
          <a:endParaRPr lang="en-NZ"/>
        </a:p>
      </dgm:t>
    </dgm:pt>
    <dgm:pt modelId="{060B7A8D-3ED7-49A2-9B09-8F69D8372CA4}">
      <dgm:prSet phldrT="[Text]"/>
      <dgm:spPr>
        <a:solidFill>
          <a:schemeClr val="accent2"/>
        </a:solidFill>
      </dgm:spPr>
      <dgm:t>
        <a:bodyPr/>
        <a:lstStyle/>
        <a:p>
          <a:r>
            <a:rPr lang="en-NZ" dirty="0" smtClean="0"/>
            <a:t>Research, Development….</a:t>
          </a:r>
          <a:endParaRPr lang="en-NZ" dirty="0"/>
        </a:p>
      </dgm:t>
    </dgm:pt>
    <dgm:pt modelId="{9453CB11-B5B3-44DF-876F-258EAC69AD1E}" type="parTrans" cxnId="{6E083A91-1F49-4820-BBFA-5F5901D3909D}">
      <dgm:prSet/>
      <dgm:spPr>
        <a:ln>
          <a:headEnd type="triangle" w="lg" len="med"/>
        </a:ln>
      </dgm:spPr>
      <dgm:t>
        <a:bodyPr/>
        <a:lstStyle/>
        <a:p>
          <a:endParaRPr lang="en-NZ"/>
        </a:p>
      </dgm:t>
    </dgm:pt>
    <dgm:pt modelId="{BFFC5AAD-26DB-43F1-8A4F-A501FD661953}" type="sibTrans" cxnId="{6E083A91-1F49-4820-BBFA-5F5901D3909D}">
      <dgm:prSet/>
      <dgm:spPr/>
      <dgm:t>
        <a:bodyPr/>
        <a:lstStyle/>
        <a:p>
          <a:endParaRPr lang="en-NZ"/>
        </a:p>
      </dgm:t>
    </dgm:pt>
    <dgm:pt modelId="{932B32D1-F5E2-4C8D-9AC4-6FE4683AC37D}" type="pres">
      <dgm:prSet presAssocID="{4D1693CD-A2C1-44B3-82FE-3C02470FE4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33A165B8-8BD6-4515-A4C4-67903C693E95}" type="pres">
      <dgm:prSet presAssocID="{E4C836F0-80F8-4264-A45F-E79C92FE705C}" presName="centerShape" presStyleLbl="node0" presStyleIdx="0" presStyleCnt="1" custScaleX="165655" custScaleY="174990" custLinFactNeighborX="13139" custLinFactNeighborY="1618"/>
      <dgm:spPr/>
      <dgm:t>
        <a:bodyPr/>
        <a:lstStyle/>
        <a:p>
          <a:endParaRPr lang="en-NZ"/>
        </a:p>
      </dgm:t>
    </dgm:pt>
    <dgm:pt modelId="{0B309E1F-C3C6-4B6E-81DD-EC2B23B4A535}" type="pres">
      <dgm:prSet presAssocID="{E9721716-A29A-4EA7-82D1-BF471A41CEF6}" presName="Name9" presStyleLbl="parChTrans1D2" presStyleIdx="0" presStyleCnt="5"/>
      <dgm:spPr/>
      <dgm:t>
        <a:bodyPr/>
        <a:lstStyle/>
        <a:p>
          <a:endParaRPr lang="en-NZ"/>
        </a:p>
      </dgm:t>
    </dgm:pt>
    <dgm:pt modelId="{2B7A2EAE-20BC-4650-8C7A-D1787543D844}" type="pres">
      <dgm:prSet presAssocID="{E9721716-A29A-4EA7-82D1-BF471A41CEF6}" presName="connTx" presStyleLbl="parChTrans1D2" presStyleIdx="0" presStyleCnt="5"/>
      <dgm:spPr/>
      <dgm:t>
        <a:bodyPr/>
        <a:lstStyle/>
        <a:p>
          <a:endParaRPr lang="en-NZ"/>
        </a:p>
      </dgm:t>
    </dgm:pt>
    <dgm:pt modelId="{5686AB03-94A0-4933-A19A-A2CC9D1B63EB}" type="pres">
      <dgm:prSet presAssocID="{926A405E-6252-464A-A475-1BBEB49772AC}" presName="node" presStyleLbl="node1" presStyleIdx="0" presStyleCnt="5" custScaleX="292555" custScaleY="140446" custRadScaleRad="150286" custRadScaleInc="-15079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30A259A-934B-48E5-A28D-E5D3B930A670}" type="pres">
      <dgm:prSet presAssocID="{61D5935B-0EF7-49AC-B2F4-9DE31CD318BB}" presName="Name9" presStyleLbl="parChTrans1D2" presStyleIdx="1" presStyleCnt="5"/>
      <dgm:spPr/>
      <dgm:t>
        <a:bodyPr/>
        <a:lstStyle/>
        <a:p>
          <a:endParaRPr lang="en-NZ"/>
        </a:p>
      </dgm:t>
    </dgm:pt>
    <dgm:pt modelId="{A6EE3FCA-BC79-4529-8BBA-419598D44747}" type="pres">
      <dgm:prSet presAssocID="{61D5935B-0EF7-49AC-B2F4-9DE31CD318BB}" presName="connTx" presStyleLbl="parChTrans1D2" presStyleIdx="1" presStyleCnt="5"/>
      <dgm:spPr/>
      <dgm:t>
        <a:bodyPr/>
        <a:lstStyle/>
        <a:p>
          <a:endParaRPr lang="en-NZ"/>
        </a:p>
      </dgm:t>
    </dgm:pt>
    <dgm:pt modelId="{041E8AF9-AFBA-4771-9BD6-D3948D3F6990}" type="pres">
      <dgm:prSet presAssocID="{24D02E74-B6C7-44A5-8027-BAD368B84E60}" presName="node" presStyleLbl="node1" presStyleIdx="1" presStyleCnt="5" custScaleX="131308" custScaleY="43278" custRadScaleRad="182687" custRadScaleInc="4540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F459C3A-D099-492D-A891-01DF6A34D879}" type="pres">
      <dgm:prSet presAssocID="{9453CB11-B5B3-44DF-876F-258EAC69AD1E}" presName="Name9" presStyleLbl="parChTrans1D2" presStyleIdx="2" presStyleCnt="5"/>
      <dgm:spPr/>
      <dgm:t>
        <a:bodyPr/>
        <a:lstStyle/>
        <a:p>
          <a:endParaRPr lang="en-NZ"/>
        </a:p>
      </dgm:t>
    </dgm:pt>
    <dgm:pt modelId="{EA6BCA40-55F3-4944-B7B6-A38F4DA64D34}" type="pres">
      <dgm:prSet presAssocID="{9453CB11-B5B3-44DF-876F-258EAC69AD1E}" presName="connTx" presStyleLbl="parChTrans1D2" presStyleIdx="2" presStyleCnt="5"/>
      <dgm:spPr/>
      <dgm:t>
        <a:bodyPr/>
        <a:lstStyle/>
        <a:p>
          <a:endParaRPr lang="en-NZ"/>
        </a:p>
      </dgm:t>
    </dgm:pt>
    <dgm:pt modelId="{F5A0D944-3B5F-4279-AE8B-FE49F79C2CF8}" type="pres">
      <dgm:prSet presAssocID="{060B7A8D-3ED7-49A2-9B09-8F69D8372CA4}" presName="node" presStyleLbl="node1" presStyleIdx="2" presStyleCnt="5" custScaleX="135179" custScaleY="37588" custRadScaleRad="166279" custRadScaleInc="-22337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69F59D0-4D4C-485B-BB2D-6ED9C138F022}" type="pres">
      <dgm:prSet presAssocID="{66C02718-8A72-44D0-A5C8-0C25F780A815}" presName="Name9" presStyleLbl="parChTrans1D2" presStyleIdx="3" presStyleCnt="5"/>
      <dgm:spPr/>
      <dgm:t>
        <a:bodyPr/>
        <a:lstStyle/>
        <a:p>
          <a:endParaRPr lang="en-NZ"/>
        </a:p>
      </dgm:t>
    </dgm:pt>
    <dgm:pt modelId="{E75128D7-554E-47F0-A0F3-FB3B4211F6DF}" type="pres">
      <dgm:prSet presAssocID="{66C02718-8A72-44D0-A5C8-0C25F780A815}" presName="connTx" presStyleLbl="parChTrans1D2" presStyleIdx="3" presStyleCnt="5"/>
      <dgm:spPr/>
      <dgm:t>
        <a:bodyPr/>
        <a:lstStyle/>
        <a:p>
          <a:endParaRPr lang="en-NZ"/>
        </a:p>
      </dgm:t>
    </dgm:pt>
    <dgm:pt modelId="{6FEDAF34-D6E2-4863-B9C2-06783434F9E2}" type="pres">
      <dgm:prSet presAssocID="{7A90916C-2C75-4CE2-BCA4-2B8A6B056762}" presName="node" presStyleLbl="node1" presStyleIdx="3" presStyleCnt="5" custScaleX="210274" custScaleY="34105" custRadScaleRad="175458" custRadScaleInc="-30499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25C2521-7B11-4806-82F7-B70B44D7E8FE}" type="pres">
      <dgm:prSet presAssocID="{C019E316-D5B6-4CFB-A22B-58CF6F22F6B1}" presName="Name9" presStyleLbl="parChTrans1D2" presStyleIdx="4" presStyleCnt="5"/>
      <dgm:spPr/>
      <dgm:t>
        <a:bodyPr/>
        <a:lstStyle/>
        <a:p>
          <a:endParaRPr lang="en-NZ"/>
        </a:p>
      </dgm:t>
    </dgm:pt>
    <dgm:pt modelId="{BEB4D5FC-B3B0-43D0-8FEE-E480ABE7CDE6}" type="pres">
      <dgm:prSet presAssocID="{C019E316-D5B6-4CFB-A22B-58CF6F22F6B1}" presName="connTx" presStyleLbl="parChTrans1D2" presStyleIdx="4" presStyleCnt="5"/>
      <dgm:spPr/>
      <dgm:t>
        <a:bodyPr/>
        <a:lstStyle/>
        <a:p>
          <a:endParaRPr lang="en-NZ"/>
        </a:p>
      </dgm:t>
    </dgm:pt>
    <dgm:pt modelId="{4CF4DEEE-822D-40F4-9B68-28096B67279F}" type="pres">
      <dgm:prSet presAssocID="{66DD2EEF-2866-43B9-9CE6-8CB1E0808B7B}" presName="node" presStyleLbl="node1" presStyleIdx="4" presStyleCnt="5" custScaleX="150912" custScaleY="91360" custRadScaleRad="159038" custRadScaleInc="-7529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90DBF900-7726-494F-A05F-752A12E519D6}" type="presOf" srcId="{66C02718-8A72-44D0-A5C8-0C25F780A815}" destId="{E75128D7-554E-47F0-A0F3-FB3B4211F6DF}" srcOrd="1" destOrd="0" presId="urn:microsoft.com/office/officeart/2005/8/layout/radial1"/>
    <dgm:cxn modelId="{17B4AEF6-B9F4-4A03-9782-67BCF790DBE2}" srcId="{E4C836F0-80F8-4264-A45F-E79C92FE705C}" destId="{24D02E74-B6C7-44A5-8027-BAD368B84E60}" srcOrd="1" destOrd="0" parTransId="{61D5935B-0EF7-49AC-B2F4-9DE31CD318BB}" sibTransId="{545A93B8-0451-4BAF-8558-7861987CF75F}"/>
    <dgm:cxn modelId="{BFDA7B85-1070-414C-BAC7-C6765B6A5214}" type="presOf" srcId="{61D5935B-0EF7-49AC-B2F4-9DE31CD318BB}" destId="{A6EE3FCA-BC79-4529-8BBA-419598D44747}" srcOrd="1" destOrd="0" presId="urn:microsoft.com/office/officeart/2005/8/layout/radial1"/>
    <dgm:cxn modelId="{C7160AC4-86DE-441B-A3AF-F4363157A353}" type="presOf" srcId="{926A405E-6252-464A-A475-1BBEB49772AC}" destId="{5686AB03-94A0-4933-A19A-A2CC9D1B63EB}" srcOrd="0" destOrd="0" presId="urn:microsoft.com/office/officeart/2005/8/layout/radial1"/>
    <dgm:cxn modelId="{85277A56-FE76-47AD-A7CC-CE22FDAFEAA2}" srcId="{4D1693CD-A2C1-44B3-82FE-3C02470FE45C}" destId="{E4C836F0-80F8-4264-A45F-E79C92FE705C}" srcOrd="0" destOrd="0" parTransId="{031BDEFE-00F9-4ED5-B86F-8873AC2533F8}" sibTransId="{C8F56002-2EB2-41CA-B760-6F5A8839F042}"/>
    <dgm:cxn modelId="{376BF57D-1BA9-4E3E-8498-B0C494C72BDA}" type="presOf" srcId="{66C02718-8A72-44D0-A5C8-0C25F780A815}" destId="{A69F59D0-4D4C-485B-BB2D-6ED9C138F022}" srcOrd="0" destOrd="0" presId="urn:microsoft.com/office/officeart/2005/8/layout/radial1"/>
    <dgm:cxn modelId="{E985FF5A-3649-44DB-927A-547F9CAF076A}" type="presOf" srcId="{C019E316-D5B6-4CFB-A22B-58CF6F22F6B1}" destId="{BEB4D5FC-B3B0-43D0-8FEE-E480ABE7CDE6}" srcOrd="1" destOrd="0" presId="urn:microsoft.com/office/officeart/2005/8/layout/radial1"/>
    <dgm:cxn modelId="{F0F006FD-DFBE-4520-BB1C-A01E1450E634}" type="presOf" srcId="{E9721716-A29A-4EA7-82D1-BF471A41CEF6}" destId="{2B7A2EAE-20BC-4650-8C7A-D1787543D844}" srcOrd="1" destOrd="0" presId="urn:microsoft.com/office/officeart/2005/8/layout/radial1"/>
    <dgm:cxn modelId="{908BFFAE-DE16-4E2B-93B8-6EE63529B5A4}" type="presOf" srcId="{7A90916C-2C75-4CE2-BCA4-2B8A6B056762}" destId="{6FEDAF34-D6E2-4863-B9C2-06783434F9E2}" srcOrd="0" destOrd="0" presId="urn:microsoft.com/office/officeart/2005/8/layout/radial1"/>
    <dgm:cxn modelId="{32D6D59C-B462-4626-8DFA-FDDC70BB2FC5}" type="presOf" srcId="{E9721716-A29A-4EA7-82D1-BF471A41CEF6}" destId="{0B309E1F-C3C6-4B6E-81DD-EC2B23B4A535}" srcOrd="0" destOrd="0" presId="urn:microsoft.com/office/officeart/2005/8/layout/radial1"/>
    <dgm:cxn modelId="{9BF3057A-6618-4CF0-A32D-55A4BB5CD146}" srcId="{E4C836F0-80F8-4264-A45F-E79C92FE705C}" destId="{66DD2EEF-2866-43B9-9CE6-8CB1E0808B7B}" srcOrd="4" destOrd="0" parTransId="{C019E316-D5B6-4CFB-A22B-58CF6F22F6B1}" sibTransId="{7D1A4136-F6EB-4E6F-8329-40B4632C3348}"/>
    <dgm:cxn modelId="{4448B7FE-81CE-4B83-A907-51B472BB62EE}" type="presOf" srcId="{4D1693CD-A2C1-44B3-82FE-3C02470FE45C}" destId="{932B32D1-F5E2-4C8D-9AC4-6FE4683AC37D}" srcOrd="0" destOrd="0" presId="urn:microsoft.com/office/officeart/2005/8/layout/radial1"/>
    <dgm:cxn modelId="{994C2E55-B0FF-4CBE-9CC3-F2FC3016F3A0}" type="presOf" srcId="{66DD2EEF-2866-43B9-9CE6-8CB1E0808B7B}" destId="{4CF4DEEE-822D-40F4-9B68-28096B67279F}" srcOrd="0" destOrd="0" presId="urn:microsoft.com/office/officeart/2005/8/layout/radial1"/>
    <dgm:cxn modelId="{C29F6A7D-37E6-4E7F-BB5C-54B56789EAC6}" type="presOf" srcId="{C019E316-D5B6-4CFB-A22B-58CF6F22F6B1}" destId="{825C2521-7B11-4806-82F7-B70B44D7E8FE}" srcOrd="0" destOrd="0" presId="urn:microsoft.com/office/officeart/2005/8/layout/radial1"/>
    <dgm:cxn modelId="{D4E5E598-F5B9-40BE-A246-45529409A444}" type="presOf" srcId="{060B7A8D-3ED7-49A2-9B09-8F69D8372CA4}" destId="{F5A0D944-3B5F-4279-AE8B-FE49F79C2CF8}" srcOrd="0" destOrd="0" presId="urn:microsoft.com/office/officeart/2005/8/layout/radial1"/>
    <dgm:cxn modelId="{F7882F0A-1217-46C3-90A6-E440834508FE}" type="presOf" srcId="{9453CB11-B5B3-44DF-876F-258EAC69AD1E}" destId="{FF459C3A-D099-492D-A891-01DF6A34D879}" srcOrd="0" destOrd="0" presId="urn:microsoft.com/office/officeart/2005/8/layout/radial1"/>
    <dgm:cxn modelId="{746900C6-846B-403B-8278-DC04B67119EF}" srcId="{E4C836F0-80F8-4264-A45F-E79C92FE705C}" destId="{926A405E-6252-464A-A475-1BBEB49772AC}" srcOrd="0" destOrd="0" parTransId="{E9721716-A29A-4EA7-82D1-BF471A41CEF6}" sibTransId="{1176BCCF-7C7D-49AA-96C3-C49CB54A1083}"/>
    <dgm:cxn modelId="{265B6DC0-A059-4747-8661-E61C4ABFE76C}" srcId="{E4C836F0-80F8-4264-A45F-E79C92FE705C}" destId="{7A90916C-2C75-4CE2-BCA4-2B8A6B056762}" srcOrd="3" destOrd="0" parTransId="{66C02718-8A72-44D0-A5C8-0C25F780A815}" sibTransId="{6512D24A-BFB1-4298-89B1-E6BC654C9F6A}"/>
    <dgm:cxn modelId="{FD97A3BF-D96E-4623-809D-3061DE47CA4D}" type="presOf" srcId="{61D5935B-0EF7-49AC-B2F4-9DE31CD318BB}" destId="{F30A259A-934B-48E5-A28D-E5D3B930A670}" srcOrd="0" destOrd="0" presId="urn:microsoft.com/office/officeart/2005/8/layout/radial1"/>
    <dgm:cxn modelId="{6C54CA98-23DA-4324-A7C3-7ED4CAD51F5E}" type="presOf" srcId="{9453CB11-B5B3-44DF-876F-258EAC69AD1E}" destId="{EA6BCA40-55F3-4944-B7B6-A38F4DA64D34}" srcOrd="1" destOrd="0" presId="urn:microsoft.com/office/officeart/2005/8/layout/radial1"/>
    <dgm:cxn modelId="{E6169CFD-F1BE-41DC-B1A7-57CA296BFC7B}" type="presOf" srcId="{E4C836F0-80F8-4264-A45F-E79C92FE705C}" destId="{33A165B8-8BD6-4515-A4C4-67903C693E95}" srcOrd="0" destOrd="0" presId="urn:microsoft.com/office/officeart/2005/8/layout/radial1"/>
    <dgm:cxn modelId="{2EE103C9-3480-47D7-B071-44542E715B48}" type="presOf" srcId="{24D02E74-B6C7-44A5-8027-BAD368B84E60}" destId="{041E8AF9-AFBA-4771-9BD6-D3948D3F6990}" srcOrd="0" destOrd="0" presId="urn:microsoft.com/office/officeart/2005/8/layout/radial1"/>
    <dgm:cxn modelId="{6E083A91-1F49-4820-BBFA-5F5901D3909D}" srcId="{E4C836F0-80F8-4264-A45F-E79C92FE705C}" destId="{060B7A8D-3ED7-49A2-9B09-8F69D8372CA4}" srcOrd="2" destOrd="0" parTransId="{9453CB11-B5B3-44DF-876F-258EAC69AD1E}" sibTransId="{BFFC5AAD-26DB-43F1-8A4F-A501FD661953}"/>
    <dgm:cxn modelId="{B4822216-D965-4127-82B9-46B13312EAD5}" type="presParOf" srcId="{932B32D1-F5E2-4C8D-9AC4-6FE4683AC37D}" destId="{33A165B8-8BD6-4515-A4C4-67903C693E95}" srcOrd="0" destOrd="0" presId="urn:microsoft.com/office/officeart/2005/8/layout/radial1"/>
    <dgm:cxn modelId="{83286CCB-B6EB-437E-8F60-F9612A2EF34A}" type="presParOf" srcId="{932B32D1-F5E2-4C8D-9AC4-6FE4683AC37D}" destId="{0B309E1F-C3C6-4B6E-81DD-EC2B23B4A535}" srcOrd="1" destOrd="0" presId="urn:microsoft.com/office/officeart/2005/8/layout/radial1"/>
    <dgm:cxn modelId="{0F1AB3CC-D853-479F-99A9-0D3433B3E7CB}" type="presParOf" srcId="{0B309E1F-C3C6-4B6E-81DD-EC2B23B4A535}" destId="{2B7A2EAE-20BC-4650-8C7A-D1787543D844}" srcOrd="0" destOrd="0" presId="urn:microsoft.com/office/officeart/2005/8/layout/radial1"/>
    <dgm:cxn modelId="{53DB3F22-7985-4745-BB03-FC7DB04EDD1A}" type="presParOf" srcId="{932B32D1-F5E2-4C8D-9AC4-6FE4683AC37D}" destId="{5686AB03-94A0-4933-A19A-A2CC9D1B63EB}" srcOrd="2" destOrd="0" presId="urn:microsoft.com/office/officeart/2005/8/layout/radial1"/>
    <dgm:cxn modelId="{23B89138-8666-41B0-9622-3033039A857F}" type="presParOf" srcId="{932B32D1-F5E2-4C8D-9AC4-6FE4683AC37D}" destId="{F30A259A-934B-48E5-A28D-E5D3B930A670}" srcOrd="3" destOrd="0" presId="urn:microsoft.com/office/officeart/2005/8/layout/radial1"/>
    <dgm:cxn modelId="{80AB35DC-5B67-4D8A-8D27-DB3319DFCDB6}" type="presParOf" srcId="{F30A259A-934B-48E5-A28D-E5D3B930A670}" destId="{A6EE3FCA-BC79-4529-8BBA-419598D44747}" srcOrd="0" destOrd="0" presId="urn:microsoft.com/office/officeart/2005/8/layout/radial1"/>
    <dgm:cxn modelId="{C5DAB35D-37B4-4B55-91C5-23CE892BECD9}" type="presParOf" srcId="{932B32D1-F5E2-4C8D-9AC4-6FE4683AC37D}" destId="{041E8AF9-AFBA-4771-9BD6-D3948D3F6990}" srcOrd="4" destOrd="0" presId="urn:microsoft.com/office/officeart/2005/8/layout/radial1"/>
    <dgm:cxn modelId="{036B088A-EE43-4544-94D4-76209D7FEA60}" type="presParOf" srcId="{932B32D1-F5E2-4C8D-9AC4-6FE4683AC37D}" destId="{FF459C3A-D099-492D-A891-01DF6A34D879}" srcOrd="5" destOrd="0" presId="urn:microsoft.com/office/officeart/2005/8/layout/radial1"/>
    <dgm:cxn modelId="{01B24FB5-1FB6-42EC-9C10-96FCCC9FF450}" type="presParOf" srcId="{FF459C3A-D099-492D-A891-01DF6A34D879}" destId="{EA6BCA40-55F3-4944-B7B6-A38F4DA64D34}" srcOrd="0" destOrd="0" presId="urn:microsoft.com/office/officeart/2005/8/layout/radial1"/>
    <dgm:cxn modelId="{818822E6-2EC6-4399-994D-799E88FB36F1}" type="presParOf" srcId="{932B32D1-F5E2-4C8D-9AC4-6FE4683AC37D}" destId="{F5A0D944-3B5F-4279-AE8B-FE49F79C2CF8}" srcOrd="6" destOrd="0" presId="urn:microsoft.com/office/officeart/2005/8/layout/radial1"/>
    <dgm:cxn modelId="{8BF155EF-11A9-41B3-BC9C-CAC6C346E132}" type="presParOf" srcId="{932B32D1-F5E2-4C8D-9AC4-6FE4683AC37D}" destId="{A69F59D0-4D4C-485B-BB2D-6ED9C138F022}" srcOrd="7" destOrd="0" presId="urn:microsoft.com/office/officeart/2005/8/layout/radial1"/>
    <dgm:cxn modelId="{83313AEF-76BB-4655-9A4A-9CCD6CCAB7EF}" type="presParOf" srcId="{A69F59D0-4D4C-485B-BB2D-6ED9C138F022}" destId="{E75128D7-554E-47F0-A0F3-FB3B4211F6DF}" srcOrd="0" destOrd="0" presId="urn:microsoft.com/office/officeart/2005/8/layout/radial1"/>
    <dgm:cxn modelId="{B9565339-CB46-44DA-9D6C-7A92341A2C5C}" type="presParOf" srcId="{932B32D1-F5E2-4C8D-9AC4-6FE4683AC37D}" destId="{6FEDAF34-D6E2-4863-B9C2-06783434F9E2}" srcOrd="8" destOrd="0" presId="urn:microsoft.com/office/officeart/2005/8/layout/radial1"/>
    <dgm:cxn modelId="{675AB2C2-3ECB-4FEA-BB0B-48C4798D8C00}" type="presParOf" srcId="{932B32D1-F5E2-4C8D-9AC4-6FE4683AC37D}" destId="{825C2521-7B11-4806-82F7-B70B44D7E8FE}" srcOrd="9" destOrd="0" presId="urn:microsoft.com/office/officeart/2005/8/layout/radial1"/>
    <dgm:cxn modelId="{61440705-D8B7-4F3C-BE31-B35D7A47B907}" type="presParOf" srcId="{825C2521-7B11-4806-82F7-B70B44D7E8FE}" destId="{BEB4D5FC-B3B0-43D0-8FEE-E480ABE7CDE6}" srcOrd="0" destOrd="0" presId="urn:microsoft.com/office/officeart/2005/8/layout/radial1"/>
    <dgm:cxn modelId="{9D5C1269-E5E5-4BD9-89A6-9D6F6DE35D25}" type="presParOf" srcId="{932B32D1-F5E2-4C8D-9AC4-6FE4683AC37D}" destId="{4CF4DEEE-822D-40F4-9B68-28096B67279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165B8-8BD6-4515-A4C4-67903C693E95}">
      <dsp:nvSpPr>
        <dsp:cNvPr id="0" name=""/>
        <dsp:cNvSpPr/>
      </dsp:nvSpPr>
      <dsp:spPr>
        <a:xfrm>
          <a:off x="3456382" y="1530659"/>
          <a:ext cx="2046269" cy="2161580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/>
            <a:t>Consulting</a:t>
          </a:r>
          <a:endParaRPr lang="en-NZ" sz="2000" kern="1200" dirty="0"/>
        </a:p>
      </dsp:txBody>
      <dsp:txXfrm>
        <a:off x="3756051" y="1847215"/>
        <a:ext cx="1446931" cy="1528468"/>
      </dsp:txXfrm>
    </dsp:sp>
    <dsp:sp modelId="{0B309E1F-C3C6-4B6E-81DD-EC2B23B4A535}">
      <dsp:nvSpPr>
        <dsp:cNvPr id="0" name=""/>
        <dsp:cNvSpPr/>
      </dsp:nvSpPr>
      <dsp:spPr>
        <a:xfrm rot="12691454">
          <a:off x="3175168" y="1936402"/>
          <a:ext cx="452985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452985" y="1390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3390336" y="1938986"/>
        <a:ext cx="22649" cy="22649"/>
      </dsp:txXfrm>
    </dsp:sp>
    <dsp:sp modelId="{5686AB03-94A0-4933-A19A-A2CC9D1B63EB}">
      <dsp:nvSpPr>
        <dsp:cNvPr id="0" name=""/>
        <dsp:cNvSpPr/>
      </dsp:nvSpPr>
      <dsp:spPr>
        <a:xfrm>
          <a:off x="288035" y="281356"/>
          <a:ext cx="3613813" cy="1734872"/>
        </a:xfrm>
        <a:prstGeom prst="ellipse">
          <a:avLst/>
        </a:prstGeom>
        <a:solidFill>
          <a:srgbClr val="D8EE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b="1" kern="1200" dirty="0" smtClean="0"/>
            <a:t>Collaboration</a:t>
          </a:r>
          <a:endParaRPr lang="en-NZ" sz="2200" b="1" kern="1200" dirty="0"/>
        </a:p>
      </dsp:txBody>
      <dsp:txXfrm>
        <a:off x="817266" y="535422"/>
        <a:ext cx="2555351" cy="1226740"/>
      </dsp:txXfrm>
    </dsp:sp>
    <dsp:sp modelId="{F30A259A-934B-48E5-A28D-E5D3B930A670}">
      <dsp:nvSpPr>
        <dsp:cNvPr id="0" name=""/>
        <dsp:cNvSpPr/>
      </dsp:nvSpPr>
      <dsp:spPr>
        <a:xfrm rot="21413108">
          <a:off x="5500784" y="2523114"/>
          <a:ext cx="692810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692810" y="1390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5829869" y="2519702"/>
        <a:ext cx="34640" cy="34640"/>
      </dsp:txXfrm>
    </dsp:sp>
    <dsp:sp modelId="{041E8AF9-AFBA-4771-9BD6-D3948D3F6990}">
      <dsp:nvSpPr>
        <dsp:cNvPr id="0" name=""/>
        <dsp:cNvSpPr/>
      </dsp:nvSpPr>
      <dsp:spPr>
        <a:xfrm>
          <a:off x="6182250" y="2207358"/>
          <a:ext cx="1621994" cy="534595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dirty="0" smtClean="0"/>
            <a:t>Other…..</a:t>
          </a:r>
          <a:endParaRPr lang="en-NZ" sz="1200" kern="1200" dirty="0"/>
        </a:p>
      </dsp:txBody>
      <dsp:txXfrm>
        <a:off x="6419786" y="2285648"/>
        <a:ext cx="1146922" cy="378015"/>
      </dsp:txXfrm>
    </dsp:sp>
    <dsp:sp modelId="{FF459C3A-D099-492D-A891-01DF6A34D879}">
      <dsp:nvSpPr>
        <dsp:cNvPr id="0" name=""/>
        <dsp:cNvSpPr/>
      </dsp:nvSpPr>
      <dsp:spPr>
        <a:xfrm rot="19668550">
          <a:off x="5289782" y="1806380"/>
          <a:ext cx="893043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893043" y="1390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5713978" y="1797963"/>
        <a:ext cx="44652" cy="44652"/>
      </dsp:txXfrm>
    </dsp:sp>
    <dsp:sp modelId="{F5A0D944-3B5F-4279-AE8B-FE49F79C2CF8}">
      <dsp:nvSpPr>
        <dsp:cNvPr id="0" name=""/>
        <dsp:cNvSpPr/>
      </dsp:nvSpPr>
      <dsp:spPr>
        <a:xfrm>
          <a:off x="5616622" y="1137893"/>
          <a:ext cx="1669811" cy="46430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100" kern="1200" dirty="0" smtClean="0"/>
            <a:t>Research, Development….</a:t>
          </a:r>
          <a:endParaRPr lang="en-NZ" sz="1100" kern="1200" dirty="0"/>
        </a:p>
      </dsp:txBody>
      <dsp:txXfrm>
        <a:off x="5861160" y="1205889"/>
        <a:ext cx="1180735" cy="328317"/>
      </dsp:txXfrm>
    </dsp:sp>
    <dsp:sp modelId="{A69F59D0-4D4C-485B-BB2D-6ED9C138F022}">
      <dsp:nvSpPr>
        <dsp:cNvPr id="0" name=""/>
        <dsp:cNvSpPr/>
      </dsp:nvSpPr>
      <dsp:spPr>
        <a:xfrm rot="1101816">
          <a:off x="5437660" y="3032493"/>
          <a:ext cx="704302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704302" y="1390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5772204" y="3028794"/>
        <a:ext cx="35215" cy="35215"/>
      </dsp:txXfrm>
    </dsp:sp>
    <dsp:sp modelId="{6FEDAF34-D6E2-4863-B9C2-06783434F9E2}">
      <dsp:nvSpPr>
        <dsp:cNvPr id="0" name=""/>
        <dsp:cNvSpPr/>
      </dsp:nvSpPr>
      <dsp:spPr>
        <a:xfrm>
          <a:off x="5395458" y="3135962"/>
          <a:ext cx="2597429" cy="421285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Training</a:t>
          </a:r>
          <a:endParaRPr lang="en-NZ" sz="1800" kern="1200" dirty="0"/>
        </a:p>
      </dsp:txBody>
      <dsp:txXfrm>
        <a:off x="5775843" y="3197658"/>
        <a:ext cx="1836659" cy="297893"/>
      </dsp:txXfrm>
    </dsp:sp>
    <dsp:sp modelId="{825C2521-7B11-4806-82F7-B70B44D7E8FE}">
      <dsp:nvSpPr>
        <dsp:cNvPr id="0" name=""/>
        <dsp:cNvSpPr/>
      </dsp:nvSpPr>
      <dsp:spPr>
        <a:xfrm rot="10390603">
          <a:off x="2442749" y="2780000"/>
          <a:ext cx="1023759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023759" y="1390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2929035" y="2768315"/>
        <a:ext cx="51187" cy="51187"/>
      </dsp:txXfrm>
    </dsp:sp>
    <dsp:sp modelId="{4CF4DEEE-822D-40F4-9B68-28096B67279F}">
      <dsp:nvSpPr>
        <dsp:cNvPr id="0" name=""/>
        <dsp:cNvSpPr/>
      </dsp:nvSpPr>
      <dsp:spPr>
        <a:xfrm>
          <a:off x="599909" y="2399869"/>
          <a:ext cx="1864154" cy="1128533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/>
            <a:t>‘Support’</a:t>
          </a:r>
          <a:endParaRPr lang="en-NZ" sz="2000" kern="1200" dirty="0"/>
        </a:p>
      </dsp:txBody>
      <dsp:txXfrm>
        <a:off x="872908" y="2565139"/>
        <a:ext cx="1318156" cy="797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A255FF6-BA2C-49CA-B65A-644EB89ED3DD}" type="datetimeFigureOut">
              <a:rPr lang="en-US" smtClean="0"/>
              <a:pPr/>
              <a:t>12/5/2018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336265C-8FA4-4E83-A6B0-C8227570D515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334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NZ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CF266C-2077-432B-845F-7175525BAE0C}" type="slidenum">
              <a:rPr lang="en-NZ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9291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A0E21-C6BA-4EC8-B91B-71B163EA497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950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4335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Always a lot of typos…!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9409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Gives</a:t>
            </a:r>
            <a:r>
              <a:rPr lang="en-NZ" baseline="0" dirty="0" smtClean="0"/>
              <a:t> guidance on good practice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1800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Interpretation should be a major role for statisticians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1875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Table</a:t>
            </a:r>
            <a:r>
              <a:rPr lang="en-NZ" baseline="0" dirty="0" smtClean="0"/>
              <a:t> and graph-&gt; differing preferences, allows </a:t>
            </a:r>
            <a:r>
              <a:rPr lang="en-NZ" baseline="0" dirty="0" smtClean="0"/>
              <a:t>flexibility</a:t>
            </a:r>
          </a:p>
          <a:p>
            <a:r>
              <a:rPr lang="en-NZ" baseline="0" dirty="0" smtClean="0"/>
              <a:t>Re-creating a figure in </a:t>
            </a:r>
            <a:r>
              <a:rPr lang="en-NZ" baseline="0" dirty="0" err="1" smtClean="0"/>
              <a:t>SigmaPlot</a:t>
            </a:r>
            <a:r>
              <a:rPr lang="en-NZ" baseline="0" dirty="0" smtClean="0"/>
              <a:t> takes a bit of </a:t>
            </a:r>
            <a:r>
              <a:rPr lang="en-NZ" baseline="0" dirty="0" err="1" smtClean="0"/>
              <a:t>etra</a:t>
            </a:r>
            <a:r>
              <a:rPr lang="en-NZ" baseline="0" dirty="0" smtClean="0"/>
              <a:t> time, but this often pays off later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5255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34FBB-67E2-43D0-9EF2-CDD2C0225731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345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A0E21-C6BA-4EC8-B91B-71B163EA497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</a:t>
            </a:r>
            <a:r>
              <a:rPr lang="en-US" baseline="0" dirty="0" smtClean="0"/>
              <a:t> Aspects to every part of the research process</a:t>
            </a:r>
            <a:endParaRPr lang="en-NZ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Statistics and the meaning of p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882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A0E21-C6BA-4EC8-B91B-71B163EA497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Basics: Design, ANOVA, the ‘usual’ stuff scientists do.</a:t>
            </a:r>
          </a:p>
          <a:p>
            <a:r>
              <a:rPr lang="en-NZ" dirty="0" smtClean="0"/>
              <a:t>Enhances trust and </a:t>
            </a:r>
            <a:r>
              <a:rPr lang="en-NZ" dirty="0" err="1" smtClean="0"/>
              <a:t>facilitaes</a:t>
            </a:r>
            <a:r>
              <a:rPr lang="en-NZ" dirty="0" smtClean="0"/>
              <a:t> ability to explain things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798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Some people I work</a:t>
            </a:r>
            <a:r>
              <a:rPr lang="en-NZ" baseline="0" dirty="0" smtClean="0"/>
              <a:t> with contact me even from the field when things go wrong!</a:t>
            </a:r>
            <a:endParaRPr lang="en-NZ" dirty="0" smtClean="0"/>
          </a:p>
          <a:p>
            <a:r>
              <a:rPr lang="en-NZ" dirty="0" smtClean="0"/>
              <a:t>Report</a:t>
            </a:r>
            <a:r>
              <a:rPr lang="en-NZ" baseline="0" dirty="0" smtClean="0"/>
              <a:t> writing: USUALLY, some exceptions</a:t>
            </a:r>
          </a:p>
          <a:p>
            <a:r>
              <a:rPr lang="en-NZ" baseline="0" dirty="0" smtClean="0"/>
              <a:t>Interpretation is potentially the major science contribution from the biometrician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3008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Templates developed as part of special data management project, along with other tools such as Excel skills </a:t>
            </a:r>
            <a:r>
              <a:rPr lang="en-NZ" dirty="0" smtClean="0"/>
              <a:t>workshops</a:t>
            </a:r>
          </a:p>
          <a:p>
            <a:r>
              <a:rPr lang="en-NZ" dirty="0" smtClean="0"/>
              <a:t>We are happy to share our materials if anyone is interested </a:t>
            </a:r>
            <a:r>
              <a:rPr lang="en-NZ" smtClean="0"/>
              <a:t>(email me).</a:t>
            </a:r>
            <a:endParaRPr lang="en-NZ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Three types of sheet: Metadata, Raw data, initial explorations &amp; calculations</a:t>
            </a:r>
            <a:endParaRPr lang="en-NZ" dirty="0" smtClean="0"/>
          </a:p>
          <a:p>
            <a:r>
              <a:rPr lang="en-NZ" dirty="0" smtClean="0"/>
              <a:t>Planning parts: Somewhat come from practice</a:t>
            </a:r>
            <a:r>
              <a:rPr lang="en-NZ" baseline="0" dirty="0" smtClean="0"/>
              <a:t> I have developed over the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381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Frequently people print</a:t>
            </a:r>
            <a:r>
              <a:rPr lang="en-NZ" baseline="0" dirty="0" smtClean="0"/>
              <a:t> this page off, laminate it and take to Lab/GH/ Field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589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- Analysis by someone other than me</a:t>
            </a:r>
            <a:r>
              <a:rPr lang="en-NZ" baseline="0" dirty="0" smtClean="0"/>
              <a:t> is </a:t>
            </a:r>
            <a:r>
              <a:rPr lang="en-NZ" dirty="0" smtClean="0"/>
              <a:t>facilitated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056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Also we have written guidelines, for</a:t>
            </a:r>
            <a:r>
              <a:rPr lang="en-NZ" baseline="0" dirty="0" smtClean="0"/>
              <a:t> </a:t>
            </a:r>
            <a:r>
              <a:rPr lang="en-NZ" baseline="0" dirty="0" err="1" smtClean="0"/>
              <a:t>eg</a:t>
            </a:r>
            <a:r>
              <a:rPr lang="en-NZ" baseline="0" dirty="0" smtClean="0"/>
              <a:t> missing values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923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No particular tools for use During trials….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266C-2077-432B-845F-7175525BAE0C}" type="slidenum">
              <a:rPr lang="en-NZ" smtClean="0"/>
              <a:pPr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693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715000"/>
            <a:ext cx="7086600" cy="9144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5F5F5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7795" y="4216400"/>
            <a:ext cx="7772400" cy="1257141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rgbClr val="73B404"/>
                </a:solidFill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endParaRPr lang="en-NZ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85" y="5710954"/>
            <a:ext cx="2293317" cy="7054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40895"/>
            <a:ext cx="5399532" cy="286664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711200" y="4044951"/>
            <a:ext cx="7708900" cy="0"/>
          </a:xfrm>
          <a:prstGeom prst="line">
            <a:avLst/>
          </a:prstGeom>
          <a:ln w="57150" cmpd="sng">
            <a:solidFill>
              <a:srgbClr val="73B4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mage-logo-strip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8"/>
          <a:stretch/>
        </p:blipFill>
        <p:spPr>
          <a:xfrm>
            <a:off x="6205820" y="1511559"/>
            <a:ext cx="2938180" cy="236829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5221129" y="6453336"/>
            <a:ext cx="3298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800" dirty="0" smtClean="0">
                <a:solidFill>
                  <a:srgbClr val="3B3D3C"/>
                </a:solidFill>
              </a:rPr>
              <a:t>The New Zealand Institute for Plant &amp; Food Research Limited</a:t>
            </a:r>
            <a:endParaRPr lang="en-NZ" sz="800" dirty="0">
              <a:solidFill>
                <a:srgbClr val="3B3D3C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165304"/>
          </a:xfrm>
          <a:prstGeom prst="rect">
            <a:avLst/>
          </a:prstGeom>
          <a:solidFill>
            <a:srgbClr val="73B4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4" name="Oval 3"/>
          <p:cNvSpPr/>
          <p:nvPr userDrawn="1"/>
        </p:nvSpPr>
        <p:spPr bwMode="auto">
          <a:xfrm>
            <a:off x="2087724" y="598376"/>
            <a:ext cx="4968552" cy="496855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3748" y="2549252"/>
            <a:ext cx="4536504" cy="1066800"/>
          </a:xfrm>
        </p:spPr>
        <p:txBody>
          <a:bodyPr/>
          <a:lstStyle>
            <a:lvl1pPr algn="ctr">
              <a:defRPr sz="4000" b="1">
                <a:solidFill>
                  <a:srgbClr val="73B404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001" cy="61658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5787430"/>
            <a:ext cx="5046712" cy="35877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US" dirty="0" smtClean="0"/>
              <a:t>Click to add e-mail address</a:t>
            </a:r>
          </a:p>
        </p:txBody>
      </p:sp>
      <p:sp>
        <p:nvSpPr>
          <p:cNvPr id="11" name="Text Box 374"/>
          <p:cNvSpPr txBox="1">
            <a:spLocks noChangeArrowheads="1"/>
          </p:cNvSpPr>
          <p:nvPr userDrawn="1"/>
        </p:nvSpPr>
        <p:spPr bwMode="auto">
          <a:xfrm>
            <a:off x="539552" y="5085184"/>
            <a:ext cx="3131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800" b="0" i="0" dirty="0" smtClean="0">
                <a:solidFill>
                  <a:schemeClr val="bg1"/>
                </a:solidFill>
              </a:rPr>
              <a:t>www.plantandfood.co.nz</a:t>
            </a:r>
            <a:endParaRPr lang="en-NZ" sz="1800" b="0" i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40895"/>
            <a:ext cx="5399532" cy="286664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711200" y="4044951"/>
            <a:ext cx="7708900" cy="0"/>
          </a:xfrm>
          <a:prstGeom prst="line">
            <a:avLst/>
          </a:prstGeom>
          <a:ln w="57150" cmpd="sng">
            <a:solidFill>
              <a:srgbClr val="73B40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age-logo-strip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8"/>
          <a:stretch/>
        </p:blipFill>
        <p:spPr>
          <a:xfrm>
            <a:off x="6205820" y="1511559"/>
            <a:ext cx="2938180" cy="2368296"/>
          </a:xfrm>
          <a:prstGeom prst="rect">
            <a:avLst/>
          </a:prstGeom>
        </p:spPr>
      </p:pic>
      <p:pic>
        <p:nvPicPr>
          <p:cNvPr id="20" name="Picture 19" descr="PPT_GrowingFutures_hor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86" y="5596412"/>
            <a:ext cx="2279278" cy="818203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5221129" y="6453336"/>
            <a:ext cx="3298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800" dirty="0" smtClean="0">
                <a:solidFill>
                  <a:srgbClr val="3B3D3C"/>
                </a:solidFill>
              </a:rPr>
              <a:t>The New Zealand Institute for Plant &amp; Food Research Limited</a:t>
            </a:r>
            <a:endParaRPr lang="en-NZ" sz="800" dirty="0">
              <a:solidFill>
                <a:srgbClr val="3B3D3C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6024" y="4221088"/>
            <a:ext cx="7772400" cy="884312"/>
          </a:xfrm>
        </p:spPr>
        <p:txBody>
          <a:bodyPr anchor="t" anchorCtr="0"/>
          <a:lstStyle>
            <a:lvl1pPr>
              <a:defRPr sz="3600">
                <a:solidFill>
                  <a:srgbClr val="73B404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NZ" dirty="0"/>
          </a:p>
        </p:txBody>
      </p:sp>
      <p:sp>
        <p:nvSpPr>
          <p:cNvPr id="23" name="Text Box 374"/>
          <p:cNvSpPr txBox="1">
            <a:spLocks noChangeArrowheads="1"/>
          </p:cNvSpPr>
          <p:nvPr userDrawn="1"/>
        </p:nvSpPr>
        <p:spPr bwMode="auto">
          <a:xfrm>
            <a:off x="611560" y="5301208"/>
            <a:ext cx="3131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800" b="0" i="0" dirty="0" err="1" smtClean="0">
                <a:solidFill>
                  <a:srgbClr val="73B404"/>
                </a:solidFill>
              </a:rPr>
              <a:t>plantandfood.co.nz</a:t>
            </a:r>
            <a:endParaRPr lang="en-NZ" sz="1800" b="0" i="0" dirty="0">
              <a:solidFill>
                <a:srgbClr val="73B404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366569"/>
            <a:ext cx="1403048" cy="2806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ED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Lucida Grande"/>
              <a:buChar char="»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472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86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86600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463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33400" y="3786191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499992" y="1447800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499992" y="3786191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86600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8837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Lucida Grande"/>
              <a:buChar char="»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86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33400" y="3786191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499992" y="1447800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499992" y="3786191"/>
            <a:ext cx="3886200" cy="22669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57" y="6261102"/>
            <a:ext cx="1241651" cy="52548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387975" y="6559551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NZ" sz="600" dirty="0">
                <a:solidFill>
                  <a:srgbClr val="3B3D3C"/>
                </a:solidFill>
                <a:ea typeface="+mn-ea"/>
              </a:rPr>
              <a:t>The New Zealand Institute for Plant &amp; Food Research Limited</a:t>
            </a: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7696200" y="6350002"/>
            <a:ext cx="0" cy="333375"/>
          </a:xfrm>
          <a:prstGeom prst="line">
            <a:avLst/>
          </a:prstGeom>
          <a:noFill/>
          <a:ln w="9525">
            <a:solidFill>
              <a:srgbClr val="3B3D3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NZ" sz="1800" dirty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81" r:id="rId4"/>
    <p:sldLayoutId id="2147483650" r:id="rId5"/>
    <p:sldLayoutId id="2147483652" r:id="rId6"/>
    <p:sldLayoutId id="2147483675" r:id="rId7"/>
    <p:sldLayoutId id="2147483678" r:id="rId8"/>
    <p:sldLayoutId id="2147483676" r:id="rId9"/>
    <p:sldLayoutId id="2147483682" r:id="rId10"/>
    <p:sldLayoutId id="2147483683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  <a:ea typeface="ＭＳ Ｐゴシック" pitchFamily="-112" charset="-128"/>
        </a:defRPr>
      </a:lvl9pPr>
    </p:titleStyle>
    <p:bodyStyle>
      <a:lvl1pPr marL="341991" indent="-341991" algn="l" rtl="0" eaLnBrk="1" fontAlgn="base" hangingPunct="1">
        <a:spcBef>
          <a:spcPts val="1680"/>
        </a:spcBef>
        <a:spcAft>
          <a:spcPct val="0"/>
        </a:spcAft>
        <a:buFont typeface="Lucida Grande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1581" indent="-284393" algn="l" rtl="0" eaLnBrk="1" fontAlgn="base" hangingPunct="1">
        <a:spcBef>
          <a:spcPts val="432"/>
        </a:spcBef>
        <a:spcAft>
          <a:spcPts val="0"/>
        </a:spcAft>
        <a:buChar char="»"/>
        <a:defRPr>
          <a:solidFill>
            <a:schemeClr val="tx1"/>
          </a:solidFill>
          <a:latin typeface="+mn-lt"/>
          <a:ea typeface="+mn-ea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Ruth Butler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“From cradle to grave”: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making </a:t>
            </a:r>
            <a:r>
              <a:rPr lang="en-US" sz="2800" dirty="0"/>
              <a:t>an impact from conception to publishing</a:t>
            </a:r>
          </a:p>
        </p:txBody>
      </p:sp>
    </p:spTree>
    <p:extLst>
      <p:ext uri="{BB962C8B-B14F-4D97-AF65-F5344CB8AC3E}">
        <p14:creationId xmlns:p14="http://schemas.microsoft.com/office/powerpoint/2010/main" val="15490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Writing a report: Not just annotating output!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1944216"/>
          </a:xfrm>
        </p:spPr>
        <p:txBody>
          <a:bodyPr/>
          <a:lstStyle/>
          <a:p>
            <a:pPr marL="0" indent="0">
              <a:buNone/>
            </a:pPr>
            <a:r>
              <a:rPr lang="en-NZ" sz="2400" b="1" dirty="0" smtClean="0"/>
              <a:t>&gt;20 years ago: </a:t>
            </a:r>
          </a:p>
          <a:p>
            <a:pPr marL="399590" lvl="1" indent="0">
              <a:buNone/>
            </a:pPr>
            <a:r>
              <a:rPr lang="en-NZ" sz="2400" dirty="0" smtClean="0"/>
              <a:t>Print output on line-printer paper</a:t>
            </a:r>
          </a:p>
          <a:p>
            <a:pPr marL="399590" lvl="1" indent="0">
              <a:buNone/>
            </a:pPr>
            <a:r>
              <a:rPr lang="en-NZ" sz="2400" dirty="0" smtClean="0"/>
              <a:t>Annotate, hand draw figures, </a:t>
            </a:r>
          </a:p>
          <a:p>
            <a:pPr marL="399590" lvl="1" indent="0">
              <a:buNone/>
            </a:pPr>
            <a:r>
              <a:rPr lang="en-NZ" sz="2400" dirty="0"/>
              <a:t> </a:t>
            </a:r>
            <a:r>
              <a:rPr lang="en-NZ" sz="2400" dirty="0" smtClean="0"/>
              <a:t> Maybe print graphs, cut out &amp; paste onto output (real glue!)</a:t>
            </a:r>
          </a:p>
        </p:txBody>
      </p:sp>
    </p:spTree>
    <p:extLst>
      <p:ext uri="{BB962C8B-B14F-4D97-AF65-F5344CB8AC3E}">
        <p14:creationId xmlns:p14="http://schemas.microsoft.com/office/powerpoint/2010/main" val="11801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1484784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991" indent="-341991" algn="l" rtl="0" eaLnBrk="1" fontAlgn="base" hangingPunct="1">
              <a:spcBef>
                <a:spcPts val="1680"/>
              </a:spcBef>
              <a:spcAft>
                <a:spcPct val="0"/>
              </a:spcAft>
              <a:buFont typeface="Lucida Grande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581" indent="-284393" algn="l" rtl="0" eaLnBrk="1" fontAlgn="base" hangingPunct="1">
              <a:spcBef>
                <a:spcPts val="432"/>
              </a:spcBef>
              <a:spcAft>
                <a:spcPts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NZ" sz="2200" b="1" kern="0" dirty="0" smtClean="0"/>
              <a:t>Now:</a:t>
            </a:r>
          </a:p>
          <a:p>
            <a:pPr marL="399590" lvl="1" indent="0">
              <a:buFontTx/>
              <a:buNone/>
            </a:pPr>
            <a:r>
              <a:rPr lang="en-NZ" sz="2000" kern="0" dirty="0" smtClean="0"/>
              <a:t>Rarely give people output</a:t>
            </a:r>
          </a:p>
          <a:p>
            <a:pPr marL="399590" lvl="1" indent="0">
              <a:buFontTx/>
              <a:buNone/>
            </a:pPr>
            <a:r>
              <a:rPr lang="en-NZ" sz="2000" kern="0" dirty="0" smtClean="0"/>
              <a:t>Write full reports</a:t>
            </a:r>
          </a:p>
          <a:p>
            <a:pPr marL="0" indent="0">
              <a:buFont typeface="Lucida Grande"/>
              <a:buNone/>
            </a:pPr>
            <a:endParaRPr lang="en-NZ" sz="2200" kern="0" dirty="0" smtClean="0"/>
          </a:p>
          <a:p>
            <a:pPr marL="0" indent="0">
              <a:spcBef>
                <a:spcPts val="2400"/>
              </a:spcBef>
              <a:buFont typeface="Lucida Grande"/>
              <a:buNone/>
            </a:pPr>
            <a:r>
              <a:rPr lang="en-NZ" sz="2200" b="1" kern="0" dirty="0" smtClean="0"/>
              <a:t>Reports:</a:t>
            </a:r>
          </a:p>
          <a:p>
            <a:pPr marL="742490" lvl="1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NZ" sz="2000" kern="0" dirty="0" smtClean="0"/>
              <a:t>Initial sections: Describe what (I think!) was done, what I did</a:t>
            </a:r>
          </a:p>
          <a:p>
            <a:pPr marL="800980" lvl="2" indent="0">
              <a:lnSpc>
                <a:spcPts val="2700"/>
              </a:lnSpc>
              <a:buNone/>
            </a:pPr>
            <a:r>
              <a:rPr lang="en-NZ" sz="2000" kern="0" dirty="0" smtClean="0"/>
              <a:t>     Good aide-memoir when looking back</a:t>
            </a:r>
          </a:p>
          <a:p>
            <a:pPr marL="742490" lvl="1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NZ" sz="2000" kern="0" dirty="0" smtClean="0"/>
              <a:t>Focus: interpretation of analysis results</a:t>
            </a:r>
          </a:p>
          <a:p>
            <a:pPr marL="742490" lvl="1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NZ" sz="2000" kern="0" dirty="0" smtClean="0"/>
              <a:t>Especially useful: when more than ‘basic’ analyses done</a:t>
            </a:r>
          </a:p>
          <a:p>
            <a:pPr marL="742490" lvl="1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NZ" sz="2000" kern="0" dirty="0" smtClean="0"/>
              <a:t>Enhances chances of getting an authorship!</a:t>
            </a:r>
          </a:p>
          <a:p>
            <a:pPr marL="800980" lvl="2" indent="0">
              <a:lnSpc>
                <a:spcPts val="2700"/>
              </a:lnSpc>
              <a:buNone/>
            </a:pPr>
            <a:r>
              <a:rPr lang="en-NZ" sz="2000" kern="0" dirty="0" smtClean="0"/>
              <a:t>      Parts of report </a:t>
            </a:r>
            <a:r>
              <a:rPr lang="en-NZ" sz="2000" kern="0" dirty="0" smtClean="0">
                <a:sym typeface="Symbol" panose="05050102010706020507" pitchFamily="18" charset="2"/>
              </a:rPr>
              <a:t></a:t>
            </a:r>
            <a:r>
              <a:rPr lang="en-NZ" sz="2000" kern="0" dirty="0" smtClean="0"/>
              <a:t> Cut &amp; Paste into Science Report/ Paper</a:t>
            </a:r>
          </a:p>
          <a:p>
            <a:pPr marL="0" indent="0">
              <a:buFont typeface="Lucida Grande"/>
              <a:buNone/>
            </a:pPr>
            <a:endParaRPr lang="en-NZ" sz="22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Writing a report: Not just annotating output!</a:t>
            </a:r>
            <a:endParaRPr lang="en-NZ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283968" y="1124744"/>
            <a:ext cx="4752528" cy="2577575"/>
          </a:xfrm>
          <a:prstGeom prst="roundRect">
            <a:avLst/>
          </a:prstGeom>
          <a:solidFill>
            <a:srgbClr val="71D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defTabSz="540000">
              <a:lnSpc>
                <a:spcPts val="28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NZ" sz="2000" dirty="0"/>
              <a:t>Code not linearly related to </a:t>
            </a:r>
            <a:r>
              <a:rPr lang="en-NZ" sz="2000" dirty="0" smtClean="0"/>
              <a:t>report!</a:t>
            </a:r>
          </a:p>
          <a:p>
            <a:pPr marL="180975" indent="-180975" defTabSz="54000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000" dirty="0" smtClean="0"/>
              <a:t>It includes stuff : </a:t>
            </a:r>
          </a:p>
          <a:p>
            <a:pPr marL="541338" lvl="1" indent="-179388" defTabSz="540000">
              <a:lnSpc>
                <a:spcPts val="28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NZ" sz="2000" dirty="0" smtClean="0"/>
              <a:t>For data manipulation, checks</a:t>
            </a:r>
            <a:endParaRPr lang="en-NZ" sz="2000" dirty="0"/>
          </a:p>
          <a:p>
            <a:pPr marL="541338" lvl="1" indent="-179388" defTabSz="540000">
              <a:lnSpc>
                <a:spcPts val="28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NZ" sz="2000" dirty="0" smtClean="0"/>
              <a:t>To help make good tables, graphs</a:t>
            </a:r>
          </a:p>
          <a:p>
            <a:pPr marL="180975" indent="-180975" defTabSz="540000">
              <a:lnSpc>
                <a:spcPts val="28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NZ" sz="2000" dirty="0" smtClean="0"/>
              <a:t>Complex methods poorly understood</a:t>
            </a:r>
          </a:p>
          <a:p>
            <a:pPr marL="180975" lvl="1" indent="-180975" defTabSz="540000">
              <a:lnSpc>
                <a:spcPts val="2800"/>
              </a:lnSpc>
              <a:spcBef>
                <a:spcPts val="200"/>
              </a:spcBef>
            </a:pPr>
            <a:r>
              <a:rPr lang="en-NZ" sz="2000" dirty="0" smtClean="0"/>
              <a:t>     -&gt; possible confusion from output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 flipV="1">
            <a:off x="3635896" y="2132856"/>
            <a:ext cx="648072" cy="280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32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Sections in my reports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Experiment and Data</a:t>
            </a:r>
          </a:p>
          <a:p>
            <a:pPr marL="399590" lvl="1" indent="0">
              <a:buNone/>
            </a:pPr>
            <a:r>
              <a:rPr lang="en-US" dirty="0"/>
              <a:t>Description of what I think was done, and description of trial design</a:t>
            </a:r>
          </a:p>
          <a:p>
            <a:pPr marL="0" indent="0">
              <a:buNone/>
            </a:pPr>
            <a:r>
              <a:rPr lang="en-US" dirty="0" smtClean="0"/>
              <a:t>2. Methods </a:t>
            </a:r>
            <a:r>
              <a:rPr lang="en-US" dirty="0"/>
              <a:t>of </a:t>
            </a:r>
            <a:r>
              <a:rPr lang="en-US" dirty="0" smtClean="0"/>
              <a:t>Analysis</a:t>
            </a:r>
          </a:p>
          <a:p>
            <a:pPr marL="399590" lvl="1" indent="0">
              <a:buNone/>
            </a:pPr>
            <a:r>
              <a:rPr lang="en-US" dirty="0" smtClean="0"/>
              <a:t>Description of statistical analysis methods. </a:t>
            </a:r>
          </a:p>
          <a:p>
            <a:pPr marL="399590" lvl="1" indent="0">
              <a:buNone/>
            </a:pPr>
            <a:r>
              <a:rPr lang="en-US" dirty="0" smtClean="0"/>
              <a:t>Includes references for methods &amp; software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smtClean="0"/>
              <a:t>Results</a:t>
            </a:r>
          </a:p>
          <a:p>
            <a:pPr marL="399590" lvl="1" indent="0">
              <a:buNone/>
            </a:pPr>
            <a:r>
              <a:rPr lang="en-US" dirty="0" smtClean="0"/>
              <a:t>Summary of analysis results- interpretation in words, plus tables and figures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smtClean="0"/>
              <a:t>References</a:t>
            </a:r>
          </a:p>
          <a:p>
            <a:pPr marL="0" indent="0">
              <a:buNone/>
            </a:pPr>
            <a:r>
              <a:rPr lang="en-US" dirty="0" smtClean="0"/>
              <a:t>5. Appendices</a:t>
            </a:r>
          </a:p>
          <a:p>
            <a:pPr marL="399590" lvl="1" indent="0">
              <a:buNone/>
            </a:pPr>
            <a:r>
              <a:rPr lang="en-US" i="1" dirty="0" smtClean="0"/>
              <a:t>Might</a:t>
            </a:r>
            <a:r>
              <a:rPr lang="en-US" dirty="0" smtClean="0"/>
              <a:t> contain output or code. Or else further figures and tables</a:t>
            </a:r>
            <a:endParaRPr lang="en-US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988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Trial/ Study Description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78" y="1190095"/>
            <a:ext cx="8578594" cy="44711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2843808" y="3501008"/>
            <a:ext cx="5544616" cy="829579"/>
          </a:xfrm>
          <a:prstGeom prst="roundRect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 smtClean="0"/>
              <a:t>Useful for looking back</a:t>
            </a:r>
          </a:p>
          <a:p>
            <a:r>
              <a:rPr lang="en-US" sz="2200" dirty="0" smtClean="0"/>
              <a:t>Check: my understanding = what was done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152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Analysis Methods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0" y="1412776"/>
            <a:ext cx="8874260" cy="37431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4283968" y="3982104"/>
            <a:ext cx="4320480" cy="829579"/>
          </a:xfrm>
          <a:prstGeom prst="roundRect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 smtClean="0"/>
              <a:t>A useful record</a:t>
            </a:r>
          </a:p>
          <a:p>
            <a:r>
              <a:rPr lang="en-US" sz="2200" dirty="0" smtClean="0"/>
              <a:t>Easily adapted for a publication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87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 part 1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4293" y="1196752"/>
            <a:ext cx="5097987" cy="559685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5580112" y="2348880"/>
            <a:ext cx="3312368" cy="403930"/>
          </a:xfrm>
          <a:prstGeom prst="roundRect">
            <a:avLst/>
          </a:prstGeom>
          <a:solidFill>
            <a:srgbClr val="71D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/>
              <a:t>Stuff to do with data </a:t>
            </a:r>
            <a:r>
              <a:rPr lang="en-US" sz="1900" dirty="0" smtClean="0"/>
              <a:t>problems</a:t>
            </a:r>
            <a:endParaRPr lang="en-US" sz="19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6308576" y="3961174"/>
            <a:ext cx="2655912" cy="403930"/>
          </a:xfrm>
          <a:prstGeom prst="roundRect">
            <a:avLst/>
          </a:prstGeom>
          <a:solidFill>
            <a:srgbClr val="71D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 smtClean="0"/>
              <a:t>Exploratory summaries</a:t>
            </a:r>
            <a:endParaRPr kumimoji="0" lang="en-NZ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51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… Results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01080"/>
            <a:ext cx="79248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the first five assessments (Table 4, Figure 5), when all treatments were being assessed, there were significant differences between the treatments at the 1st, 2nd and 4th assessments (p&lt;0.001, p=0.007, 0.211, 0.048, 0.075 for the five assessments respectively).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each of these dates, the %Alive for the Water control was highest or second-highest (but similar to the highest). Conversely, the %Alive was zero or close to zero for the Seed treatment at each of these assessments. The %Alive for treatment </a:t>
            </a:r>
            <a:r>
              <a:rPr lang="en-US" dirty="0" err="1"/>
              <a:t>Tf</a:t>
            </a:r>
            <a:r>
              <a:rPr lang="en-US" dirty="0"/>
              <a:t> was also low at each of these assessments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580112" y="2599421"/>
            <a:ext cx="3328262" cy="829579"/>
          </a:xfrm>
          <a:prstGeom prst="roundRect">
            <a:avLst/>
          </a:prstGeom>
          <a:solidFill>
            <a:srgbClr val="71D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 smtClean="0"/>
              <a:t>Summary of ‘test’ results/ formal analysis</a:t>
            </a:r>
            <a:endParaRPr lang="en-US" sz="22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804248" y="4797152"/>
            <a:ext cx="2088232" cy="455008"/>
          </a:xfrm>
          <a:prstGeom prst="roundRect">
            <a:avLst/>
          </a:prstGeom>
          <a:solidFill>
            <a:srgbClr val="71D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 smtClean="0"/>
              <a:t>Interpretation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88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…Results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6" y="1152128"/>
            <a:ext cx="5384820" cy="51571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48064" y="1844824"/>
            <a:ext cx="1368152" cy="1656184"/>
            <a:chOff x="5148064" y="1844824"/>
            <a:chExt cx="1368152" cy="1656184"/>
          </a:xfrm>
        </p:grpSpPr>
        <p:cxnSp>
          <p:nvCxnSpPr>
            <p:cNvPr id="9" name="Straight Arrow Connector 8"/>
            <p:cNvCxnSpPr>
              <a:stCxn id="10" idx="1"/>
            </p:cNvCxnSpPr>
            <p:nvPr/>
          </p:nvCxnSpPr>
          <p:spPr bwMode="auto">
            <a:xfrm flipH="1" flipV="1">
              <a:off x="5652120" y="1844824"/>
              <a:ext cx="864096" cy="3140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10" idx="1"/>
            </p:cNvCxnSpPr>
            <p:nvPr/>
          </p:nvCxnSpPr>
          <p:spPr bwMode="auto">
            <a:xfrm flipH="1">
              <a:off x="5148064" y="2158867"/>
              <a:ext cx="1368152" cy="13421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15" name="Straight Arrow Connector 14"/>
          <p:cNvCxnSpPr>
            <a:stCxn id="16" idx="1"/>
          </p:cNvCxnSpPr>
          <p:nvPr/>
        </p:nvCxnSpPr>
        <p:spPr bwMode="auto">
          <a:xfrm flipH="1">
            <a:off x="4355976" y="4290368"/>
            <a:ext cx="1080120" cy="4347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6516216" y="1556792"/>
            <a:ext cx="2376264" cy="1204149"/>
          </a:xfrm>
          <a:prstGeom prst="roundRect">
            <a:avLst/>
          </a:prstGeom>
          <a:solidFill>
            <a:srgbClr val="7030A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Tabular AND graphical version of </a:t>
            </a:r>
            <a:r>
              <a:rPr lang="en-US" sz="2200" dirty="0" smtClean="0"/>
              <a:t>same results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436096" y="3501008"/>
            <a:ext cx="3600400" cy="1578720"/>
          </a:xfrm>
          <a:prstGeom prst="roundRect">
            <a:avLst/>
          </a:prstGeom>
          <a:solidFill>
            <a:srgbClr val="7030A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Figures made in </a:t>
            </a:r>
            <a:r>
              <a:rPr lang="en-US" sz="2200" dirty="0" err="1"/>
              <a:t>SigmaPlot</a:t>
            </a:r>
            <a:endParaRPr lang="en-US" sz="2200" dirty="0"/>
          </a:p>
          <a:p>
            <a:r>
              <a:rPr lang="en-US" sz="2200" dirty="0"/>
              <a:t>Scientist:</a:t>
            </a:r>
          </a:p>
          <a:p>
            <a:pPr lvl="1"/>
            <a:r>
              <a:rPr lang="en-US" sz="2200" dirty="0" smtClean="0"/>
              <a:t>- Can </a:t>
            </a:r>
            <a:r>
              <a:rPr lang="en-US" sz="2200" dirty="0"/>
              <a:t>edit easily</a:t>
            </a:r>
          </a:p>
          <a:p>
            <a:pPr lvl="1"/>
            <a:r>
              <a:rPr lang="en-US" sz="2200" dirty="0" smtClean="0"/>
              <a:t>- Has </a:t>
            </a:r>
            <a:r>
              <a:rPr lang="en-US" sz="2200" dirty="0"/>
              <a:t>‘</a:t>
            </a:r>
            <a:r>
              <a:rPr lang="en-US" sz="2200" dirty="0" smtClean="0"/>
              <a:t>ownership’</a:t>
            </a:r>
            <a:endParaRPr lang="en-US" sz="22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156176" y="5445224"/>
            <a:ext cx="2376264" cy="829579"/>
          </a:xfrm>
          <a:prstGeom prst="roundRect">
            <a:avLst/>
          </a:prstGeom>
          <a:solidFill>
            <a:srgbClr val="7030A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 smtClean="0"/>
              <a:t>(Genstat </a:t>
            </a:r>
            <a:r>
              <a:rPr lang="en-US" sz="2200" dirty="0"/>
              <a:t>used for complex </a:t>
            </a:r>
            <a:r>
              <a:rPr lang="en-US" sz="2200" dirty="0" smtClean="0"/>
              <a:t>figures)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83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 smtClean="0"/>
              <a:t>A bit of extra effort early on and to develop tools/ methods saves time and pays dividends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endParaRPr lang="en-NZ" sz="2400" dirty="0" smtClean="0"/>
          </a:p>
          <a:p>
            <a:pPr marL="0" indent="0">
              <a:buNone/>
            </a:pPr>
            <a:endParaRPr lang="en-NZ" sz="2400" dirty="0" smtClean="0"/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endParaRPr lang="en-NZ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NZ" sz="1400" dirty="0" smtClean="0"/>
              <a:t>Acknowledgements for templates: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1400" dirty="0" smtClean="0"/>
              <a:t>Linley Jesson, Duncan Hedderley, Andrew McLachlan, Peter Alspach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4400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Ruth.Butler@plantandfood.co.nz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6024" y="4221088"/>
            <a:ext cx="7772400" cy="884312"/>
          </a:xfrm>
        </p:spPr>
        <p:txBody>
          <a:bodyPr/>
          <a:lstStyle/>
          <a:p>
            <a:r>
              <a:rPr lang="en-US" dirty="0" smtClean="0">
                <a:solidFill>
                  <a:srgbClr val="73B404"/>
                </a:solidFill>
              </a:rPr>
              <a:t>Thank you</a:t>
            </a:r>
            <a:endParaRPr lang="en-US" dirty="0">
              <a:solidFill>
                <a:srgbClr val="73B4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24744"/>
            <a:ext cx="835908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 major annual objective:</a:t>
            </a:r>
          </a:p>
          <a:p>
            <a:pPr marL="399590" lvl="1" indent="0">
              <a:buNone/>
            </a:pPr>
            <a:r>
              <a:rPr lang="en-US" sz="2200" b="1" dirty="0" smtClean="0"/>
              <a:t>Collaborate </a:t>
            </a:r>
            <a:r>
              <a:rPr lang="en-US" sz="2200" b="1" dirty="0"/>
              <a:t>in science projects at a high level throughout the duration of the project.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Collaboration: the Core of Consulting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91903" y="2535287"/>
            <a:ext cx="8012545" cy="4422105"/>
            <a:chOff x="591903" y="2535287"/>
            <a:chExt cx="8012545" cy="4422105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010004730"/>
                </p:ext>
              </p:extLst>
            </p:nvPr>
          </p:nvGraphicFramePr>
          <p:xfrm>
            <a:off x="611560" y="2780928"/>
            <a:ext cx="7992888" cy="41764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591903" y="2535287"/>
              <a:ext cx="1891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b="1" dirty="0" smtClean="0"/>
                <a:t>Consulting:</a:t>
              </a:r>
              <a:endParaRPr lang="en-NZ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 research has statistical aspects from initial conception through all stages to final publication and sometimes beyond. Good foundations – trial planning and design – are the bed-rock for quality science results, thus requiring good statistical input from the very beginning. Over my time as a biometrician, I have increasingly been involved at all stages of a project, developing approaches that facilitate that, leading to  increases in efficiency and efficacy of the research through good statistical practice. I will present some approaches that I use, from trial design, to data management, through to presentation of results.</a:t>
            </a:r>
          </a:p>
        </p:txBody>
      </p:sp>
    </p:spTree>
    <p:extLst>
      <p:ext uri="{BB962C8B-B14F-4D97-AF65-F5344CB8AC3E}">
        <p14:creationId xmlns:p14="http://schemas.microsoft.com/office/powerpoint/2010/main" val="87639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56" y="5157192"/>
            <a:ext cx="1120140" cy="1143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431088" cy="1066800"/>
          </a:xfrm>
        </p:spPr>
        <p:txBody>
          <a:bodyPr/>
          <a:lstStyle/>
          <a:p>
            <a:r>
              <a:rPr lang="en-US" dirty="0" smtClean="0"/>
              <a:t>Statistical aspects at all stages of a research project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518861" y="2236547"/>
            <a:ext cx="1022653" cy="4426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2000" dirty="0" smtClean="0"/>
              <a:t>Design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59315" y="2780928"/>
            <a:ext cx="1776581" cy="4426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2000" dirty="0" smtClean="0"/>
              <a:t>Do the study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910055" y="3269741"/>
            <a:ext cx="2274324" cy="4426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2000" dirty="0" smtClean="0"/>
              <a:t>Data manipulation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934390" y="4226963"/>
            <a:ext cx="1334785" cy="4426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2000" dirty="0"/>
              <a:t>R</a:t>
            </a:r>
            <a:r>
              <a:rPr lang="en-NZ" sz="2000" dirty="0" smtClean="0"/>
              <a:t>eporting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4" name="Elbow Connector 13"/>
          <p:cNvCxnSpPr>
            <a:stCxn id="4" idx="3"/>
            <a:endCxn id="5" idx="0"/>
          </p:cNvCxnSpPr>
          <p:nvPr/>
        </p:nvCxnSpPr>
        <p:spPr bwMode="auto">
          <a:xfrm>
            <a:off x="1830879" y="1913504"/>
            <a:ext cx="199309" cy="323043"/>
          </a:xfrm>
          <a:prstGeom prst="bentConnector2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Elbow Connector 15"/>
          <p:cNvCxnSpPr>
            <a:stCxn id="5" idx="3"/>
            <a:endCxn id="6" idx="0"/>
          </p:cNvCxnSpPr>
          <p:nvPr/>
        </p:nvCxnSpPr>
        <p:spPr bwMode="auto">
          <a:xfrm>
            <a:off x="2541514" y="2457884"/>
            <a:ext cx="206092" cy="323044"/>
          </a:xfrm>
          <a:prstGeom prst="bentConnector2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Elbow Connector 17"/>
          <p:cNvCxnSpPr>
            <a:stCxn id="6" idx="3"/>
            <a:endCxn id="7" idx="0"/>
          </p:cNvCxnSpPr>
          <p:nvPr/>
        </p:nvCxnSpPr>
        <p:spPr bwMode="auto">
          <a:xfrm>
            <a:off x="3635896" y="3002265"/>
            <a:ext cx="411321" cy="267476"/>
          </a:xfrm>
          <a:prstGeom prst="bentConnector2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Elbow Connector 19"/>
          <p:cNvCxnSpPr>
            <a:endCxn id="8" idx="0"/>
          </p:cNvCxnSpPr>
          <p:nvPr/>
        </p:nvCxnSpPr>
        <p:spPr bwMode="auto">
          <a:xfrm>
            <a:off x="6239278" y="3930176"/>
            <a:ext cx="362505" cy="296787"/>
          </a:xfrm>
          <a:prstGeom prst="bentConnector2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5087576" y="3747261"/>
            <a:ext cx="1174783" cy="4426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2000" dirty="0" smtClean="0"/>
              <a:t>Analysis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7" name="Elbow Connector 26"/>
          <p:cNvCxnSpPr>
            <a:stCxn id="7" idx="3"/>
            <a:endCxn id="24" idx="0"/>
          </p:cNvCxnSpPr>
          <p:nvPr/>
        </p:nvCxnSpPr>
        <p:spPr bwMode="auto">
          <a:xfrm>
            <a:off x="5184379" y="3491078"/>
            <a:ext cx="490589" cy="256183"/>
          </a:xfrm>
          <a:prstGeom prst="bentConnector2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179512" y="1556792"/>
            <a:ext cx="8784976" cy="4313852"/>
            <a:chOff x="179512" y="1556792"/>
            <a:chExt cx="8784976" cy="4313852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2915816" y="2204864"/>
              <a:ext cx="2596668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How/What to Measure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27584" y="4414071"/>
              <a:ext cx="2448272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How/what to Sample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6342929" y="3380417"/>
              <a:ext cx="2621559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Data collection/ storage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3059832" y="3884447"/>
              <a:ext cx="1872208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Formal Analysis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3563888" y="4857155"/>
              <a:ext cx="2952328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Data summary/ graphing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2195736" y="1556792"/>
              <a:ext cx="1554786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Study Aims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179512" y="3308409"/>
              <a:ext cx="2083551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What ‘treatments’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23528" y="3812465"/>
              <a:ext cx="2499681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How many replicates?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4283968" y="5462021"/>
              <a:ext cx="3261539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Interpretation &amp; presenting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364088" y="2780928"/>
              <a:ext cx="1255092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Modelling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4621861" y="4365104"/>
              <a:ext cx="958251" cy="408623"/>
            </a:xfrm>
            <a:prstGeom prst="roundRect">
              <a:avLst/>
            </a:prstGeom>
            <a:solidFill>
              <a:srgbClr val="9FC5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NZ" sz="1800" dirty="0" smtClean="0"/>
                <a:t>Testing</a:t>
              </a:r>
              <a:endPara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5" name="Rounded Rectangle 44"/>
          <p:cNvSpPr/>
          <p:nvPr/>
        </p:nvSpPr>
        <p:spPr bwMode="auto">
          <a:xfrm>
            <a:off x="6841690" y="4771343"/>
            <a:ext cx="1277052" cy="4426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2000" dirty="0" smtClean="0"/>
              <a:t>Archiving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9" name="Elbow Connector 48"/>
          <p:cNvCxnSpPr>
            <a:stCxn id="8" idx="3"/>
            <a:endCxn id="45" idx="0"/>
          </p:cNvCxnSpPr>
          <p:nvPr/>
        </p:nvCxnSpPr>
        <p:spPr bwMode="auto">
          <a:xfrm>
            <a:off x="7269175" y="4448300"/>
            <a:ext cx="211041" cy="323043"/>
          </a:xfrm>
          <a:prstGeom prst="bentConnector2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7"/>
            <a:ext cx="825260" cy="86409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11560" y="1692167"/>
            <a:ext cx="1219319" cy="4426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sz="2000" dirty="0" smtClean="0"/>
              <a:t>Planning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96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40768"/>
            <a:ext cx="79248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Develop </a:t>
            </a:r>
            <a:r>
              <a:rPr lang="en-US" b="1" u="sng" dirty="0" smtClean="0">
                <a:solidFill>
                  <a:srgbClr val="0070C0"/>
                </a:solidFill>
              </a:rPr>
              <a:t>good relationships</a:t>
            </a:r>
            <a:r>
              <a:rPr lang="en-US" dirty="0" smtClean="0"/>
              <a:t> with scientists (lots of chatting!)</a:t>
            </a:r>
          </a:p>
          <a:p>
            <a:pPr marL="0" indent="0">
              <a:buNone/>
            </a:pPr>
            <a:r>
              <a:rPr lang="en-US" dirty="0" smtClean="0"/>
              <a:t>Be their ‘</a:t>
            </a:r>
            <a:r>
              <a:rPr lang="en-US" b="1" dirty="0" smtClean="0">
                <a:solidFill>
                  <a:srgbClr val="0070C0"/>
                </a:solidFill>
              </a:rPr>
              <a:t>statistical </a:t>
            </a:r>
            <a:r>
              <a:rPr lang="en-US" b="1" u="sng" dirty="0" smtClean="0">
                <a:solidFill>
                  <a:srgbClr val="0070C0"/>
                </a:solidFill>
              </a:rPr>
              <a:t>go to person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r>
              <a:rPr lang="en-US" dirty="0" smtClean="0"/>
              <a:t>	-&gt; Work with the same people/ groups over the long term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Become familiar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 the scientist’s discipline, tools and methods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Be flexible</a:t>
            </a:r>
            <a:r>
              <a:rPr lang="en-US" dirty="0" smtClean="0"/>
              <a:t>: adapt advice and practices to the project and project team’s needs</a:t>
            </a:r>
          </a:p>
          <a:p>
            <a:pPr marL="0" indent="0">
              <a:buNone/>
            </a:pPr>
            <a:r>
              <a:rPr lang="en-US" dirty="0" smtClean="0"/>
              <a:t>Be </a:t>
            </a:r>
            <a:r>
              <a:rPr lang="en-US" b="1" u="sng" dirty="0" smtClean="0">
                <a:solidFill>
                  <a:srgbClr val="0070C0"/>
                </a:solidFill>
              </a:rPr>
              <a:t>good at the ‘basics’</a:t>
            </a:r>
          </a:p>
          <a:p>
            <a:pPr marL="0" indent="0">
              <a:buNone/>
            </a:pPr>
            <a:r>
              <a:rPr lang="en-US" dirty="0" smtClean="0"/>
              <a:t>	-&gt; Enhances acceptance of higher-level methods</a:t>
            </a:r>
          </a:p>
          <a:p>
            <a:pPr marL="0" indent="0">
              <a:buNone/>
            </a:pPr>
            <a:r>
              <a:rPr lang="en-US" dirty="0" smtClean="0"/>
              <a:t>Provide </a:t>
            </a:r>
            <a:r>
              <a:rPr lang="en-US" b="1" u="sng" dirty="0" smtClean="0">
                <a:solidFill>
                  <a:srgbClr val="0070C0"/>
                </a:solidFill>
              </a:rPr>
              <a:t>easy to use/ accessible materials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outputs</a:t>
            </a:r>
          </a:p>
          <a:p>
            <a:pPr marL="0" indent="0">
              <a:buNone/>
            </a:pPr>
            <a:r>
              <a:rPr lang="en-US" b="1" dirty="0" smtClean="0"/>
              <a:t>Aim: Become </a:t>
            </a:r>
            <a:r>
              <a:rPr lang="en-US" b="1" dirty="0"/>
              <a:t>a full </a:t>
            </a:r>
            <a:r>
              <a:rPr lang="en-US" b="1" dirty="0" smtClean="0"/>
              <a:t>and default member </a:t>
            </a:r>
            <a:r>
              <a:rPr lang="en-US" b="1" dirty="0"/>
              <a:t>of the project team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Collaborative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Ways of working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15064" cy="4648200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Planning/ Design:</a:t>
            </a:r>
          </a:p>
          <a:p>
            <a:pPr marL="399590" lvl="1" indent="0">
              <a:buNone/>
            </a:pPr>
            <a:r>
              <a:rPr lang="en-NZ" dirty="0" smtClean="0"/>
              <a:t>Discuss research projects at an early stage (not just trial design, treatments, but research aims)</a:t>
            </a:r>
          </a:p>
          <a:p>
            <a:pPr marL="399590" lvl="1" indent="0">
              <a:buNone/>
            </a:pPr>
            <a:r>
              <a:rPr lang="en-NZ" dirty="0" smtClean="0"/>
              <a:t>Provide easy-to-use trial plans and data sheets</a:t>
            </a:r>
          </a:p>
          <a:p>
            <a:pPr marL="399590" lvl="1" indent="0">
              <a:buNone/>
            </a:pPr>
            <a:r>
              <a:rPr lang="en-NZ" dirty="0" smtClean="0"/>
              <a:t>Discuss what data is going to be collected</a:t>
            </a:r>
          </a:p>
          <a:p>
            <a:pPr marL="0" indent="0">
              <a:buNone/>
            </a:pPr>
            <a:r>
              <a:rPr lang="en-NZ" dirty="0" smtClean="0"/>
              <a:t>Input during a study:</a:t>
            </a:r>
          </a:p>
          <a:p>
            <a:pPr marL="399590" lvl="1" indent="0">
              <a:buNone/>
            </a:pPr>
            <a:r>
              <a:rPr lang="en-NZ" dirty="0" smtClean="0"/>
              <a:t>When things go wrong</a:t>
            </a:r>
          </a:p>
          <a:p>
            <a:pPr marL="399590" lvl="1" indent="0">
              <a:buNone/>
            </a:pPr>
            <a:r>
              <a:rPr lang="en-NZ" dirty="0" smtClean="0"/>
              <a:t>Advice on sampling…</a:t>
            </a:r>
          </a:p>
          <a:p>
            <a:pPr marL="0" indent="0">
              <a:buNone/>
            </a:pPr>
            <a:r>
              <a:rPr lang="en-NZ" dirty="0" smtClean="0"/>
              <a:t>Advise on Data entry and basic </a:t>
            </a:r>
            <a:r>
              <a:rPr lang="en-NZ" dirty="0" smtClean="0"/>
              <a:t>exploration</a:t>
            </a:r>
            <a:endParaRPr lang="en-NZ" dirty="0"/>
          </a:p>
          <a:p>
            <a:pPr marL="0" indent="0">
              <a:buNone/>
            </a:pPr>
            <a:r>
              <a:rPr lang="en-NZ" dirty="0" smtClean="0"/>
              <a:t>Analysis</a:t>
            </a:r>
          </a:p>
          <a:p>
            <a:pPr marL="399590" lvl="1" indent="0">
              <a:buNone/>
            </a:pPr>
            <a:r>
              <a:rPr lang="en-NZ" dirty="0" smtClean="0"/>
              <a:t>Summarised in a report complete with suggested figures and tables</a:t>
            </a:r>
          </a:p>
          <a:p>
            <a:pPr marL="399590" lvl="1" indent="0">
              <a:buNone/>
            </a:pPr>
            <a:r>
              <a:rPr lang="en-NZ" dirty="0" smtClean="0"/>
              <a:t>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6933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76854"/>
            <a:ext cx="8360728" cy="5720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8080"/>
            <a:ext cx="7086600" cy="1066800"/>
          </a:xfrm>
        </p:spPr>
        <p:txBody>
          <a:bodyPr/>
          <a:lstStyle/>
          <a:p>
            <a:r>
              <a:rPr lang="en-NZ" dirty="0" smtClean="0"/>
              <a:t>PFR Excel Templates</a:t>
            </a:r>
            <a:endParaRPr lang="en-NZ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2059520" y="4693278"/>
            <a:ext cx="1152128" cy="40393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NZ" sz="1900" dirty="0" smtClean="0"/>
              <a:t>Metadata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840448" y="5485366"/>
            <a:ext cx="3131840" cy="404664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NZ" sz="1900" dirty="0" smtClean="0"/>
              <a:t>Calculations &amp; Explorations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17728" y="6277454"/>
            <a:ext cx="2066528" cy="216024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5" name="Straight Arrow Connector 24"/>
          <p:cNvCxnSpPr>
            <a:stCxn id="27" idx="1"/>
            <a:endCxn id="18" idx="3"/>
          </p:cNvCxnSpPr>
          <p:nvPr/>
        </p:nvCxnSpPr>
        <p:spPr bwMode="auto">
          <a:xfrm flipH="1" flipV="1">
            <a:off x="3211648" y="4895243"/>
            <a:ext cx="2089570" cy="13102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7" name="Left Brace 26"/>
          <p:cNvSpPr/>
          <p:nvPr/>
        </p:nvSpPr>
        <p:spPr bwMode="auto">
          <a:xfrm rot="5400000" flipV="1">
            <a:off x="5299882" y="5197329"/>
            <a:ext cx="72000" cy="2088235"/>
          </a:xfrm>
          <a:prstGeom prst="leftBrace">
            <a:avLst>
              <a:gd name="adj1" fmla="val 8333"/>
              <a:gd name="adj2" fmla="val 48340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7" name="Left Brace 36"/>
          <p:cNvSpPr/>
          <p:nvPr/>
        </p:nvSpPr>
        <p:spPr bwMode="auto">
          <a:xfrm rot="5400000" flipV="1">
            <a:off x="2185644" y="5251452"/>
            <a:ext cx="72008" cy="1980000"/>
          </a:xfrm>
          <a:prstGeom prst="leftBrace">
            <a:avLst>
              <a:gd name="adj1" fmla="val 8333"/>
              <a:gd name="adj2" fmla="val 48340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8" name="Straight Arrow Connector 37"/>
          <p:cNvCxnSpPr>
            <a:stCxn id="18" idx="2"/>
            <a:endCxn id="37" idx="1"/>
          </p:cNvCxnSpPr>
          <p:nvPr/>
        </p:nvCxnSpPr>
        <p:spPr bwMode="auto">
          <a:xfrm flipH="1">
            <a:off x="2188780" y="5097208"/>
            <a:ext cx="446804" cy="1108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3" name="Rounded Rectangle 52"/>
          <p:cNvSpPr/>
          <p:nvPr/>
        </p:nvSpPr>
        <p:spPr bwMode="auto">
          <a:xfrm>
            <a:off x="2707592" y="5629382"/>
            <a:ext cx="1368152" cy="40393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NZ" sz="1900" dirty="0" smtClean="0"/>
              <a:t>Data Sheet</a:t>
            </a:r>
          </a:p>
        </p:txBody>
      </p:sp>
      <p:cxnSp>
        <p:nvCxnSpPr>
          <p:cNvPr id="54" name="Straight Arrow Connector 53"/>
          <p:cNvCxnSpPr>
            <a:endCxn id="53" idx="2"/>
          </p:cNvCxnSpPr>
          <p:nvPr/>
        </p:nvCxnSpPr>
        <p:spPr bwMode="auto">
          <a:xfrm flipH="1" flipV="1">
            <a:off x="3391668" y="6033312"/>
            <a:ext cx="252028" cy="316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8" name="Straight Arrow Connector 27"/>
          <p:cNvCxnSpPr>
            <a:endCxn id="19" idx="2"/>
          </p:cNvCxnSpPr>
          <p:nvPr/>
        </p:nvCxnSpPr>
        <p:spPr bwMode="auto">
          <a:xfrm flipH="1" flipV="1">
            <a:off x="7406368" y="5890030"/>
            <a:ext cx="125760" cy="368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39" name="Rounded Rectangle 38"/>
          <p:cNvSpPr/>
          <p:nvPr/>
        </p:nvSpPr>
        <p:spPr bwMode="auto">
          <a:xfrm>
            <a:off x="3707904" y="1740375"/>
            <a:ext cx="5328592" cy="3272801"/>
          </a:xfrm>
          <a:prstGeom prst="roundRect">
            <a:avLst/>
          </a:prstGeom>
          <a:solidFill>
            <a:srgbClr val="71D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NZ" sz="1900" b="1" dirty="0" smtClean="0"/>
              <a:t>Template sheets:</a:t>
            </a:r>
          </a:p>
          <a:p>
            <a:pPr>
              <a:lnSpc>
                <a:spcPts val="2500"/>
              </a:lnSpc>
            </a:pPr>
            <a:r>
              <a:rPr lang="en-NZ" sz="1900" dirty="0" smtClean="0"/>
              <a:t>Project Description: </a:t>
            </a:r>
            <a:r>
              <a:rPr lang="en-NZ" sz="1900" i="1" dirty="0" smtClean="0"/>
              <a:t>Overall summary</a:t>
            </a:r>
          </a:p>
          <a:p>
            <a:pPr>
              <a:lnSpc>
                <a:spcPts val="2500"/>
              </a:lnSpc>
            </a:pPr>
            <a:r>
              <a:rPr lang="en-NZ" sz="1900" dirty="0" err="1" smtClean="0"/>
              <a:t>VariableNames</a:t>
            </a:r>
            <a:r>
              <a:rPr lang="en-NZ" sz="1900" dirty="0" smtClean="0"/>
              <a:t>: </a:t>
            </a:r>
            <a:r>
              <a:rPr lang="en-NZ" sz="1900" i="1" dirty="0" smtClean="0"/>
              <a:t>Describes </a:t>
            </a:r>
            <a:r>
              <a:rPr lang="en-NZ" sz="1900" i="1" dirty="0" err="1" smtClean="0"/>
              <a:t>RawData</a:t>
            </a:r>
            <a:r>
              <a:rPr lang="en-NZ" sz="1900" i="1" dirty="0"/>
              <a:t> Columns </a:t>
            </a:r>
            <a:endParaRPr lang="en-NZ" sz="1900" i="1" dirty="0" smtClean="0"/>
          </a:p>
          <a:p>
            <a:pPr>
              <a:lnSpc>
                <a:spcPts val="2500"/>
              </a:lnSpc>
            </a:pPr>
            <a:r>
              <a:rPr lang="en-NZ" sz="1900" dirty="0" err="1" smtClean="0"/>
              <a:t>RawData</a:t>
            </a:r>
            <a:endParaRPr lang="en-NZ" sz="1900" dirty="0" smtClean="0"/>
          </a:p>
          <a:p>
            <a:pPr>
              <a:lnSpc>
                <a:spcPts val="2500"/>
              </a:lnSpc>
            </a:pPr>
            <a:r>
              <a:rPr lang="en-NZ" sz="1900" dirty="0" err="1" smtClean="0"/>
              <a:t>TrialPlan</a:t>
            </a:r>
            <a:endParaRPr lang="en-NZ" sz="1900" dirty="0" smtClean="0"/>
          </a:p>
          <a:p>
            <a:pPr>
              <a:lnSpc>
                <a:spcPts val="2500"/>
              </a:lnSpc>
            </a:pPr>
            <a:r>
              <a:rPr lang="en-NZ" sz="1900" dirty="0" err="1" smtClean="0"/>
              <a:t>DesignGenerationDetails</a:t>
            </a:r>
            <a:endParaRPr lang="en-NZ" sz="1900" dirty="0" smtClean="0"/>
          </a:p>
          <a:p>
            <a:pPr>
              <a:lnSpc>
                <a:spcPts val="2500"/>
              </a:lnSpc>
            </a:pPr>
            <a:r>
              <a:rPr lang="en-NZ" sz="1900" dirty="0" smtClean="0"/>
              <a:t>Diary</a:t>
            </a:r>
          </a:p>
          <a:p>
            <a:pPr>
              <a:lnSpc>
                <a:spcPts val="2500"/>
              </a:lnSpc>
            </a:pPr>
            <a:r>
              <a:rPr lang="en-NZ" sz="1900" dirty="0" err="1" smtClean="0"/>
              <a:t>CalculatedData</a:t>
            </a:r>
            <a:r>
              <a:rPr lang="en-NZ" sz="1900" dirty="0" smtClean="0"/>
              <a:t>: </a:t>
            </a:r>
            <a:r>
              <a:rPr lang="en-NZ" sz="1900" i="1" dirty="0" smtClean="0"/>
              <a:t>Separated from </a:t>
            </a:r>
            <a:r>
              <a:rPr lang="en-NZ" sz="1900" i="1" dirty="0" err="1" smtClean="0"/>
              <a:t>RawData</a:t>
            </a:r>
            <a:endParaRPr lang="en-NZ" sz="1900" i="1" dirty="0" smtClean="0"/>
          </a:p>
          <a:p>
            <a:pPr>
              <a:lnSpc>
                <a:spcPts val="2500"/>
              </a:lnSpc>
            </a:pPr>
            <a:r>
              <a:rPr lang="en-NZ" sz="1900" dirty="0" err="1" smtClean="0"/>
              <a:t>DataExploration</a:t>
            </a:r>
            <a:r>
              <a:rPr lang="en-NZ" sz="1900" dirty="0" smtClean="0"/>
              <a:t>: </a:t>
            </a:r>
            <a:r>
              <a:rPr lang="en-NZ" sz="1900" i="1" dirty="0" smtClean="0"/>
              <a:t>PivotTables, Figures…</a:t>
            </a:r>
          </a:p>
        </p:txBody>
      </p:sp>
    </p:spTree>
    <p:extLst>
      <p:ext uri="{BB962C8B-B14F-4D97-AF65-F5344CB8AC3E}">
        <p14:creationId xmlns:p14="http://schemas.microsoft.com/office/powerpoint/2010/main" val="13909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8080"/>
            <a:ext cx="7086600" cy="1066800"/>
          </a:xfrm>
        </p:spPr>
        <p:txBody>
          <a:bodyPr/>
          <a:lstStyle/>
          <a:p>
            <a:r>
              <a:rPr lang="en-NZ" dirty="0" smtClean="0"/>
              <a:t>Templates: Trial Design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871" y="1159768"/>
            <a:ext cx="7924800" cy="4648200"/>
          </a:xfrm>
        </p:spPr>
        <p:txBody>
          <a:bodyPr/>
          <a:lstStyle/>
          <a:p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68772"/>
            <a:ext cx="8424936" cy="5618951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411760" y="1909489"/>
            <a:ext cx="6661251" cy="3477786"/>
            <a:chOff x="2447255" y="1909489"/>
            <a:chExt cx="6661251" cy="347778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004048" y="1909489"/>
              <a:ext cx="4104458" cy="727423"/>
            </a:xfrm>
            <a:prstGeom prst="roundRect">
              <a:avLst/>
            </a:prstGeom>
            <a:solidFill>
              <a:srgbClr val="00B0F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NZ" sz="1900" dirty="0" smtClean="0"/>
                <a:t>Visual layout facilities laying out trial</a:t>
              </a:r>
            </a:p>
            <a:p>
              <a:r>
                <a:rPr lang="en-NZ" sz="1900" dirty="0" smtClean="0"/>
                <a:t>Includes ‘plot’ numbers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599383" y="4653136"/>
              <a:ext cx="3384376" cy="403930"/>
            </a:xfrm>
            <a:prstGeom prst="roundRect">
              <a:avLst/>
            </a:prstGeom>
            <a:solidFill>
              <a:srgbClr val="00B0F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NZ" sz="1900" dirty="0" smtClean="0"/>
                <a:t>Brief description of design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311351" y="3933056"/>
              <a:ext cx="2952328" cy="403930"/>
            </a:xfrm>
            <a:prstGeom prst="roundRect">
              <a:avLst/>
            </a:prstGeom>
            <a:solidFill>
              <a:srgbClr val="00B0F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NZ" sz="1900" dirty="0" smtClean="0"/>
                <a:t>Brief treatment description</a:t>
              </a:r>
            </a:p>
          </p:txBody>
        </p:sp>
        <p:cxnSp>
          <p:nvCxnSpPr>
            <p:cNvPr id="4" name="Straight Arrow Connector 3"/>
            <p:cNvCxnSpPr>
              <a:stCxn id="6" idx="1"/>
            </p:cNvCxnSpPr>
            <p:nvPr/>
          </p:nvCxnSpPr>
          <p:spPr bwMode="auto">
            <a:xfrm flipH="1">
              <a:off x="4644008" y="2273201"/>
              <a:ext cx="360040" cy="720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" name="Straight Arrow Connector 9"/>
            <p:cNvCxnSpPr>
              <a:stCxn id="9" idx="1"/>
            </p:cNvCxnSpPr>
            <p:nvPr/>
          </p:nvCxnSpPr>
          <p:spPr bwMode="auto">
            <a:xfrm flipH="1">
              <a:off x="2447255" y="4135021"/>
              <a:ext cx="864096" cy="140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" name="Straight Arrow Connector 10"/>
            <p:cNvCxnSpPr>
              <a:stCxn id="8" idx="1"/>
            </p:cNvCxnSpPr>
            <p:nvPr/>
          </p:nvCxnSpPr>
          <p:spPr bwMode="auto">
            <a:xfrm flipH="1">
              <a:off x="2519263" y="4855101"/>
              <a:ext cx="1080120" cy="5321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17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Templates: Design generation info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7" y="1196752"/>
            <a:ext cx="8795511" cy="47986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355976" y="3573016"/>
            <a:ext cx="4464496" cy="727423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NZ" sz="1900" dirty="0" smtClean="0"/>
              <a:t>-integral part of experimental process</a:t>
            </a:r>
          </a:p>
          <a:p>
            <a:r>
              <a:rPr lang="en-NZ" sz="1900" dirty="0" smtClean="0"/>
              <a:t>-useful for analysis stage</a:t>
            </a:r>
          </a:p>
        </p:txBody>
      </p:sp>
    </p:spTree>
    <p:extLst>
      <p:ext uri="{BB962C8B-B14F-4D97-AF65-F5344CB8AC3E}">
        <p14:creationId xmlns:p14="http://schemas.microsoft.com/office/powerpoint/2010/main" val="11335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637211"/>
            <a:ext cx="6336704" cy="62207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6990928" cy="764704"/>
          </a:xfrm>
        </p:spPr>
        <p:txBody>
          <a:bodyPr/>
          <a:lstStyle/>
          <a:p>
            <a:r>
              <a:rPr lang="en-NZ" dirty="0" smtClean="0"/>
              <a:t>Templates: Skeleton </a:t>
            </a:r>
            <a:r>
              <a:rPr lang="en-NZ" dirty="0" err="1" smtClean="0"/>
              <a:t>DataSheet</a:t>
            </a:r>
            <a:endParaRPr lang="en-NZ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427984" y="2708920"/>
            <a:ext cx="4464496" cy="403930"/>
          </a:xfrm>
          <a:prstGeom prst="roundRect">
            <a:avLst/>
          </a:prstGeom>
          <a:solidFill>
            <a:srgbClr val="00B0F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NZ" sz="1900" dirty="0" smtClean="0"/>
              <a:t>Gives strong guidance on ‘best’ practice</a:t>
            </a:r>
            <a:endParaRPr kumimoji="0" lang="en-NZ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37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R_template">
  <a:themeElements>
    <a:clrScheme name="">
      <a:dk1>
        <a:srgbClr val="333333"/>
      </a:dk1>
      <a:lt1>
        <a:srgbClr val="FFFFFF"/>
      </a:lt1>
      <a:dk2>
        <a:srgbClr val="808080"/>
      </a:dk2>
      <a:lt2>
        <a:srgbClr val="808080"/>
      </a:lt2>
      <a:accent1>
        <a:srgbClr val="CACECE"/>
      </a:accent1>
      <a:accent2>
        <a:srgbClr val="ECEFF0"/>
      </a:accent2>
      <a:accent3>
        <a:srgbClr val="FFFFFF"/>
      </a:accent3>
      <a:accent4>
        <a:srgbClr val="2A2A2A"/>
      </a:accent4>
      <a:accent5>
        <a:srgbClr val="E1E3E3"/>
      </a:accent5>
      <a:accent6>
        <a:srgbClr val="D6D9D9"/>
      </a:accent6>
      <a:hlink>
        <a:srgbClr val="4C4C4C"/>
      </a:hlink>
      <a:folHlink>
        <a:srgbClr val="660033"/>
      </a:folHlink>
    </a:clrScheme>
    <a:fontScheme name="PFR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PFR_template 1">
        <a:dk1>
          <a:srgbClr val="000000"/>
        </a:dk1>
        <a:lt1>
          <a:srgbClr val="FFFFFF"/>
        </a:lt1>
        <a:dk2>
          <a:srgbClr val="506860"/>
        </a:dk2>
        <a:lt2>
          <a:srgbClr val="808080"/>
        </a:lt2>
        <a:accent1>
          <a:srgbClr val="CACECE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1E3E3"/>
        </a:accent5>
        <a:accent6>
          <a:srgbClr val="E70000"/>
        </a:accent6>
        <a:hlink>
          <a:srgbClr val="4C4C4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R_template 2">
        <a:dk1>
          <a:srgbClr val="000000"/>
        </a:dk1>
        <a:lt1>
          <a:srgbClr val="FFFFFF"/>
        </a:lt1>
        <a:dk2>
          <a:srgbClr val="506860"/>
        </a:dk2>
        <a:lt2>
          <a:srgbClr val="808080"/>
        </a:lt2>
        <a:accent1>
          <a:srgbClr val="CACECE"/>
        </a:accent1>
        <a:accent2>
          <a:srgbClr val="ECEFF0"/>
        </a:accent2>
        <a:accent3>
          <a:srgbClr val="FFFFFF"/>
        </a:accent3>
        <a:accent4>
          <a:srgbClr val="000000"/>
        </a:accent4>
        <a:accent5>
          <a:srgbClr val="E1E3E3"/>
        </a:accent5>
        <a:accent6>
          <a:srgbClr val="D6D9D9"/>
        </a:accent6>
        <a:hlink>
          <a:srgbClr val="4C4C4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FR_Corporate_4x3" id="{B3510026-E6B3-FB4E-B166-C8DE861FA668}" vid="{A5BB8B30-E773-4441-8E7A-9981F6DE21E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4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DACCEF528DCBEE4A9380754A30776704" ma:contentTypeVersion="4" ma:contentTypeDescription="Create a new Template" ma:contentTypeScope="" ma:versionID="385d07ec32223eff6cb96a1ee0e5e1b1">
  <xsd:schema xmlns:xsd="http://www.w3.org/2001/XMLSchema" xmlns:xs="http://www.w3.org/2001/XMLSchema" xmlns:p="http://schemas.microsoft.com/office/2006/metadata/properties" xmlns:ns2="56234032-a0f9-4e24-ad0c-3606e3b07271" xmlns:ns3="496c2fdc-2dbe-46dc-ae50-5dcdb014058f" xmlns:ns4="8e4dc625-a080-46dd-a669-0042841ac301" targetNamespace="http://schemas.microsoft.com/office/2006/metadata/properties" ma:root="true" ma:fieldsID="ceb1846c3e1076f8cb6f8125295b7461" ns2:_="" ns3:_="" ns4:_="">
    <xsd:import namespace="56234032-a0f9-4e24-ad0c-3606e3b07271"/>
    <xsd:import namespace="496c2fdc-2dbe-46dc-ae50-5dcdb014058f"/>
    <xsd:import namespace="8e4dc625-a080-46dd-a669-0042841ac301"/>
    <xsd:element name="properties">
      <xsd:complexType>
        <xsd:sequence>
          <xsd:element name="documentManagement">
            <xsd:complexType>
              <xsd:all>
                <xsd:element ref="ns2:Template_x0020_Type" minOccurs="0"/>
                <xsd:element ref="ns2:Description0" minOccurs="0"/>
                <xsd:element ref="ns3:i66a1c22288748339a9b02df72c7bca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34032-a0f9-4e24-ad0c-3606e3b07271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8" nillable="true" ma:displayName="Item Type" ma:format="Dropdown" ma:internalName="Template_x0020_Type" ma:readOnly="false">
      <xsd:simpleType>
        <xsd:restriction base="dms:Choice">
          <xsd:enumeration value="Fax"/>
          <xsd:enumeration value="Letter"/>
          <xsd:enumeration value="Memo"/>
          <xsd:enumeration value="Outlook E-Headers"/>
          <xsd:enumeration value="Presentation"/>
          <xsd:enumeration value="Signage"/>
          <xsd:enumeration value="Certificate"/>
          <xsd:enumeration value="Resource"/>
          <xsd:enumeration value="Australia Resources"/>
          <xsd:enumeration value="Asia Resources"/>
          <xsd:enumeration value="Fact Card"/>
          <xsd:enumeration value="Fact Card - General"/>
          <xsd:enumeration value="Fact Card - Horticulture"/>
          <xsd:enumeration value="Fact Card - Food and Beverage"/>
          <xsd:enumeration value="Fact Card - Cropping"/>
          <xsd:enumeration value="Fact Card - Wine"/>
          <xsd:enumeration value="Fact Card - Seafood"/>
          <xsd:enumeration value="Report"/>
          <xsd:enumeration value="Brochure"/>
          <xsd:enumeration value="Poster"/>
        </xsd:restriction>
      </xsd:simpleType>
    </xsd:element>
    <xsd:element name="Description0" ma:index="9" nillable="true" ma:displayName="Description" ma:internalName="Description0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c2fdc-2dbe-46dc-ae50-5dcdb014058f" elementFormDefault="qualified">
    <xsd:import namespace="http://schemas.microsoft.com/office/2006/documentManagement/types"/>
    <xsd:import namespace="http://schemas.microsoft.com/office/infopath/2007/PartnerControls"/>
    <xsd:element name="i66a1c22288748339a9b02df72c7bcaf" ma:index="11" nillable="true" ma:taxonomy="true" ma:internalName="i66a1c22288748339a9b02df72c7bcaf" ma:taxonomyFieldName="PFR_Department" ma:displayName="PFR Department" ma:readOnly="false" ma:default="" ma:fieldId="{266a1c22-2887-4833-9a9b-02df72c7bcaf}" ma:sspId="851a8733-41a3-4250-a9ab-11819fdc6ee0" ma:termSetId="a1ff42c2-3e07-406b-a502-7f98489000d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c625-a080-46dd-a669-0042841ac30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5f2a5cc-9d3a-4044-b23f-529b71d9e96a}" ma:internalName="TaxCatchAll" ma:showField="CatchAllData" ma:web="4dd2d70e-177f-4c23-8ce9-fc74cad9c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emplate_x0020_Type xmlns="56234032-a0f9-4e24-ad0c-3606e3b07271">Presentation</Template_x0020_Type>
    <Description0 xmlns="56234032-a0f9-4e24-ad0c-3606e3b07271">PFR Branded Powerpoint Template (Standard Size)</Description0>
    <TaxCatchAll xmlns="8e4dc625-a080-46dd-a669-0042841ac301">
      <Value>16</Value>
    </TaxCatchAll>
    <i66a1c22288748339a9b02df72c7bcaf xmlns="496c2fdc-2dbe-46dc-ae50-5dcdb014058f">
      <Terms xmlns="http://schemas.microsoft.com/office/infopath/2007/PartnerControls">
        <TermInfo xmlns="http://schemas.microsoft.com/office/infopath/2007/PartnerControls">
          <TermName>Data Science</TermName>
          <TermId>ed5bf6f7-eca1-44f2-8b56-85aabefe9c2f</TermId>
        </TermInfo>
      </Terms>
    </i66a1c22288748339a9b02df72c7bcaf>
  </documentManagement>
</p:properties>
</file>

<file path=customXml/itemProps1.xml><?xml version="1.0" encoding="utf-8"?>
<ds:datastoreItem xmlns:ds="http://schemas.openxmlformats.org/officeDocument/2006/customXml" ds:itemID="{837111A3-DC52-43B4-BDB2-E9889C9ED0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234032-a0f9-4e24-ad0c-3606e3b07271"/>
    <ds:schemaRef ds:uri="496c2fdc-2dbe-46dc-ae50-5dcdb014058f"/>
    <ds:schemaRef ds:uri="8e4dc625-a080-46dd-a669-0042841ac3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B2D882-B77B-4E0D-AD45-8BE33B5861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039528-856F-49B3-B788-0DF0FE6E4B8B}">
  <ds:schemaRefs>
    <ds:schemaRef ds:uri="496c2fdc-2dbe-46dc-ae50-5dcdb014058f"/>
    <ds:schemaRef ds:uri="http://purl.org/dc/dcmitype/"/>
    <ds:schemaRef ds:uri="http://purl.org/dc/terms/"/>
    <ds:schemaRef ds:uri="http://www.w3.org/XML/1998/namespace"/>
    <ds:schemaRef ds:uri="http://purl.org/dc/elements/1.1/"/>
    <ds:schemaRef ds:uri="56234032-a0f9-4e24-ad0c-3606e3b072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e4dc625-a080-46dd-a669-0042841ac30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PFR_Blank_Template</Template>
  <TotalTime>361</TotalTime>
  <Words>1036</Words>
  <Application>Microsoft Office PowerPoint</Application>
  <PresentationFormat>On-screen Show (4:3)</PresentationFormat>
  <Paragraphs>179</Paragraphs>
  <Slides>20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Courier New</vt:lpstr>
      <vt:lpstr>Lucida Grande</vt:lpstr>
      <vt:lpstr>Symbol</vt:lpstr>
      <vt:lpstr>PFR_template</vt:lpstr>
      <vt:lpstr>“From cradle to grave”:  making an impact from conception to publishing</vt:lpstr>
      <vt:lpstr>Collaboration: the Core of Consulting</vt:lpstr>
      <vt:lpstr>Statistical aspects at all stages of a research project</vt:lpstr>
      <vt:lpstr>Developing a Collaborative Relationship</vt:lpstr>
      <vt:lpstr>Ways of working</vt:lpstr>
      <vt:lpstr>PFR Excel Templates</vt:lpstr>
      <vt:lpstr>Templates: Trial Design</vt:lpstr>
      <vt:lpstr>Templates: Design generation info</vt:lpstr>
      <vt:lpstr>Templates: Skeleton DataSheet</vt:lpstr>
      <vt:lpstr>Writing a report: Not just annotating output!</vt:lpstr>
      <vt:lpstr>Writing a report: Not just annotating output!</vt:lpstr>
      <vt:lpstr>Sections in my reports</vt:lpstr>
      <vt:lpstr>Trial/ Study Description</vt:lpstr>
      <vt:lpstr>Analysis Methods</vt:lpstr>
      <vt:lpstr>Results part 1</vt:lpstr>
      <vt:lpstr>… Results</vt:lpstr>
      <vt:lpstr>…Results</vt:lpstr>
      <vt:lpstr>Conclusion…</vt:lpstr>
      <vt:lpstr>Thank you</vt:lpstr>
      <vt:lpstr>PowerPoint Presentation</vt:lpstr>
    </vt:vector>
  </TitlesOfParts>
  <Company>Plant &amp; Food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AASC 2018 RButler</dc:title>
  <dc:creator>Ruth Butler</dc:creator>
  <cp:lastModifiedBy>Ruth Butler</cp:lastModifiedBy>
  <cp:revision>134</cp:revision>
  <dcterms:created xsi:type="dcterms:W3CDTF">2018-11-29T01:38:43Z</dcterms:created>
  <dcterms:modified xsi:type="dcterms:W3CDTF">2018-12-05T00:08:54Z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0x010100DACCEF528DCBEE4A9380754A30776704</vt:lpwstr>
  </property>
  <property fmtid="{D5CDD505-2E9C-101B-9397-08002B2CF9AE}" pid="3" name="Order">
    <vt:r8>9200</vt:r8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PFR_Department">
    <vt:lpwstr>16;#Communication ＆ Design|54b69ccd-c27f-4e1c-b596-91f197c51aba</vt:lpwstr>
  </property>
  <property fmtid="{D5CDD505-2E9C-101B-9397-08002B2CF9AE}" pid="8" name="Thumnail filename">
    <vt:lpwstr/>
  </property>
  <property fmtid="{D5CDD505-2E9C-101B-9397-08002B2CF9AE}" pid="9" name="TemplateUrl">
    <vt:lpwstr/>
  </property>
</Properties>
</file>